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945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60" r:id="rId4"/>
    <p:sldId id="261" r:id="rId5"/>
    <p:sldId id="287" r:id="rId6"/>
    <p:sldId id="262" r:id="rId7"/>
    <p:sldId id="263" r:id="rId8"/>
    <p:sldId id="264" r:id="rId9"/>
    <p:sldId id="265" r:id="rId10"/>
    <p:sldId id="288" r:id="rId11"/>
    <p:sldId id="289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051"/>
    <a:srgbClr val="0432FF"/>
    <a:srgbClr val="9437FF"/>
    <a:srgbClr val="FF2F92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912"/>
    <p:restoredTop sz="99769" autoAdjust="0"/>
  </p:normalViewPr>
  <p:slideViewPr>
    <p:cSldViewPr snapToGrid="0" snapToObjects="1">
      <p:cViewPr varScale="1">
        <p:scale>
          <a:sx n="63" d="100"/>
          <a:sy n="63" d="100"/>
        </p:scale>
        <p:origin x="1700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46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09" d="100"/>
          <a:sy n="109" d="100"/>
        </p:scale>
        <p:origin x="24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E3063-3D4F-5142-9522-6A7460C29D4F}" type="datetime1">
              <a:rPr lang="pt-PT" smtClean="0"/>
              <a:t>10/12/2020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E5FC4-D9A0-CD48-9C8B-265B5A648E3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632256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FE301-A238-F045-956F-40A3E687BFF5}" type="datetime1">
              <a:rPr lang="pt-PT" smtClean="0"/>
              <a:t>10/12/2020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26815-449E-DC4E-B182-AC81FCD0145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575314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pt-PT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Arraste a imagem até ao marcador de posição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E08203E2-FAE9-DB4E-BA07-65C89AB9BA3C}" type="datetime1">
              <a:rPr lang="pt-PT" smtClean="0"/>
              <a:t>10/12/2020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11222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1265562"/>
            <a:ext cx="6939520" cy="1645920"/>
          </a:xfrm>
        </p:spPr>
        <p:txBody>
          <a:bodyPr>
            <a:noAutofit/>
          </a:bodyPr>
          <a:lstStyle/>
          <a:p>
            <a:r>
              <a:rPr lang="pt-PT" sz="3200" dirty="0"/>
              <a:t>Casos práticos </a:t>
            </a:r>
            <a:br>
              <a:rPr lang="pt-PT" sz="3200" dirty="0"/>
            </a:br>
            <a:r>
              <a:rPr lang="pt-PT" sz="3200" dirty="0"/>
              <a:t>(discussão)</a:t>
            </a:r>
            <a:endParaRPr lang="pt-PT" sz="32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3429000"/>
            <a:ext cx="5101209" cy="1287966"/>
          </a:xfrm>
        </p:spPr>
        <p:txBody>
          <a:bodyPr anchor="b">
            <a:normAutofit/>
          </a:bodyPr>
          <a:lstStyle/>
          <a:p>
            <a:r>
              <a:rPr lang="pt-PT" dirty="0"/>
              <a:t>Workshop Títulos de Crédito</a:t>
            </a:r>
          </a:p>
          <a:p>
            <a:r>
              <a:rPr lang="pt-PT" dirty="0"/>
              <a:t>CEJ</a:t>
            </a:r>
          </a:p>
          <a:p>
            <a:r>
              <a:rPr lang="pt-PT" dirty="0"/>
              <a:t>4 de Dezembro de 2020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9AE3113-9473-E54A-87F8-B7D08384E644}"/>
              </a:ext>
            </a:extLst>
          </p:cNvPr>
          <p:cNvSpPr txBox="1"/>
          <p:nvPr/>
        </p:nvSpPr>
        <p:spPr>
          <a:xfrm>
            <a:off x="1795347" y="5234484"/>
            <a:ext cx="5408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/>
              <a:t>Carolina Cunha</a:t>
            </a:r>
          </a:p>
          <a:p>
            <a:pPr algn="ctr"/>
            <a:r>
              <a:rPr lang="pt-PT" i="1" dirty="0"/>
              <a:t>Professora Associada da Faculdade de Direito da Universidade de Coimbra</a:t>
            </a:r>
          </a:p>
        </p:txBody>
      </p:sp>
    </p:spTree>
    <p:extLst>
      <p:ext uri="{BB962C8B-B14F-4D97-AF65-F5344CB8AC3E}">
        <p14:creationId xmlns:p14="http://schemas.microsoft.com/office/powerpoint/2010/main" val="927030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>
                <a:solidFill>
                  <a:schemeClr val="tx1"/>
                </a:solidFill>
              </a:rPr>
              <a:t>Caso c.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551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/>
              <a:t>Tendo a livrança sido entregue para garantia </a:t>
            </a:r>
            <a:r>
              <a:rPr lang="pt-PT" b="1" i="1"/>
              <a:t>daquele</a:t>
            </a:r>
            <a:r>
              <a:rPr lang="pt-PT"/>
              <a:t> contrato, que </a:t>
            </a:r>
            <a:r>
              <a:rPr lang="pt-PT">
                <a:solidFill>
                  <a:srgbClr val="0432FF"/>
                </a:solidFill>
              </a:rPr>
              <a:t>do ponto de vista substancial</a:t>
            </a:r>
            <a:r>
              <a:rPr lang="pt-PT"/>
              <a:t> se </a:t>
            </a:r>
            <a:r>
              <a:rPr lang="pt-PT" b="1" i="1"/>
              <a:t>mantém</a:t>
            </a:r>
            <a:r>
              <a:rPr lang="pt-PT"/>
              <a:t>, ainda que alterado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Parece </a:t>
            </a:r>
            <a:r>
              <a:rPr lang="pt-PT">
                <a:solidFill>
                  <a:srgbClr val="0432FF"/>
                </a:solidFill>
              </a:rPr>
              <a:t>razoável</a:t>
            </a:r>
            <a:r>
              <a:rPr lang="pt-PT"/>
              <a:t> concluir que, </a:t>
            </a:r>
            <a:r>
              <a:rPr lang="pt-PT" b="1"/>
              <a:t>ao</a:t>
            </a:r>
            <a:r>
              <a:rPr lang="pt-PT"/>
              <a:t> renegociar o contrato fundamental, as partes </a:t>
            </a:r>
            <a:r>
              <a:rPr lang="pt-PT" i="1"/>
              <a:t>procederam</a:t>
            </a:r>
            <a:r>
              <a:rPr lang="pt-PT"/>
              <a:t> à </a:t>
            </a:r>
            <a:r>
              <a:rPr lang="pt-PT" b="1"/>
              <a:t>modificação </a:t>
            </a:r>
            <a:r>
              <a:rPr lang="pt-PT" b="1">
                <a:solidFill>
                  <a:srgbClr val="0432FF"/>
                </a:solidFill>
              </a:rPr>
              <a:t>tácita</a:t>
            </a:r>
            <a:r>
              <a:rPr lang="pt-PT"/>
              <a:t> do acordo de preenchimento em que também intervêm (</a:t>
            </a:r>
            <a:r>
              <a:rPr lang="pt-PT">
                <a:solidFill>
                  <a:srgbClr val="9437FF"/>
                </a:solidFill>
              </a:rPr>
              <a:t>art. 217º CCiv.</a:t>
            </a:r>
            <a:r>
              <a:rPr lang="pt-PT"/>
              <a:t>)</a:t>
            </a:r>
          </a:p>
          <a:p>
            <a:pPr>
              <a:lnSpc>
                <a:spcPct val="90000"/>
              </a:lnSpc>
            </a:pPr>
            <a:r>
              <a:rPr lang="pt-PT"/>
              <a:t>De modo a que </a:t>
            </a:r>
            <a:r>
              <a:rPr lang="pt-PT" i="1"/>
              <a:t>agora</a:t>
            </a:r>
            <a:r>
              <a:rPr lang="pt-PT"/>
              <a:t> </a:t>
            </a:r>
            <a:r>
              <a:rPr lang="pt-PT">
                <a:solidFill>
                  <a:srgbClr val="009051"/>
                </a:solidFill>
              </a:rPr>
              <a:t>passe a garantir </a:t>
            </a:r>
            <a:r>
              <a:rPr lang="pt-PT"/>
              <a:t>aquela mesma relação reconfigurada </a:t>
            </a:r>
          </a:p>
          <a:p>
            <a:pPr>
              <a:lnSpc>
                <a:spcPct val="90000"/>
              </a:lnSpc>
            </a:pPr>
            <a:r>
              <a:rPr lang="pt-PT"/>
              <a:t>Portanto o </a:t>
            </a:r>
            <a:r>
              <a:rPr lang="pt-PT">
                <a:solidFill>
                  <a:srgbClr val="009051"/>
                </a:solidFill>
              </a:rPr>
              <a:t>parâmetro</a:t>
            </a:r>
            <a:r>
              <a:rPr lang="pt-PT"/>
              <a:t> da aferição da (in)existência de cumprimento + (i)legitimidade do preenchimento  passam a ser os </a:t>
            </a:r>
            <a:r>
              <a:rPr lang="pt-PT" b="1"/>
              <a:t>novos termos </a:t>
            </a:r>
            <a:r>
              <a:rPr lang="pt-PT"/>
              <a:t>acordados (prazos, montantes)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b="1"/>
              <a:t>Problema</a:t>
            </a:r>
            <a:r>
              <a:rPr lang="pt-PT"/>
              <a:t>: mas os </a:t>
            </a:r>
            <a:r>
              <a:rPr lang="pt-PT" b="1">
                <a:solidFill>
                  <a:srgbClr val="0432FF"/>
                </a:solidFill>
              </a:rPr>
              <a:t>avalistas</a:t>
            </a:r>
            <a:r>
              <a:rPr lang="pt-PT"/>
              <a:t> não participaram da re-negociação do contrato fundamental, logo </a:t>
            </a:r>
            <a:r>
              <a:rPr lang="pt-PT" b="1"/>
              <a:t>não</a:t>
            </a:r>
            <a:r>
              <a:rPr lang="pt-PT"/>
              <a:t> emitiram qualquer declaração tácita</a:t>
            </a:r>
          </a:p>
          <a:p>
            <a:pPr>
              <a:buClr>
                <a:srgbClr val="C0504D"/>
              </a:buClr>
            </a:pPr>
            <a:r>
              <a:rPr lang="pt-PT">
                <a:solidFill>
                  <a:prstClr val="black"/>
                </a:solidFill>
              </a:rPr>
              <a:t>Será </a:t>
            </a:r>
            <a:r>
              <a:rPr lang="pt-PT">
                <a:solidFill>
                  <a:schemeClr val="accent6">
                    <a:lumMod val="75000"/>
                  </a:schemeClr>
                </a:solidFill>
              </a:rPr>
              <a:t>indamissível</a:t>
            </a:r>
            <a:r>
              <a:rPr lang="pt-PT">
                <a:solidFill>
                  <a:prstClr val="black"/>
                </a:solidFill>
              </a:rPr>
              <a:t> que vejam a sua responsabilidade cambiária </a:t>
            </a:r>
            <a:r>
              <a:rPr lang="pt-PT">
                <a:solidFill>
                  <a:schemeClr val="accent6">
                    <a:lumMod val="75000"/>
                  </a:schemeClr>
                </a:solidFill>
              </a:rPr>
              <a:t>agravada</a:t>
            </a:r>
            <a:r>
              <a:rPr lang="pt-PT">
                <a:solidFill>
                  <a:prstClr val="black"/>
                </a:solidFill>
              </a:rPr>
              <a:t> sem prestação de consentimento (expresso ou tácito) nesse sentido</a:t>
            </a:r>
          </a:p>
          <a:p>
            <a:pPr lvl="0">
              <a:lnSpc>
                <a:spcPct val="90000"/>
              </a:lnSpc>
              <a:buClr>
                <a:srgbClr val="C0504D"/>
              </a:buClr>
            </a:pPr>
            <a:r>
              <a:rPr lang="pt-PT">
                <a:solidFill>
                  <a:prstClr val="black"/>
                </a:solidFill>
              </a:rPr>
              <a:t>Já se renegociação </a:t>
            </a:r>
            <a:r>
              <a:rPr lang="pt-PT">
                <a:solidFill>
                  <a:schemeClr val="accent6">
                    <a:lumMod val="75000"/>
                  </a:schemeClr>
                </a:solidFill>
              </a:rPr>
              <a:t>suavizou</a:t>
            </a:r>
            <a:r>
              <a:rPr lang="pt-PT">
                <a:solidFill>
                  <a:prstClr val="black"/>
                </a:solidFill>
              </a:rPr>
              <a:t> a responsabilidade (p. ex., alargamento do prazo, pagamento parcial com eficácia liberatória) então dificuldade não se coloca (argumento de maioria de razão)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9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/>
              <a:t>Se uma livrança em branco foi entregue para garantir o cumprimento de um determinado contrato e se, depois disso, </a:t>
            </a:r>
            <a:r>
              <a:rPr lang="pt-PT">
                <a:solidFill>
                  <a:srgbClr val="FFFF00"/>
                </a:solidFill>
              </a:rPr>
              <a:t>ocorrer a renegociação do contrato fundamental</a:t>
            </a:r>
            <a:r>
              <a:rPr lang="pt-PT"/>
              <a:t>, poderá a livrança </a:t>
            </a:r>
            <a:r>
              <a:rPr lang="pt-PT">
                <a:solidFill>
                  <a:srgbClr val="FFFF00"/>
                </a:solidFill>
              </a:rPr>
              <a:t>continuar</a:t>
            </a:r>
            <a:r>
              <a:rPr lang="pt-PT"/>
              <a:t> a ser utilizada (na ausência de previsão específica nesse sentido) para a garantia do </a:t>
            </a:r>
            <a:r>
              <a:rPr lang="pt-PT">
                <a:solidFill>
                  <a:srgbClr val="FFFF00"/>
                </a:solidFill>
              </a:rPr>
              <a:t>novo acordo</a:t>
            </a:r>
            <a:r>
              <a:rPr lang="pt-PT"/>
              <a:t>? E se da livrança constar um </a:t>
            </a:r>
            <a:r>
              <a:rPr lang="pt-PT">
                <a:solidFill>
                  <a:srgbClr val="FFFF00"/>
                </a:solidFill>
              </a:rPr>
              <a:t>aval</a:t>
            </a:r>
            <a:r>
              <a:rPr lang="pt-PT"/>
              <a:t> e o avalista não tiver participado na renegociação?</a:t>
            </a:r>
            <a:r>
              <a:rPr lang="pt-PT">
                <a:effectLst/>
              </a:rPr>
              <a:t>   </a:t>
            </a:r>
            <a:r>
              <a:rPr lang="pt-PT" sz="1600">
                <a:effectLst/>
              </a:rPr>
              <a:t> </a:t>
            </a:r>
            <a:endParaRPr lang="pt-PT" sz="16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418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>
                <a:solidFill>
                  <a:schemeClr val="tx1"/>
                </a:solidFill>
              </a:rPr>
              <a:t>Caso d.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90495" y="743629"/>
            <a:ext cx="4549303" cy="5943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b="1"/>
              <a:t>Certo</a:t>
            </a:r>
            <a:r>
              <a:rPr lang="pt-PT"/>
              <a:t> que a garantia visava </a:t>
            </a:r>
            <a:r>
              <a:rPr lang="pt-PT" b="1"/>
              <a:t>directamente</a:t>
            </a:r>
            <a:r>
              <a:rPr lang="pt-PT"/>
              <a:t> as </a:t>
            </a:r>
            <a:r>
              <a:rPr lang="pt-PT" i="1"/>
              <a:t>quantias</a:t>
            </a:r>
            <a:r>
              <a:rPr lang="pt-PT"/>
              <a:t> relacionadas com o </a:t>
            </a:r>
            <a:r>
              <a:rPr lang="pt-PT" b="1"/>
              <a:t>cumprimento</a:t>
            </a:r>
            <a:r>
              <a:rPr lang="pt-PT"/>
              <a:t> do contrato e </a:t>
            </a:r>
            <a:r>
              <a:rPr lang="pt-PT" b="1"/>
              <a:t>não</a:t>
            </a:r>
            <a:r>
              <a:rPr lang="pt-PT"/>
              <a:t> a recuperação das </a:t>
            </a:r>
            <a:r>
              <a:rPr lang="pt-PT" i="1"/>
              <a:t>quantias</a:t>
            </a:r>
            <a:r>
              <a:rPr lang="pt-PT"/>
              <a:t> decorrentes da sua </a:t>
            </a:r>
            <a:r>
              <a:rPr lang="pt-PT" b="1">
                <a:solidFill>
                  <a:srgbClr val="0432FF"/>
                </a:solidFill>
              </a:rPr>
              <a:t>invalidade</a:t>
            </a:r>
            <a:r>
              <a:rPr lang="pt-PT"/>
              <a:t> (supostamente inesperada e não prevista), mas...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Até que ponto não há um </a:t>
            </a:r>
            <a:r>
              <a:rPr lang="pt-PT" b="1"/>
              <a:t>resquício de vontade</a:t>
            </a:r>
            <a:r>
              <a:rPr lang="pt-PT"/>
              <a:t> </a:t>
            </a:r>
            <a:r>
              <a:rPr lang="pt-PT">
                <a:solidFill>
                  <a:srgbClr val="0432FF"/>
                </a:solidFill>
              </a:rPr>
              <a:t>compatível</a:t>
            </a:r>
            <a:r>
              <a:rPr lang="pt-PT"/>
              <a:t> com o </a:t>
            </a:r>
            <a:r>
              <a:rPr lang="pt-PT" i="1"/>
              <a:t>aproveitamento</a:t>
            </a:r>
            <a:r>
              <a:rPr lang="pt-PT"/>
              <a:t> do título para uma função “sucedânea”?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b="1"/>
              <a:t>Duas possibilidades</a:t>
            </a:r>
            <a:r>
              <a:rPr lang="pt-PT"/>
              <a:t>: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pt-PT"/>
              <a:t>Se se entender que a </a:t>
            </a:r>
            <a:r>
              <a:rPr lang="pt-PT" b="1"/>
              <a:t>nulidade</a:t>
            </a:r>
            <a:r>
              <a:rPr lang="pt-PT"/>
              <a:t> do contrato </a:t>
            </a:r>
            <a:r>
              <a:rPr lang="pt-PT">
                <a:solidFill>
                  <a:srgbClr val="0432FF"/>
                </a:solidFill>
              </a:rPr>
              <a:t>contamina</a:t>
            </a:r>
            <a:r>
              <a:rPr lang="pt-PT"/>
              <a:t> a cláusula/pacto de preenchimento -&gt; através da respectiva </a:t>
            </a:r>
            <a:r>
              <a:rPr lang="pt-PT">
                <a:solidFill>
                  <a:srgbClr val="0432FF"/>
                </a:solidFill>
              </a:rPr>
              <a:t>conversão</a:t>
            </a:r>
            <a:r>
              <a:rPr lang="pt-PT"/>
              <a:t> </a:t>
            </a:r>
            <a:r>
              <a:rPr lang="pt-PT">
                <a:solidFill>
                  <a:srgbClr val="9437FF"/>
                </a:solidFill>
              </a:rPr>
              <a:t>art. 293º CCiv.</a:t>
            </a:r>
            <a:r>
              <a:rPr lang="pt-PT"/>
              <a:t> 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pt-PT"/>
              <a:t>Caso o pacto de preenchimento permaneça </a:t>
            </a:r>
            <a:r>
              <a:rPr lang="pt-PT" b="1"/>
              <a:t>válido</a:t>
            </a:r>
            <a:r>
              <a:rPr lang="pt-PT"/>
              <a:t>, através da sua </a:t>
            </a:r>
            <a:r>
              <a:rPr lang="pt-PT">
                <a:solidFill>
                  <a:srgbClr val="0432FF"/>
                </a:solidFill>
              </a:rPr>
              <a:t>integração</a:t>
            </a:r>
            <a:r>
              <a:rPr lang="pt-PT"/>
              <a:t> </a:t>
            </a:r>
            <a:r>
              <a:rPr lang="pt-PT">
                <a:solidFill>
                  <a:srgbClr val="9437FF"/>
                </a:solidFill>
              </a:rPr>
              <a:t>art. 239.º CCiv.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Em ambos os casos apelamos à </a:t>
            </a:r>
            <a:r>
              <a:rPr lang="pt-PT">
                <a:solidFill>
                  <a:srgbClr val="FF2F92"/>
                </a:solidFill>
              </a:rPr>
              <a:t>vontade hipotético-conjectural</a:t>
            </a:r>
            <a:r>
              <a:rPr lang="pt-PT"/>
              <a:t> das partes (nomeadamente, do </a:t>
            </a:r>
            <a:r>
              <a:rPr lang="pt-PT" b="1"/>
              <a:t>devedor</a:t>
            </a:r>
            <a:r>
              <a:rPr lang="pt-PT"/>
              <a:t>)– se necessário, corrigida pela boa fé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E </a:t>
            </a:r>
            <a:r>
              <a:rPr lang="pt-PT">
                <a:solidFill>
                  <a:srgbClr val="FF2F92"/>
                </a:solidFill>
              </a:rPr>
              <a:t>quantia</a:t>
            </a:r>
            <a:r>
              <a:rPr lang="pt-PT"/>
              <a:t> devida é </a:t>
            </a:r>
            <a:r>
              <a:rPr lang="pt-PT" b="1"/>
              <a:t>menor</a:t>
            </a:r>
            <a:r>
              <a:rPr lang="pt-PT"/>
              <a:t>, porque não compreende juros ou penas convencionais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/>
              <a:t>Em face da </a:t>
            </a:r>
            <a:r>
              <a:rPr lang="pt-PT">
                <a:solidFill>
                  <a:srgbClr val="FFFF00"/>
                </a:solidFill>
              </a:rPr>
              <a:t>nulidade do contrato fundamental</a:t>
            </a:r>
            <a:r>
              <a:rPr lang="pt-PT"/>
              <a:t> (mútuo nulo por falta de forma), é possível preencher e dar à execução a livrança em branco entregue para sua garantia, atendendo a que o </a:t>
            </a:r>
            <a:r>
              <a:rPr lang="pt-PT">
                <a:solidFill>
                  <a:srgbClr val="FFFF00"/>
                </a:solidFill>
              </a:rPr>
              <a:t>objectivo</a:t>
            </a:r>
            <a:r>
              <a:rPr lang="pt-PT"/>
              <a:t> é o de reaver as quantias devidas ao abrigo da chamada relação de liquidação (art. 289º, 1 CCiv. ) e </a:t>
            </a:r>
            <a:r>
              <a:rPr lang="pt-PT">
                <a:solidFill>
                  <a:srgbClr val="FFFF00"/>
                </a:solidFill>
              </a:rPr>
              <a:t>não</a:t>
            </a:r>
            <a:r>
              <a:rPr lang="pt-PT"/>
              <a:t> as que decorreriam do incumprimento do contrato? </a:t>
            </a:r>
            <a:r>
              <a:rPr lang="pt-PT">
                <a:effectLst/>
              </a:rPr>
              <a:t>   </a:t>
            </a:r>
            <a:r>
              <a:rPr lang="pt-PT" sz="1600">
                <a:effectLst/>
              </a:rPr>
              <a:t> </a:t>
            </a:r>
            <a:endParaRPr lang="pt-PT" sz="16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4667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35" y="2708804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1500" dirty="0">
                <a:solidFill>
                  <a:schemeClr val="tx1"/>
                </a:solidFill>
              </a:rPr>
              <a:t> Caso 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536886" y="802638"/>
            <a:ext cx="4056522" cy="5252722"/>
          </a:xfrm>
        </p:spPr>
        <p:txBody>
          <a:bodyPr anchor="ctr">
            <a:normAutofit/>
          </a:bodyPr>
          <a:lstStyle/>
          <a:p>
            <a:pPr marL="0" lv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A sociedade X, Lda. celebrou com o Banco Y, S.A. um </a:t>
            </a:r>
            <a:r>
              <a:rPr lang="pt-PT" sz="1700" dirty="0">
                <a:solidFill>
                  <a:srgbClr val="009051"/>
                </a:solidFill>
              </a:rPr>
              <a:t>contrato de abertura de crédito em conta-corrente</a:t>
            </a:r>
            <a:r>
              <a:rPr lang="pt-PT" sz="1700" dirty="0">
                <a:solidFill>
                  <a:schemeClr val="bg1"/>
                </a:solidFill>
              </a:rPr>
              <a:t>, </a:t>
            </a:r>
            <a:r>
              <a:rPr lang="pt-PT" sz="1700" dirty="0">
                <a:solidFill>
                  <a:srgbClr val="7030A0"/>
                </a:solidFill>
              </a:rPr>
              <a:t>renovável anualmente </a:t>
            </a:r>
            <a:r>
              <a:rPr lang="pt-PT" sz="1700" dirty="0">
                <a:solidFill>
                  <a:schemeClr val="bg1"/>
                </a:solidFill>
              </a:rPr>
              <a:t>salvo manifestação de vontade em contrário de alguma das partes.</a:t>
            </a:r>
          </a:p>
          <a:p>
            <a:pPr marL="0" lv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Como </a:t>
            </a:r>
            <a:r>
              <a:rPr lang="pt-PT" sz="1700" dirty="0">
                <a:solidFill>
                  <a:srgbClr val="0432FF"/>
                </a:solidFill>
              </a:rPr>
              <a:t>garantia</a:t>
            </a:r>
            <a:r>
              <a:rPr lang="pt-PT" sz="1700" dirty="0">
                <a:solidFill>
                  <a:schemeClr val="bg1"/>
                </a:solidFill>
              </a:rPr>
              <a:t> de cumprimento, a sociedade X subscreveu e entregou ao Banco Y uma </a:t>
            </a:r>
            <a:r>
              <a:rPr lang="pt-PT" sz="1700" dirty="0">
                <a:solidFill>
                  <a:srgbClr val="0432FF"/>
                </a:solidFill>
              </a:rPr>
              <a:t>livrança em branco</a:t>
            </a:r>
            <a:r>
              <a:rPr lang="pt-PT" sz="1700" dirty="0">
                <a:solidFill>
                  <a:schemeClr val="bg1"/>
                </a:solidFill>
              </a:rPr>
              <a:t>, igualmente assinada pelos (únicos) sócios A, B e C na qualidade de seus avalistas.</a:t>
            </a:r>
          </a:p>
          <a:p>
            <a:pPr marL="0" lv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Do </a:t>
            </a:r>
            <a:r>
              <a:rPr lang="pt-PT" sz="1700" dirty="0">
                <a:solidFill>
                  <a:srgbClr val="FF2F92"/>
                </a:solidFill>
              </a:rPr>
              <a:t>pacto de preenchimento </a:t>
            </a:r>
            <a:r>
              <a:rPr lang="pt-PT" sz="1700" dirty="0">
                <a:solidFill>
                  <a:schemeClr val="bg1"/>
                </a:solidFill>
              </a:rPr>
              <a:t>subscrito por todos (e que corresponde a uma das </a:t>
            </a:r>
            <a:r>
              <a:rPr lang="pt-PT" sz="1700" dirty="0">
                <a:solidFill>
                  <a:srgbClr val="FF2F92"/>
                </a:solidFill>
              </a:rPr>
              <a:t>cláusulas</a:t>
            </a:r>
            <a:r>
              <a:rPr lang="pt-PT" sz="1700" dirty="0">
                <a:solidFill>
                  <a:schemeClr val="bg1"/>
                </a:solidFill>
              </a:rPr>
              <a:t> das condições gerais do contrato) consta que a livrança se destina a garantir as responsabilidades advenientes para a sociedade do “</a:t>
            </a:r>
            <a:r>
              <a:rPr lang="pt-PT" sz="1700" i="1" dirty="0">
                <a:solidFill>
                  <a:schemeClr val="accent6">
                    <a:lumMod val="75000"/>
                  </a:schemeClr>
                </a:solidFill>
              </a:rPr>
              <a:t>não cumprimento </a:t>
            </a:r>
            <a:r>
              <a:rPr lang="pt-PT" sz="1700" i="1" dirty="0">
                <a:solidFill>
                  <a:schemeClr val="bg1"/>
                </a:solidFill>
              </a:rPr>
              <a:t>pontual e integral de </a:t>
            </a:r>
            <a:r>
              <a:rPr lang="pt-PT" sz="1700" i="1" dirty="0">
                <a:solidFill>
                  <a:schemeClr val="accent6">
                    <a:lumMod val="75000"/>
                  </a:schemeClr>
                </a:solidFill>
              </a:rPr>
              <a:t>qualquer obrigação resultante do contrato de abertura de crédito</a:t>
            </a:r>
            <a:r>
              <a:rPr lang="pt-PT" sz="1700" i="1" dirty="0">
                <a:solidFill>
                  <a:schemeClr val="bg1"/>
                </a:solidFill>
              </a:rPr>
              <a:t>, bem como de suas alterações, prorrogações, aditamentos ou reestruturações</a:t>
            </a:r>
            <a:r>
              <a:rPr lang="pt-PT" sz="1700" dirty="0">
                <a:solidFill>
                  <a:schemeClr val="bg1"/>
                </a:solidFill>
              </a:rPr>
              <a:t>”.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1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738457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368" y="1074845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1.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8231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1700" b="1" dirty="0" err="1">
                <a:solidFill>
                  <a:schemeClr val="bg1"/>
                </a:solidFill>
              </a:rPr>
              <a:t>Excepção</a:t>
            </a:r>
            <a:r>
              <a:rPr lang="pt-PT" sz="1700" b="1" dirty="0">
                <a:solidFill>
                  <a:schemeClr val="bg1"/>
                </a:solidFill>
              </a:rPr>
              <a:t> de preenchimento abusivo</a:t>
            </a:r>
            <a:r>
              <a:rPr lang="pt-PT" sz="1700" dirty="0">
                <a:solidFill>
                  <a:schemeClr val="bg1"/>
                </a:solidFill>
              </a:rPr>
              <a:t>: regime do título em branco: </a:t>
            </a:r>
            <a:r>
              <a:rPr lang="pt-PT" sz="1700" dirty="0" err="1">
                <a:solidFill>
                  <a:srgbClr val="9437FF"/>
                </a:solidFill>
              </a:rPr>
              <a:t>art</a:t>
            </a:r>
            <a:r>
              <a:rPr lang="pt-PT" sz="1700" dirty="0">
                <a:solidFill>
                  <a:srgbClr val="9437FF"/>
                </a:solidFill>
              </a:rPr>
              <a:t>. 10º LU 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ü"/>
            </a:pPr>
            <a:r>
              <a:rPr lang="pt-PT" sz="1500" b="1" dirty="0">
                <a:solidFill>
                  <a:schemeClr val="bg1"/>
                </a:solidFill>
              </a:rPr>
              <a:t>Discrepância</a:t>
            </a:r>
            <a:r>
              <a:rPr lang="pt-PT" sz="1500" dirty="0">
                <a:solidFill>
                  <a:schemeClr val="bg1"/>
                </a:solidFill>
              </a:rPr>
              <a:t> no preenchimento face à </a:t>
            </a:r>
            <a:r>
              <a:rPr lang="pt-PT" sz="1500" i="1" dirty="0">
                <a:solidFill>
                  <a:schemeClr val="bg1"/>
                </a:solidFill>
              </a:rPr>
              <a:t>vontade </a:t>
            </a:r>
            <a:r>
              <a:rPr lang="pt-PT" sz="1500" i="1" dirty="0" err="1">
                <a:solidFill>
                  <a:schemeClr val="bg1"/>
                </a:solidFill>
              </a:rPr>
              <a:t>objectivamente</a:t>
            </a:r>
            <a:r>
              <a:rPr lang="pt-PT" sz="1500" i="1" dirty="0">
                <a:solidFill>
                  <a:schemeClr val="bg1"/>
                </a:solidFill>
              </a:rPr>
              <a:t> manifestada</a:t>
            </a:r>
            <a:r>
              <a:rPr lang="pt-PT" sz="1500" dirty="0">
                <a:solidFill>
                  <a:schemeClr val="bg1"/>
                </a:solidFill>
              </a:rPr>
              <a:t> pelos avalistas no pacto de preenchimento – </a:t>
            </a:r>
            <a:r>
              <a:rPr lang="pt-PT" sz="1500" dirty="0">
                <a:solidFill>
                  <a:srgbClr val="009051"/>
                </a:solidFill>
              </a:rPr>
              <a:t>qual foi?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ü"/>
            </a:pPr>
            <a:r>
              <a:rPr lang="pt-PT" sz="1500" dirty="0">
                <a:solidFill>
                  <a:schemeClr val="bg1"/>
                </a:solidFill>
              </a:rPr>
              <a:t>Notar: a </a:t>
            </a:r>
            <a:r>
              <a:rPr lang="pt-PT" sz="1500" b="1" dirty="0">
                <a:solidFill>
                  <a:schemeClr val="bg1"/>
                </a:solidFill>
              </a:rPr>
              <a:t>bitola</a:t>
            </a:r>
            <a:r>
              <a:rPr lang="pt-PT" sz="1500" dirty="0">
                <a:solidFill>
                  <a:schemeClr val="bg1"/>
                </a:solidFill>
              </a:rPr>
              <a:t> do preenchimento “legítimo” é sempre </a:t>
            </a:r>
            <a:r>
              <a:rPr lang="pt-PT" sz="1500" b="1" dirty="0">
                <a:solidFill>
                  <a:schemeClr val="bg1"/>
                </a:solidFill>
              </a:rPr>
              <a:t>a relação fundamental garantida </a:t>
            </a:r>
            <a:r>
              <a:rPr lang="pt-PT" sz="1500" dirty="0">
                <a:solidFill>
                  <a:schemeClr val="bg1"/>
                </a:solidFill>
              </a:rPr>
              <a:t>-&gt; é isso que resulta do pacto: uma </a:t>
            </a:r>
            <a:r>
              <a:rPr lang="pt-PT" sz="1500" dirty="0">
                <a:solidFill>
                  <a:srgbClr val="009051"/>
                </a:solidFill>
              </a:rPr>
              <a:t>remissão</a:t>
            </a:r>
            <a:r>
              <a:rPr lang="pt-PT" sz="1500" dirty="0">
                <a:solidFill>
                  <a:schemeClr val="bg1"/>
                </a:solidFill>
              </a:rPr>
              <a:t> em bloco para esse “parâmetro”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ü"/>
            </a:pPr>
            <a:r>
              <a:rPr lang="pt-PT" sz="1500" b="1" dirty="0">
                <a:solidFill>
                  <a:schemeClr val="bg1"/>
                </a:solidFill>
              </a:rPr>
              <a:t>Má-fé</a:t>
            </a:r>
            <a:r>
              <a:rPr lang="pt-PT" sz="1500" dirty="0">
                <a:solidFill>
                  <a:schemeClr val="bg1"/>
                </a:solidFill>
              </a:rPr>
              <a:t> ou </a:t>
            </a:r>
            <a:r>
              <a:rPr lang="pt-PT" sz="1500" b="1" dirty="0">
                <a:solidFill>
                  <a:schemeClr val="bg1"/>
                </a:solidFill>
              </a:rPr>
              <a:t>falta grave </a:t>
            </a:r>
            <a:r>
              <a:rPr lang="pt-PT" sz="1500" dirty="0">
                <a:solidFill>
                  <a:schemeClr val="bg1"/>
                </a:solidFill>
              </a:rPr>
              <a:t>na “aquisição” do título – </a:t>
            </a:r>
            <a:r>
              <a:rPr lang="pt-PT" sz="1500" dirty="0">
                <a:solidFill>
                  <a:srgbClr val="009051"/>
                </a:solidFill>
              </a:rPr>
              <a:t>existiu?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b="1" dirty="0">
                <a:solidFill>
                  <a:srgbClr val="0432FF"/>
                </a:solidFill>
              </a:rPr>
              <a:t>Consequências</a:t>
            </a:r>
            <a:r>
              <a:rPr lang="pt-PT" sz="1700" dirty="0">
                <a:solidFill>
                  <a:schemeClr val="bg1"/>
                </a:solidFill>
              </a:rPr>
              <a:t> sobre a </a:t>
            </a:r>
            <a:r>
              <a:rPr lang="pt-PT" sz="1700" b="1" dirty="0">
                <a:solidFill>
                  <a:schemeClr val="bg1"/>
                </a:solidFill>
              </a:rPr>
              <a:t>pretensão cambiária </a:t>
            </a:r>
            <a:r>
              <a:rPr lang="pt-PT" sz="1700" dirty="0">
                <a:solidFill>
                  <a:schemeClr val="bg1"/>
                </a:solidFill>
              </a:rPr>
              <a:t>e sobre a </a:t>
            </a:r>
            <a:r>
              <a:rPr lang="pt-PT" sz="1700" b="1" dirty="0">
                <a:solidFill>
                  <a:schemeClr val="bg1"/>
                </a:solidFill>
              </a:rPr>
              <a:t>execução</a:t>
            </a:r>
            <a:r>
              <a:rPr lang="pt-PT" sz="1700" dirty="0">
                <a:solidFill>
                  <a:schemeClr val="bg1"/>
                </a:solidFill>
              </a:rPr>
              <a:t>:</a:t>
            </a:r>
            <a:endParaRPr lang="pt-PT" sz="15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pt-PT" sz="1500" b="1" dirty="0" err="1">
                <a:solidFill>
                  <a:schemeClr val="bg1"/>
                </a:solidFill>
              </a:rPr>
              <a:t>Incorrecta</a:t>
            </a:r>
            <a:r>
              <a:rPr lang="pt-PT" sz="1500" b="1" dirty="0">
                <a:solidFill>
                  <a:schemeClr val="bg1"/>
                </a:solidFill>
              </a:rPr>
              <a:t> configuração das menções</a:t>
            </a:r>
            <a:r>
              <a:rPr lang="pt-PT" sz="1500" dirty="0">
                <a:solidFill>
                  <a:schemeClr val="bg1"/>
                </a:solidFill>
              </a:rPr>
              <a:t>: redução da pretensão (</a:t>
            </a:r>
            <a:r>
              <a:rPr lang="pt-PT" sz="1500" dirty="0" err="1">
                <a:solidFill>
                  <a:schemeClr val="bg1"/>
                </a:solidFill>
              </a:rPr>
              <a:t>art</a:t>
            </a:r>
            <a:r>
              <a:rPr lang="pt-PT" sz="1500" dirty="0">
                <a:solidFill>
                  <a:schemeClr val="bg1"/>
                </a:solidFill>
              </a:rPr>
              <a:t>. 238º, 2, </a:t>
            </a:r>
            <a:r>
              <a:rPr lang="pt-PT" sz="1500" dirty="0" err="1">
                <a:solidFill>
                  <a:schemeClr val="bg1"/>
                </a:solidFill>
              </a:rPr>
              <a:t>CCiv</a:t>
            </a:r>
            <a:r>
              <a:rPr lang="pt-PT" sz="1500" dirty="0">
                <a:solidFill>
                  <a:schemeClr val="bg1"/>
                </a:solidFill>
              </a:rPr>
              <a:t>.) + extinção </a:t>
            </a:r>
            <a:r>
              <a:rPr lang="pt-PT" sz="1500" u="sng" dirty="0">
                <a:solidFill>
                  <a:schemeClr val="bg1"/>
                </a:solidFill>
              </a:rPr>
              <a:t>parcial</a:t>
            </a:r>
            <a:r>
              <a:rPr lang="pt-PT" sz="1500" dirty="0">
                <a:solidFill>
                  <a:schemeClr val="bg1"/>
                </a:solidFill>
              </a:rPr>
              <a:t> da execução </a:t>
            </a:r>
            <a:r>
              <a:rPr lang="pt-PT" sz="1500" dirty="0" err="1">
                <a:solidFill>
                  <a:schemeClr val="bg1"/>
                </a:solidFill>
              </a:rPr>
              <a:t>art</a:t>
            </a:r>
            <a:r>
              <a:rPr lang="pt-PT" sz="1500" dirty="0">
                <a:solidFill>
                  <a:schemeClr val="bg1"/>
                </a:solidFill>
              </a:rPr>
              <a:t> 732º, 4, 2ª parte </a:t>
            </a:r>
            <a:r>
              <a:rPr lang="pt-PT" sz="1500" dirty="0" err="1">
                <a:solidFill>
                  <a:schemeClr val="bg1"/>
                </a:solidFill>
              </a:rPr>
              <a:t>CPCiv</a:t>
            </a:r>
            <a:r>
              <a:rPr lang="pt-PT" sz="1500" dirty="0">
                <a:solidFill>
                  <a:schemeClr val="bg1"/>
                </a:solidFill>
              </a:rPr>
              <a:t>.</a:t>
            </a:r>
          </a:p>
          <a:p>
            <a:pPr marL="0" indent="0">
              <a:lnSpc>
                <a:spcPct val="90000"/>
              </a:lnSpc>
              <a:buNone/>
            </a:pPr>
            <a:endParaRPr lang="pt-PT" sz="1700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5" y="4363656"/>
            <a:ext cx="32872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i="1" dirty="0">
                <a:solidFill>
                  <a:schemeClr val="tx2"/>
                </a:solidFill>
              </a:rPr>
              <a:t>O Banco Y preencheu a livrança e </a:t>
            </a:r>
            <a:r>
              <a:rPr lang="pt-PT" i="1" dirty="0">
                <a:solidFill>
                  <a:srgbClr val="FFFF00"/>
                </a:solidFill>
              </a:rPr>
              <a:t>demandou os três avalistas</a:t>
            </a:r>
            <a:r>
              <a:rPr lang="pt-PT" i="1" dirty="0">
                <a:solidFill>
                  <a:schemeClr val="tx2"/>
                </a:solidFill>
              </a:rPr>
              <a:t>. Estes invocam que o </a:t>
            </a:r>
            <a:r>
              <a:rPr lang="pt-PT" i="1" dirty="0">
                <a:solidFill>
                  <a:srgbClr val="FFFF00"/>
                </a:solidFill>
              </a:rPr>
              <a:t>valor</a:t>
            </a:r>
            <a:r>
              <a:rPr lang="pt-PT" i="1" dirty="0">
                <a:solidFill>
                  <a:schemeClr val="tx2"/>
                </a:solidFill>
              </a:rPr>
              <a:t> </a:t>
            </a:r>
            <a:r>
              <a:rPr lang="pt-PT" i="1" dirty="0" err="1">
                <a:solidFill>
                  <a:schemeClr val="tx2"/>
                </a:solidFill>
              </a:rPr>
              <a:t>efectivamente</a:t>
            </a:r>
            <a:r>
              <a:rPr lang="pt-PT" i="1" dirty="0">
                <a:solidFill>
                  <a:schemeClr val="tx2"/>
                </a:solidFill>
              </a:rPr>
              <a:t> devido pela sociedade ao Banco é substancialmente </a:t>
            </a:r>
            <a:r>
              <a:rPr lang="pt-PT" i="1" dirty="0">
                <a:solidFill>
                  <a:srgbClr val="FFFF00"/>
                </a:solidFill>
              </a:rPr>
              <a:t>inferior</a:t>
            </a:r>
            <a:r>
              <a:rPr lang="pt-PT" i="1" dirty="0">
                <a:solidFill>
                  <a:schemeClr val="tx2"/>
                </a:solidFill>
              </a:rPr>
              <a:t> ao inscrito no título. Podem recusar-se a pagar?</a:t>
            </a:r>
          </a:p>
        </p:txBody>
      </p:sp>
    </p:spTree>
    <p:extLst>
      <p:ext uri="{BB962C8B-B14F-4D97-AF65-F5344CB8AC3E}">
        <p14:creationId xmlns:p14="http://schemas.microsoft.com/office/powerpoint/2010/main" val="4024558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368" y="802512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1-a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551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Pode </a:t>
            </a:r>
            <a:r>
              <a:rPr lang="pt-PT" sz="1700" b="1" dirty="0">
                <a:solidFill>
                  <a:schemeClr val="bg1"/>
                </a:solidFill>
              </a:rPr>
              <a:t>avalista</a:t>
            </a:r>
            <a:r>
              <a:rPr lang="pt-PT" sz="1700" dirty="0">
                <a:solidFill>
                  <a:schemeClr val="bg1"/>
                </a:solidFill>
              </a:rPr>
              <a:t> invocar desconformidade com </a:t>
            </a:r>
            <a:r>
              <a:rPr lang="pt-PT" sz="1700" b="1" dirty="0">
                <a:solidFill>
                  <a:schemeClr val="bg1"/>
                </a:solidFill>
              </a:rPr>
              <a:t>acordo de preenchimento celebrado entre credor e avalizado </a:t>
            </a:r>
            <a:r>
              <a:rPr lang="pt-PT" sz="1700" dirty="0">
                <a:solidFill>
                  <a:schemeClr val="bg1"/>
                </a:solidFill>
              </a:rPr>
              <a:t>(no qual </a:t>
            </a:r>
            <a:r>
              <a:rPr lang="pt-PT" sz="1700" dirty="0">
                <a:solidFill>
                  <a:srgbClr val="0432FF"/>
                </a:solidFill>
              </a:rPr>
              <a:t>ele não outorgou</a:t>
            </a:r>
            <a:r>
              <a:rPr lang="pt-PT" sz="1700" dirty="0">
                <a:solidFill>
                  <a:schemeClr val="bg1"/>
                </a:solidFill>
              </a:rPr>
              <a:t>) ou isso é meio de defesa exclusivo deste último?</a:t>
            </a:r>
          </a:p>
          <a:p>
            <a:pPr lvl="1"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A própria </a:t>
            </a:r>
            <a:r>
              <a:rPr lang="pt-PT" sz="1700" dirty="0">
                <a:solidFill>
                  <a:srgbClr val="00B050"/>
                </a:solidFill>
              </a:rPr>
              <a:t>formulação</a:t>
            </a:r>
            <a:r>
              <a:rPr lang="pt-PT" sz="1700" dirty="0">
                <a:solidFill>
                  <a:schemeClr val="bg1"/>
                </a:solidFill>
              </a:rPr>
              <a:t> da questão </a:t>
            </a:r>
            <a:r>
              <a:rPr lang="pt-PT" sz="1700" dirty="0">
                <a:solidFill>
                  <a:srgbClr val="00B050"/>
                </a:solidFill>
              </a:rPr>
              <a:t>induz em erro</a:t>
            </a:r>
            <a:r>
              <a:rPr lang="pt-PT" sz="1700" dirty="0">
                <a:solidFill>
                  <a:schemeClr val="bg1"/>
                </a:solidFill>
              </a:rPr>
              <a:t>, porque é feita nos quadros do </a:t>
            </a:r>
            <a:r>
              <a:rPr lang="pt-PT" sz="1700" dirty="0" err="1">
                <a:solidFill>
                  <a:schemeClr val="bg1"/>
                </a:solidFill>
              </a:rPr>
              <a:t>art</a:t>
            </a:r>
            <a:r>
              <a:rPr lang="pt-PT" sz="1700" dirty="0">
                <a:solidFill>
                  <a:schemeClr val="bg1"/>
                </a:solidFill>
              </a:rPr>
              <a:t>. 17.º quando a norma aplicável é o </a:t>
            </a:r>
            <a:r>
              <a:rPr lang="pt-PT" sz="1700" dirty="0" err="1">
                <a:solidFill>
                  <a:schemeClr val="bg1"/>
                </a:solidFill>
              </a:rPr>
              <a:t>art</a:t>
            </a:r>
            <a:r>
              <a:rPr lang="pt-PT" sz="1700" dirty="0">
                <a:solidFill>
                  <a:schemeClr val="bg1"/>
                </a:solidFill>
              </a:rPr>
              <a:t>. 10.º ...</a:t>
            </a:r>
          </a:p>
          <a:p>
            <a:pPr marL="0" lvl="1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Aplicando o </a:t>
            </a:r>
            <a:r>
              <a:rPr lang="pt-PT" sz="1700" b="1" dirty="0" err="1">
                <a:solidFill>
                  <a:schemeClr val="bg1"/>
                </a:solidFill>
              </a:rPr>
              <a:t>art</a:t>
            </a:r>
            <a:r>
              <a:rPr lang="pt-PT" sz="1700" b="1" dirty="0">
                <a:solidFill>
                  <a:schemeClr val="bg1"/>
                </a:solidFill>
              </a:rPr>
              <a:t>. 10.º</a:t>
            </a:r>
            <a:r>
              <a:rPr lang="pt-PT" sz="1700" dirty="0">
                <a:solidFill>
                  <a:schemeClr val="bg1"/>
                </a:solidFill>
              </a:rPr>
              <a:t>, podemos </a:t>
            </a:r>
            <a:r>
              <a:rPr lang="pt-PT" sz="1700" dirty="0">
                <a:solidFill>
                  <a:srgbClr val="FF2F92"/>
                </a:solidFill>
              </a:rPr>
              <a:t>reconstruir a sua vontade (ou “autorização”) de preenchimento </a:t>
            </a:r>
          </a:p>
          <a:p>
            <a:pPr lvl="1">
              <a:lnSpc>
                <a:spcPct val="90000"/>
              </a:lnSpc>
            </a:pPr>
            <a:r>
              <a:rPr lang="pt-PT" sz="1700" dirty="0"/>
              <a:t>Através </a:t>
            </a:r>
            <a:r>
              <a:rPr lang="pt-PT" sz="1700" dirty="0" err="1">
                <a:solidFill>
                  <a:srgbClr val="9437FF"/>
                </a:solidFill>
              </a:rPr>
              <a:t>art</a:t>
            </a:r>
            <a:r>
              <a:rPr lang="pt-PT" sz="1700" dirty="0">
                <a:solidFill>
                  <a:srgbClr val="9437FF"/>
                </a:solidFill>
              </a:rPr>
              <a:t>. 236º </a:t>
            </a:r>
            <a:r>
              <a:rPr lang="pt-PT" sz="1700" dirty="0" err="1">
                <a:solidFill>
                  <a:srgbClr val="9437FF"/>
                </a:solidFill>
              </a:rPr>
              <a:t>CCiv</a:t>
            </a:r>
            <a:r>
              <a:rPr lang="pt-PT" sz="1700" dirty="0"/>
              <a:t>. : que significa o </a:t>
            </a:r>
            <a:r>
              <a:rPr lang="pt-PT" sz="1700" b="1" dirty="0"/>
              <a:t>comportamento</a:t>
            </a:r>
            <a:r>
              <a:rPr lang="pt-PT" sz="1700" dirty="0"/>
              <a:t> de entregar ao avalizado o título assinado em branco para que faça chegar ao credor?</a:t>
            </a:r>
          </a:p>
          <a:p>
            <a:pPr lvl="1">
              <a:lnSpc>
                <a:spcPct val="90000"/>
              </a:lnSpc>
            </a:pPr>
            <a:r>
              <a:rPr lang="pt-PT" sz="1700" dirty="0"/>
              <a:t>E </a:t>
            </a:r>
            <a:r>
              <a:rPr lang="pt-PT" sz="1700" b="1" dirty="0"/>
              <a:t>mobilizando</a:t>
            </a:r>
            <a:r>
              <a:rPr lang="pt-PT" sz="1700" dirty="0"/>
              <a:t> o </a:t>
            </a:r>
            <a:r>
              <a:rPr lang="pt-PT" sz="1700" dirty="0">
                <a:solidFill>
                  <a:srgbClr val="9437FF"/>
                </a:solidFill>
              </a:rPr>
              <a:t>32ºI LU </a:t>
            </a:r>
            <a:r>
              <a:rPr lang="pt-PT" sz="1700" dirty="0"/>
              <a:t>(</a:t>
            </a:r>
            <a:r>
              <a:rPr lang="pt-PT" sz="1700" i="1" dirty="0"/>
              <a:t>O dador de aval é responsável da mesma maneira que a pessoa por ele afiançada</a:t>
            </a:r>
            <a:r>
              <a:rPr lang="pt-PT" sz="1700" dirty="0"/>
              <a:t>), ou seja, o </a:t>
            </a:r>
            <a:r>
              <a:rPr lang="pt-PT" sz="1700" b="1" dirty="0"/>
              <a:t>conteúdo</a:t>
            </a:r>
            <a:r>
              <a:rPr lang="pt-PT" sz="1700" dirty="0"/>
              <a:t> da sua declaração </a:t>
            </a:r>
            <a:r>
              <a:rPr lang="pt-PT" sz="1700" dirty="0" err="1"/>
              <a:t>cartular</a:t>
            </a:r>
            <a:r>
              <a:rPr lang="pt-PT" sz="1700" dirty="0"/>
              <a:t> </a:t>
            </a:r>
            <a:r>
              <a:rPr lang="pt-PT" sz="1700" dirty="0" err="1"/>
              <a:t>há-de</a:t>
            </a:r>
            <a:r>
              <a:rPr lang="pt-PT" sz="1700" dirty="0"/>
              <a:t> em princípio ser </a:t>
            </a:r>
            <a:r>
              <a:rPr lang="pt-PT" sz="1700" b="1" dirty="0"/>
              <a:t>idêntico</a:t>
            </a:r>
            <a:r>
              <a:rPr lang="pt-PT" sz="1700" dirty="0"/>
              <a:t> ao da declaração do avalizado</a:t>
            </a:r>
            <a:endParaRPr lang="pt-PT" sz="1700" dirty="0">
              <a:solidFill>
                <a:schemeClr val="bg1"/>
              </a:solidFill>
            </a:endParaRPr>
          </a:p>
          <a:p>
            <a:pPr marL="0" lvl="1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Há (pelo menos) uma </a:t>
            </a:r>
            <a:r>
              <a:rPr lang="pt-PT" sz="1700" b="1" dirty="0">
                <a:solidFill>
                  <a:srgbClr val="FF9300"/>
                </a:solidFill>
              </a:rPr>
              <a:t>clara</a:t>
            </a:r>
            <a:r>
              <a:rPr lang="pt-PT" sz="1700" b="1" dirty="0">
                <a:solidFill>
                  <a:schemeClr val="bg1"/>
                </a:solidFill>
              </a:rPr>
              <a:t> </a:t>
            </a:r>
            <a:r>
              <a:rPr lang="pt-PT" sz="1700" b="1" dirty="0">
                <a:solidFill>
                  <a:srgbClr val="FF9300"/>
                </a:solidFill>
              </a:rPr>
              <a:t>cognoscibilidade</a:t>
            </a:r>
            <a:r>
              <a:rPr lang="pt-PT" sz="1700" b="1" dirty="0">
                <a:solidFill>
                  <a:schemeClr val="bg1"/>
                </a:solidFill>
              </a:rPr>
              <a:t> </a:t>
            </a:r>
            <a:r>
              <a:rPr lang="pt-PT" sz="1700" dirty="0">
                <a:solidFill>
                  <a:schemeClr val="bg1"/>
                </a:solidFill>
              </a:rPr>
              <a:t>dessa vontade por parte do </a:t>
            </a:r>
            <a:r>
              <a:rPr lang="pt-PT" sz="1700" b="1" dirty="0">
                <a:solidFill>
                  <a:schemeClr val="bg1"/>
                </a:solidFill>
              </a:rPr>
              <a:t>credor</a:t>
            </a:r>
            <a:r>
              <a:rPr lang="pt-PT" sz="1700" dirty="0">
                <a:solidFill>
                  <a:schemeClr val="bg1"/>
                </a:solidFill>
              </a:rPr>
              <a:t> que </a:t>
            </a:r>
            <a:r>
              <a:rPr lang="pt-PT" sz="1700" b="1" dirty="0">
                <a:solidFill>
                  <a:schemeClr val="bg1"/>
                </a:solidFill>
              </a:rPr>
              <a:t>recebe</a:t>
            </a:r>
            <a:r>
              <a:rPr lang="pt-PT" sz="1700" dirty="0">
                <a:solidFill>
                  <a:schemeClr val="bg1"/>
                </a:solidFill>
              </a:rPr>
              <a:t> o título </a:t>
            </a:r>
            <a:r>
              <a:rPr lang="pt-PT" sz="1700" b="1" dirty="0">
                <a:solidFill>
                  <a:schemeClr val="bg1"/>
                </a:solidFill>
              </a:rPr>
              <a:t>contendo</a:t>
            </a:r>
            <a:r>
              <a:rPr lang="pt-PT" sz="1700" dirty="0">
                <a:solidFill>
                  <a:schemeClr val="bg1"/>
                </a:solidFill>
              </a:rPr>
              <a:t> um aval em branco de um sujeito com quem não contactou </a:t>
            </a:r>
            <a:endParaRPr lang="pt-PT" sz="15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pt-PT" dirty="0"/>
              <a:t>Nota: também são impostos </a:t>
            </a:r>
            <a:r>
              <a:rPr lang="pt-PT" u="sng" dirty="0"/>
              <a:t>especiais deveres de cuidado e esclarecimento</a:t>
            </a:r>
            <a:r>
              <a:rPr lang="pt-PT" dirty="0"/>
              <a:t> às instituições de crédito...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5" y="4363656"/>
            <a:ext cx="32872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dirty="0"/>
              <a:t>E se houvesse um </a:t>
            </a:r>
            <a:r>
              <a:rPr lang="pt-PT" dirty="0">
                <a:solidFill>
                  <a:srgbClr val="FFFF00"/>
                </a:solidFill>
              </a:rPr>
              <a:t>quarto</a:t>
            </a:r>
            <a:r>
              <a:rPr lang="pt-PT" dirty="0"/>
              <a:t> </a:t>
            </a:r>
            <a:r>
              <a:rPr lang="pt-PT" dirty="0">
                <a:solidFill>
                  <a:srgbClr val="FFFF00"/>
                </a:solidFill>
              </a:rPr>
              <a:t>avalista</a:t>
            </a:r>
            <a:r>
              <a:rPr lang="pt-PT" dirty="0"/>
              <a:t> </a:t>
            </a:r>
            <a:r>
              <a:rPr lang="pt-PT" dirty="0">
                <a:solidFill>
                  <a:srgbClr val="FFFF00"/>
                </a:solidFill>
              </a:rPr>
              <a:t>não sócio</a:t>
            </a:r>
            <a:r>
              <a:rPr lang="pt-PT" dirty="0"/>
              <a:t>, um cunhado de A que também subscreveu em branco mas que </a:t>
            </a:r>
            <a:r>
              <a:rPr lang="pt-PT" dirty="0">
                <a:solidFill>
                  <a:srgbClr val="FFFF00"/>
                </a:solidFill>
              </a:rPr>
              <a:t>nunca</a:t>
            </a:r>
            <a:r>
              <a:rPr lang="pt-PT" dirty="0"/>
              <a:t> teve qualquer contacto com o Banco, </a:t>
            </a:r>
            <a:r>
              <a:rPr lang="pt-PT" dirty="0">
                <a:solidFill>
                  <a:srgbClr val="FFFF00"/>
                </a:solidFill>
              </a:rPr>
              <a:t>nem</a:t>
            </a:r>
            <a:r>
              <a:rPr lang="pt-PT" dirty="0"/>
              <a:t> assinou o pacto de preenchimento? Podia fazer o mesmo?</a:t>
            </a:r>
          </a:p>
        </p:txBody>
      </p:sp>
    </p:spTree>
    <p:extLst>
      <p:ext uri="{BB962C8B-B14F-4D97-AF65-F5344CB8AC3E}">
        <p14:creationId xmlns:p14="http://schemas.microsoft.com/office/powerpoint/2010/main" val="39425623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342" y="895502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</a:t>
            </a:r>
            <a:r>
              <a:rPr lang="pt-PT" sz="2100" dirty="0" err="1">
                <a:solidFill>
                  <a:schemeClr val="tx1"/>
                </a:solidFill>
              </a:rPr>
              <a:t>i.b</a:t>
            </a:r>
            <a:endParaRPr lang="pt-PT" sz="2100" dirty="0">
              <a:solidFill>
                <a:schemeClr val="tx1"/>
              </a:solidFill>
            </a:endParaRP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551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2000" dirty="0">
                <a:solidFill>
                  <a:schemeClr val="bg1"/>
                </a:solidFill>
              </a:rPr>
              <a:t>Pode um avalista manifestar </a:t>
            </a:r>
            <a:r>
              <a:rPr lang="pt-PT" sz="2000" b="1" dirty="0">
                <a:solidFill>
                  <a:srgbClr val="0432FF"/>
                </a:solidFill>
              </a:rPr>
              <a:t>vontade diferente</a:t>
            </a:r>
            <a:r>
              <a:rPr lang="pt-PT" sz="2000" dirty="0">
                <a:solidFill>
                  <a:schemeClr val="bg1"/>
                </a:solidFill>
              </a:rPr>
              <a:t> da do avalizado no que toca ao preenchimento da letra - em particular, </a:t>
            </a:r>
            <a:r>
              <a:rPr lang="pt-PT" sz="2000" b="1" dirty="0">
                <a:solidFill>
                  <a:schemeClr val="bg1"/>
                </a:solidFill>
              </a:rPr>
              <a:t>limitando</a:t>
            </a:r>
            <a:r>
              <a:rPr lang="pt-PT" sz="2000" dirty="0">
                <a:solidFill>
                  <a:schemeClr val="bg1"/>
                </a:solidFill>
              </a:rPr>
              <a:t> a sua responsabilidade a certo montante?</a:t>
            </a:r>
            <a:endParaRPr lang="pt-PT" sz="2000" b="1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pt-PT" sz="1800" dirty="0">
                <a:solidFill>
                  <a:schemeClr val="bg1"/>
                </a:solidFill>
              </a:rPr>
              <a:t>Sim em geral: LU </a:t>
            </a:r>
            <a:r>
              <a:rPr lang="pt-PT" sz="1800" dirty="0">
                <a:solidFill>
                  <a:srgbClr val="009051"/>
                </a:solidFill>
              </a:rPr>
              <a:t>admite</a:t>
            </a:r>
            <a:r>
              <a:rPr lang="pt-PT" sz="1800" b="1" dirty="0">
                <a:solidFill>
                  <a:schemeClr val="bg1"/>
                </a:solidFill>
              </a:rPr>
              <a:t> -</a:t>
            </a:r>
            <a:r>
              <a:rPr lang="pt-PT" sz="1800" dirty="0">
                <a:solidFill>
                  <a:schemeClr val="bg1"/>
                </a:solidFill>
              </a:rPr>
              <a:t> </a:t>
            </a:r>
            <a:r>
              <a:rPr lang="pt-PT" sz="1800" dirty="0" err="1">
                <a:solidFill>
                  <a:srgbClr val="9437FF"/>
                </a:solidFill>
              </a:rPr>
              <a:t>art</a:t>
            </a:r>
            <a:r>
              <a:rPr lang="pt-PT" sz="1800" dirty="0">
                <a:solidFill>
                  <a:srgbClr val="9437FF"/>
                </a:solidFill>
              </a:rPr>
              <a:t>. 30.º</a:t>
            </a:r>
            <a:r>
              <a:rPr lang="pt-PT" sz="1800" dirty="0">
                <a:solidFill>
                  <a:schemeClr val="bg1"/>
                </a:solidFill>
              </a:rPr>
              <a:t>: o pagamento “</a:t>
            </a:r>
            <a:r>
              <a:rPr lang="pt-PT" sz="1800" i="1" dirty="0">
                <a:solidFill>
                  <a:schemeClr val="bg1"/>
                </a:solidFill>
              </a:rPr>
              <a:t>pode ser no todo ou em parte garantido por aval</a:t>
            </a:r>
            <a:r>
              <a:rPr lang="pt-PT" sz="1800" dirty="0">
                <a:solidFill>
                  <a:schemeClr val="bg1"/>
                </a:solidFill>
              </a:rPr>
              <a:t>”</a:t>
            </a:r>
          </a:p>
          <a:p>
            <a:pPr lvl="1">
              <a:lnSpc>
                <a:spcPct val="90000"/>
              </a:lnSpc>
            </a:pPr>
            <a:r>
              <a:rPr lang="pt-PT" sz="1800" dirty="0">
                <a:solidFill>
                  <a:schemeClr val="bg1"/>
                </a:solidFill>
              </a:rPr>
              <a:t>Na subscrição em branco a questão é a </a:t>
            </a:r>
            <a:r>
              <a:rPr lang="pt-PT" sz="1800" b="1" dirty="0">
                <a:solidFill>
                  <a:schemeClr val="bg1"/>
                </a:solidFill>
              </a:rPr>
              <a:t>(prova da) cognoscibilidade</a:t>
            </a:r>
            <a:r>
              <a:rPr lang="pt-PT" sz="1800" dirty="0">
                <a:solidFill>
                  <a:schemeClr val="bg1"/>
                </a:solidFill>
              </a:rPr>
              <a:t> dessa manifestação de vontade </a:t>
            </a:r>
            <a:r>
              <a:rPr lang="pt-PT" sz="1800" dirty="0">
                <a:solidFill>
                  <a:srgbClr val="009051"/>
                </a:solidFill>
              </a:rPr>
              <a:t>pelo credor </a:t>
            </a:r>
            <a:r>
              <a:rPr lang="pt-PT" sz="1800" dirty="0">
                <a:solidFill>
                  <a:schemeClr val="bg1"/>
                </a:solidFill>
              </a:rPr>
              <a:t>– à partida </a:t>
            </a:r>
            <a:r>
              <a:rPr lang="pt-PT" sz="1800" dirty="0">
                <a:solidFill>
                  <a:srgbClr val="009051"/>
                </a:solidFill>
              </a:rPr>
              <a:t>não tem razões </a:t>
            </a:r>
            <a:r>
              <a:rPr lang="pt-PT" sz="1800" dirty="0">
                <a:solidFill>
                  <a:schemeClr val="bg1"/>
                </a:solidFill>
              </a:rPr>
              <a:t>para se desviar do raciocínio “conteúdo da declaração será igual ao da do avalizado”</a:t>
            </a:r>
          </a:p>
          <a:p>
            <a:pPr lvl="1">
              <a:lnSpc>
                <a:spcPct val="90000"/>
              </a:lnSpc>
            </a:pPr>
            <a:r>
              <a:rPr lang="pt-PT" sz="1800" dirty="0">
                <a:solidFill>
                  <a:schemeClr val="bg1"/>
                </a:solidFill>
              </a:rPr>
              <a:t>Solução (quando não há acordo de preenchimento/ contactos): </a:t>
            </a:r>
            <a:r>
              <a:rPr lang="pt-PT" sz="1800" b="1" dirty="0">
                <a:solidFill>
                  <a:srgbClr val="FF2F92"/>
                </a:solidFill>
              </a:rPr>
              <a:t>menção</a:t>
            </a:r>
            <a:r>
              <a:rPr lang="pt-PT" sz="1800" dirty="0">
                <a:solidFill>
                  <a:schemeClr val="bg1"/>
                </a:solidFill>
              </a:rPr>
              <a:t> </a:t>
            </a:r>
            <a:r>
              <a:rPr lang="pt-PT" sz="1800" dirty="0">
                <a:solidFill>
                  <a:srgbClr val="FF2F92"/>
                </a:solidFill>
              </a:rPr>
              <a:t>sobre o título</a:t>
            </a:r>
            <a:r>
              <a:rPr lang="pt-PT" sz="1800" dirty="0">
                <a:solidFill>
                  <a:schemeClr val="bg1"/>
                </a:solidFill>
              </a:rPr>
              <a:t>, à margem </a:t>
            </a:r>
            <a:r>
              <a:rPr lang="pt-PT" dirty="0">
                <a:solidFill>
                  <a:schemeClr val="bg1"/>
                </a:solidFill>
              </a:rPr>
              <a:t>(mesmo que consideremos cláusula não-cambiária, documento serve função de comunicação/prova)</a:t>
            </a:r>
            <a:endParaRPr lang="pt-PT" sz="1800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5" y="4363656"/>
            <a:ext cx="32872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dirty="0"/>
              <a:t>E se o cunhado de A lhe tivesse dito, no momento da subscrição da livrança, que </a:t>
            </a:r>
            <a:r>
              <a:rPr lang="pt-PT" dirty="0">
                <a:solidFill>
                  <a:srgbClr val="FFFF00"/>
                </a:solidFill>
              </a:rPr>
              <a:t>não</a:t>
            </a:r>
            <a:r>
              <a:rPr lang="pt-PT" dirty="0"/>
              <a:t> pretendia garantir as dívidas da sociedade </a:t>
            </a:r>
            <a:r>
              <a:rPr lang="pt-PT" dirty="0">
                <a:solidFill>
                  <a:srgbClr val="FFFF00"/>
                </a:solidFill>
              </a:rPr>
              <a:t>para lá de determinado montante</a:t>
            </a:r>
            <a:r>
              <a:rPr lang="pt-PT" dirty="0"/>
              <a:t>: poderia o Banco responsabilizá-lo por mais?</a:t>
            </a:r>
          </a:p>
        </p:txBody>
      </p:sp>
    </p:spTree>
    <p:extLst>
      <p:ext uri="{BB962C8B-B14F-4D97-AF65-F5344CB8AC3E}">
        <p14:creationId xmlns:p14="http://schemas.microsoft.com/office/powerpoint/2010/main" val="611819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2.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297490"/>
            <a:ext cx="4549303" cy="60461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1700" b="1">
                <a:solidFill>
                  <a:schemeClr val="bg1"/>
                </a:solidFill>
              </a:rPr>
              <a:t>Identificação dos casos </a:t>
            </a:r>
            <a:r>
              <a:rPr lang="pt-PT" sz="1700">
                <a:solidFill>
                  <a:schemeClr val="bg1"/>
                </a:solidFill>
              </a:rPr>
              <a:t>em que é de reconhecer uma </a:t>
            </a:r>
            <a:r>
              <a:rPr lang="pt-PT" sz="1700" b="1">
                <a:solidFill>
                  <a:srgbClr val="0432FF"/>
                </a:solidFill>
              </a:rPr>
              <a:t>faculdade de desvinculação unilateral </a:t>
            </a:r>
            <a:r>
              <a:rPr lang="pt-PT" sz="1700">
                <a:solidFill>
                  <a:srgbClr val="0432FF"/>
                </a:solidFill>
              </a:rPr>
              <a:t>do </a:t>
            </a:r>
            <a:r>
              <a:rPr lang="pt-PT" sz="1700" b="1">
                <a:solidFill>
                  <a:srgbClr val="0432FF"/>
                </a:solidFill>
              </a:rPr>
              <a:t>acordo de preenchimento </a:t>
            </a:r>
            <a:r>
              <a:rPr lang="pt-PT" sz="1700">
                <a:solidFill>
                  <a:schemeClr val="bg1"/>
                </a:solidFill>
              </a:rPr>
              <a:t>ao sócio avalista que cede a sua quota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b="1">
                <a:solidFill>
                  <a:schemeClr val="bg1"/>
                </a:solidFill>
              </a:rPr>
              <a:t>Pressupostos</a:t>
            </a:r>
            <a:r>
              <a:rPr lang="pt-PT">
                <a:solidFill>
                  <a:schemeClr val="bg1"/>
                </a:solidFill>
              </a:rPr>
              <a:t>: 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Indissociável </a:t>
            </a:r>
            <a:r>
              <a:rPr lang="pt-PT" sz="1600" b="1">
                <a:solidFill>
                  <a:schemeClr val="bg1"/>
                </a:solidFill>
              </a:rPr>
              <a:t>ligação</a:t>
            </a:r>
            <a:r>
              <a:rPr lang="pt-PT" sz="1600">
                <a:solidFill>
                  <a:schemeClr val="bg1"/>
                </a:solidFill>
              </a:rPr>
              <a:t> entre a qualidade de sócio e a prestação do aval 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Seja </a:t>
            </a:r>
            <a:r>
              <a:rPr lang="pt-PT" sz="1600" b="1">
                <a:solidFill>
                  <a:schemeClr val="bg1"/>
                </a:solidFill>
              </a:rPr>
              <a:t>inexigível</a:t>
            </a:r>
            <a:r>
              <a:rPr lang="pt-PT" sz="1600">
                <a:solidFill>
                  <a:schemeClr val="bg1"/>
                </a:solidFill>
              </a:rPr>
              <a:t> que continue a garantir a devolução de financiamentos societários </a:t>
            </a:r>
            <a:r>
              <a:rPr lang="pt-PT" sz="1600" b="1">
                <a:solidFill>
                  <a:srgbClr val="0432FF"/>
                </a:solidFill>
              </a:rPr>
              <a:t>futuros</a:t>
            </a:r>
            <a:r>
              <a:rPr lang="pt-PT" sz="1600">
                <a:solidFill>
                  <a:schemeClr val="bg1"/>
                </a:solidFill>
              </a:rPr>
              <a:t> cuja concessão </a:t>
            </a:r>
            <a:r>
              <a:rPr lang="pt-PT" sz="1600" b="1">
                <a:solidFill>
                  <a:schemeClr val="bg1"/>
                </a:solidFill>
              </a:rPr>
              <a:t>não</a:t>
            </a:r>
            <a:r>
              <a:rPr lang="pt-PT" sz="1600">
                <a:solidFill>
                  <a:schemeClr val="bg1"/>
                </a:solidFill>
              </a:rPr>
              <a:t> lhe foi dado </a:t>
            </a:r>
            <a:r>
              <a:rPr lang="pt-PT" sz="1600" i="1">
                <a:solidFill>
                  <a:schemeClr val="bg1"/>
                </a:solidFill>
              </a:rPr>
              <a:t>apreciar, controlar ou sequer conhecer</a:t>
            </a:r>
            <a:r>
              <a:rPr lang="pt-PT" sz="1600">
                <a:solidFill>
                  <a:schemeClr val="bg1"/>
                </a:solidFill>
              </a:rPr>
              <a:t> e dos quais </a:t>
            </a:r>
            <a:r>
              <a:rPr lang="pt-PT" sz="1600" i="1">
                <a:solidFill>
                  <a:schemeClr val="bg1"/>
                </a:solidFill>
              </a:rPr>
              <a:t>não beneficiou minimamente por já não ser sócio 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Portanto </a:t>
            </a:r>
            <a:r>
              <a:rPr lang="pt-PT" sz="1600" b="1">
                <a:solidFill>
                  <a:schemeClr val="bg1"/>
                </a:solidFill>
              </a:rPr>
              <a:t>não </a:t>
            </a:r>
            <a:r>
              <a:rPr lang="pt-PT" sz="1600">
                <a:solidFill>
                  <a:schemeClr val="bg1"/>
                </a:solidFill>
              </a:rPr>
              <a:t>vale para financiamentos já concedidos, mesmo que a respectiva devolução se estenda para lá da saída do sócio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Cfr. “benchmarking” regime SNC </a:t>
            </a:r>
            <a:r>
              <a:rPr lang="pt-PT" sz="1600">
                <a:solidFill>
                  <a:srgbClr val="9437FF"/>
                </a:solidFill>
              </a:rPr>
              <a:t>art. 175º2 CSC </a:t>
            </a:r>
            <a:r>
              <a:rPr lang="pt-PT" sz="1600">
                <a:solidFill>
                  <a:schemeClr val="bg1"/>
                </a:solidFill>
              </a:rPr>
              <a:t>“</a:t>
            </a:r>
            <a:r>
              <a:rPr lang="pt-PT" sz="1600" i="1">
                <a:solidFill>
                  <a:schemeClr val="accent4">
                    <a:lumMod val="75000"/>
                  </a:schemeClr>
                </a:solidFill>
              </a:rPr>
              <a:t>O sócio não responde pelas obrigações da sociedade contraídas posteriormente à data em que dela sair</a:t>
            </a:r>
            <a:r>
              <a:rPr lang="pt-PT" sz="1600" i="1">
                <a:solidFill>
                  <a:schemeClr val="bg1"/>
                </a:solidFill>
              </a:rPr>
              <a:t>”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b="1">
                <a:solidFill>
                  <a:schemeClr val="bg1"/>
                </a:solidFill>
              </a:rPr>
              <a:t>Qualificação jurídica</a:t>
            </a:r>
            <a:r>
              <a:rPr lang="pt-PT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Faculdade de </a:t>
            </a:r>
            <a:r>
              <a:rPr lang="pt-PT" sz="1600" b="1">
                <a:solidFill>
                  <a:srgbClr val="0432FF"/>
                </a:solidFill>
              </a:rPr>
              <a:t>resolução</a:t>
            </a:r>
            <a:r>
              <a:rPr lang="pt-PT" sz="1600">
                <a:solidFill>
                  <a:schemeClr val="bg1"/>
                </a:solidFill>
              </a:rPr>
              <a:t> do acordo de preenchimento por </a:t>
            </a:r>
            <a:r>
              <a:rPr lang="pt-PT" sz="1600" b="1">
                <a:solidFill>
                  <a:srgbClr val="0432FF"/>
                </a:solidFill>
              </a:rPr>
              <a:t>justa causa objectiva </a:t>
            </a:r>
            <a:r>
              <a:rPr lang="pt-PT" sz="1600">
                <a:solidFill>
                  <a:schemeClr val="bg1"/>
                </a:solidFill>
              </a:rPr>
              <a:t>(ideia de inexigibilidade)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Faculdade de </a:t>
            </a:r>
            <a:r>
              <a:rPr lang="pt-PT" sz="1600" b="1">
                <a:solidFill>
                  <a:schemeClr val="bg1"/>
                </a:solidFill>
              </a:rPr>
              <a:t>denúncia</a:t>
            </a:r>
            <a:r>
              <a:rPr lang="pt-PT" sz="1600">
                <a:solidFill>
                  <a:schemeClr val="bg1"/>
                </a:solidFill>
              </a:rPr>
              <a:t> </a:t>
            </a:r>
            <a:r>
              <a:rPr lang="pt-PT" sz="1600" i="1">
                <a:solidFill>
                  <a:schemeClr val="bg1"/>
                </a:solidFill>
              </a:rPr>
              <a:t>ad libitum</a:t>
            </a:r>
            <a:r>
              <a:rPr lang="pt-PT" sz="1600">
                <a:solidFill>
                  <a:schemeClr val="bg1"/>
                </a:solidFill>
              </a:rPr>
              <a:t>?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>
                <a:solidFill>
                  <a:schemeClr val="bg1"/>
                </a:solidFill>
              </a:rPr>
              <a:t>O </a:t>
            </a:r>
            <a:r>
              <a:rPr lang="pt-PT" sz="1700">
                <a:solidFill>
                  <a:srgbClr val="009051"/>
                </a:solidFill>
              </a:rPr>
              <a:t>AUJ STJ n.º 4/2013 </a:t>
            </a:r>
            <a:r>
              <a:rPr lang="pt-PT" sz="1700">
                <a:solidFill>
                  <a:srgbClr val="0432FF"/>
                </a:solidFill>
              </a:rPr>
              <a:t>não impede </a:t>
            </a:r>
            <a:r>
              <a:rPr lang="pt-PT" sz="1700">
                <a:solidFill>
                  <a:schemeClr val="bg1"/>
                </a:solidFill>
              </a:rPr>
              <a:t>esta solução porque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estabelece a </a:t>
            </a:r>
            <a:r>
              <a:rPr lang="pt-PT" sz="1600" b="1" dirty="0">
                <a:solidFill>
                  <a:srgbClr val="303030"/>
                </a:solidFill>
                <a:cs typeface="Arial Narrow"/>
              </a:rPr>
              <a:t>inadmissibilidade da denúncia do aval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pelo sócio-avalista que cede a sua quota</a:t>
            </a:r>
          </a:p>
          <a:p>
            <a:pPr>
              <a:lnSpc>
                <a:spcPct val="90000"/>
              </a:lnSpc>
            </a:pPr>
            <a:r>
              <a:rPr lang="pt-PT" sz="1600" dirty="0">
                <a:solidFill>
                  <a:srgbClr val="303030"/>
                </a:solidFill>
                <a:cs typeface="Arial Narrow"/>
              </a:rPr>
              <a:t>Ora: </a:t>
            </a:r>
            <a:r>
              <a:rPr lang="pt-PT" sz="1600" b="1" dirty="0">
                <a:solidFill>
                  <a:srgbClr val="303030"/>
                </a:solidFill>
                <a:cs typeface="Arial Narrow"/>
              </a:rPr>
              <a:t>não há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(necessariamente) </a:t>
            </a:r>
            <a:r>
              <a:rPr lang="pt-PT" sz="1600" b="1" dirty="0">
                <a:solidFill>
                  <a:srgbClr val="303030"/>
                </a:solidFill>
                <a:cs typeface="Arial Narrow"/>
              </a:rPr>
              <a:t>denúncia</a:t>
            </a:r>
          </a:p>
          <a:p>
            <a:pPr>
              <a:lnSpc>
                <a:spcPct val="90000"/>
              </a:lnSpc>
            </a:pPr>
            <a:r>
              <a:rPr lang="pt-PT" sz="1600" dirty="0">
                <a:solidFill>
                  <a:srgbClr val="303030"/>
                </a:solidFill>
                <a:cs typeface="Arial Narrow"/>
              </a:rPr>
              <a:t>Sobretudo: </a:t>
            </a:r>
            <a:r>
              <a:rPr lang="pt-PT" sz="1600" b="1" dirty="0">
                <a:solidFill>
                  <a:srgbClr val="303030"/>
                </a:solidFill>
                <a:cs typeface="Arial Narrow"/>
              </a:rPr>
              <a:t>não incide sobre o aval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– aliás, à  data da cessão da quota </a:t>
            </a:r>
            <a:r>
              <a:rPr lang="pt-PT" sz="1600" i="1" dirty="0">
                <a:solidFill>
                  <a:srgbClr val="303030"/>
                </a:solidFill>
                <a:cs typeface="Arial Narrow"/>
              </a:rPr>
              <a:t>não existe sequer aval,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uma vez que não estamos perante um título completo (</a:t>
            </a:r>
            <a:r>
              <a:rPr lang="pt-PT" sz="1600" dirty="0">
                <a:solidFill>
                  <a:srgbClr val="9437FF"/>
                </a:solidFill>
                <a:cs typeface="Arial Narrow"/>
              </a:rPr>
              <a:t>arts. 2º e  76º LU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)</a:t>
            </a:r>
            <a:endParaRPr lang="pt-PT" sz="170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8024" y="6417945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600" dirty="0">
                <a:solidFill>
                  <a:srgbClr val="FFFF00"/>
                </a:solidFill>
              </a:rPr>
              <a:t>Dois anos volvidos </a:t>
            </a:r>
            <a:r>
              <a:rPr lang="pt-PT" sz="1600" dirty="0"/>
              <a:t>sobre a celebração do contrato e subscrição da livrança, B </a:t>
            </a:r>
            <a:r>
              <a:rPr lang="pt-PT" sz="1600" dirty="0">
                <a:solidFill>
                  <a:srgbClr val="FFFF00"/>
                </a:solidFill>
              </a:rPr>
              <a:t>cede válida e eficazmente </a:t>
            </a:r>
            <a:r>
              <a:rPr lang="pt-PT" sz="1600" dirty="0"/>
              <a:t>a sua quota a D e envia ao Banco Y uma </a:t>
            </a:r>
            <a:r>
              <a:rPr lang="pt-PT" sz="1600" dirty="0">
                <a:solidFill>
                  <a:srgbClr val="FFFF00"/>
                </a:solidFill>
              </a:rPr>
              <a:t>comunicação escrita</a:t>
            </a:r>
            <a:r>
              <a:rPr lang="pt-PT" sz="1600" dirty="0"/>
              <a:t>, nos termos da qual informa que cedeu a sua quota e afirma que “se pretende </a:t>
            </a:r>
            <a:r>
              <a:rPr lang="pt-PT" sz="1600" dirty="0">
                <a:solidFill>
                  <a:srgbClr val="FFFF00"/>
                </a:solidFill>
              </a:rPr>
              <a:t>desonerar</a:t>
            </a:r>
            <a:r>
              <a:rPr lang="pt-PT" sz="1600" dirty="0"/>
              <a:t> de toda e qualquer responsabilidade relacionada com o contrato de abertura de crédito”. Três anos depois, a sociedade entra em incumprimento do contrato e o Banco Y preenche a livrança, demandando A, B e C. </a:t>
            </a:r>
            <a:r>
              <a:rPr lang="pt-PT" sz="1600" dirty="0">
                <a:solidFill>
                  <a:srgbClr val="FFFF00"/>
                </a:solidFill>
              </a:rPr>
              <a:t>Poderá B recusar-se a pagar</a:t>
            </a:r>
            <a:r>
              <a:rPr lang="pt-PT" sz="1600" dirty="0"/>
              <a:t>? Com que fundamento? </a:t>
            </a:r>
            <a:endParaRPr lang="pt-PT" sz="16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9391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2. </a:t>
            </a:r>
            <a:r>
              <a:rPr lang="pt-PT" sz="1600" dirty="0">
                <a:solidFill>
                  <a:prstClr val="white"/>
                </a:solidFill>
              </a:rPr>
              <a:t>(</a:t>
            </a:r>
            <a:r>
              <a:rPr lang="pt-PT" sz="1600" dirty="0" err="1">
                <a:solidFill>
                  <a:prstClr val="white"/>
                </a:solidFill>
              </a:rPr>
              <a:t>cont</a:t>
            </a:r>
            <a:r>
              <a:rPr lang="pt-PT" sz="1600" dirty="0">
                <a:solidFill>
                  <a:prstClr val="white"/>
                </a:solidFill>
              </a:rPr>
              <a:t>.)</a:t>
            </a:r>
            <a:endParaRPr lang="pt-PT" sz="2100" dirty="0">
              <a:solidFill>
                <a:schemeClr val="tx1"/>
              </a:solidFill>
            </a:endParaRP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551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1700" b="1" dirty="0">
                <a:solidFill>
                  <a:schemeClr val="bg1"/>
                </a:solidFill>
              </a:rPr>
              <a:t>Modo de exercício </a:t>
            </a:r>
          </a:p>
          <a:p>
            <a:pPr>
              <a:lnSpc>
                <a:spcPct val="90000"/>
              </a:lnSpc>
            </a:pPr>
            <a:r>
              <a:rPr lang="pt-PT" sz="1700" b="1" dirty="0">
                <a:solidFill>
                  <a:srgbClr val="0432FF"/>
                </a:solidFill>
              </a:rPr>
              <a:t>Declaração</a:t>
            </a:r>
            <a:r>
              <a:rPr lang="pt-PT" sz="1700" dirty="0">
                <a:solidFill>
                  <a:schemeClr val="bg1"/>
                </a:solidFill>
              </a:rPr>
              <a:t> (de preferência, escrita) dirigida ao credor garantido/parte no acordo de preenchimento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Produz efeito à </a:t>
            </a:r>
            <a:r>
              <a:rPr lang="pt-PT" sz="1700" b="1" dirty="0">
                <a:solidFill>
                  <a:schemeClr val="bg1"/>
                </a:solidFill>
              </a:rPr>
              <a:t>data da sua </a:t>
            </a:r>
            <a:r>
              <a:rPr lang="pt-PT" sz="1700" b="1" dirty="0" err="1">
                <a:solidFill>
                  <a:srgbClr val="0432FF"/>
                </a:solidFill>
              </a:rPr>
              <a:t>recepção</a:t>
            </a:r>
            <a:r>
              <a:rPr lang="pt-PT" sz="1700" b="1" dirty="0">
                <a:solidFill>
                  <a:schemeClr val="bg1"/>
                </a:solidFill>
              </a:rPr>
              <a:t> </a:t>
            </a:r>
            <a:r>
              <a:rPr lang="pt-PT" sz="1700" dirty="0">
                <a:solidFill>
                  <a:schemeClr val="bg1"/>
                </a:solidFill>
              </a:rPr>
              <a:t>(</a:t>
            </a:r>
            <a:r>
              <a:rPr lang="pt-PT" sz="1700" dirty="0" err="1">
                <a:solidFill>
                  <a:srgbClr val="9437FF"/>
                </a:solidFill>
              </a:rPr>
              <a:t>art</a:t>
            </a:r>
            <a:r>
              <a:rPr lang="pt-PT" sz="1700" dirty="0">
                <a:solidFill>
                  <a:srgbClr val="9437FF"/>
                </a:solidFill>
              </a:rPr>
              <a:t>. 224º </a:t>
            </a:r>
            <a:r>
              <a:rPr lang="pt-PT" sz="1700" dirty="0" err="1">
                <a:solidFill>
                  <a:srgbClr val="9437FF"/>
                </a:solidFill>
              </a:rPr>
              <a:t>CCiv</a:t>
            </a:r>
            <a:r>
              <a:rPr lang="pt-PT" sz="1700" dirty="0">
                <a:solidFill>
                  <a:srgbClr val="9437FF"/>
                </a:solidFill>
              </a:rPr>
              <a:t>.</a:t>
            </a:r>
            <a:r>
              <a:rPr lang="pt-PT" sz="1700" dirty="0">
                <a:solidFill>
                  <a:schemeClr val="bg1"/>
                </a:solidFill>
              </a:rPr>
              <a:t>) e </a:t>
            </a:r>
            <a:r>
              <a:rPr lang="pt-PT" sz="1700" b="1" dirty="0">
                <a:solidFill>
                  <a:schemeClr val="bg1"/>
                </a:solidFill>
              </a:rPr>
              <a:t>não carece de aceitação </a:t>
            </a:r>
            <a:r>
              <a:rPr lang="pt-PT" sz="1700" dirty="0">
                <a:solidFill>
                  <a:schemeClr val="bg1"/>
                </a:solidFill>
              </a:rPr>
              <a:t>do credor (direito potestativo!)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Opera </a:t>
            </a:r>
            <a:r>
              <a:rPr lang="pt-PT" sz="1700" i="1" dirty="0" err="1">
                <a:solidFill>
                  <a:schemeClr val="bg1"/>
                </a:solidFill>
              </a:rPr>
              <a:t>ex</a:t>
            </a:r>
            <a:r>
              <a:rPr lang="pt-PT" sz="1700" i="1" dirty="0">
                <a:solidFill>
                  <a:schemeClr val="bg1"/>
                </a:solidFill>
              </a:rPr>
              <a:t> </a:t>
            </a:r>
            <a:r>
              <a:rPr lang="pt-PT" sz="1700" i="1" dirty="0" err="1">
                <a:solidFill>
                  <a:schemeClr val="bg1"/>
                </a:solidFill>
              </a:rPr>
              <a:t>nunc: </a:t>
            </a:r>
            <a:r>
              <a:rPr lang="pt-PT" sz="1700" dirty="0" err="1">
                <a:solidFill>
                  <a:schemeClr val="bg1"/>
                </a:solidFill>
              </a:rPr>
              <a:t>para financiamentos futuros</a:t>
            </a:r>
            <a:endParaRPr lang="pt-PT" sz="17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Dificuldades práticas:  formulações imprecisas e “resistência passiva” do Banco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b="1" dirty="0">
                <a:solidFill>
                  <a:schemeClr val="bg1"/>
                </a:solidFill>
              </a:rPr>
              <a:t>Consequências sobre </a:t>
            </a:r>
            <a:r>
              <a:rPr lang="pt-PT" sz="1700" b="1" dirty="0">
                <a:solidFill>
                  <a:srgbClr val="0432FF"/>
                </a:solidFill>
              </a:rPr>
              <a:t>eventual futura execução </a:t>
            </a:r>
            <a:r>
              <a:rPr lang="pt-PT" sz="1700" b="1" dirty="0">
                <a:solidFill>
                  <a:schemeClr val="bg1"/>
                </a:solidFill>
              </a:rPr>
              <a:t>baseada no título 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Pode determinar extinção </a:t>
            </a:r>
            <a:r>
              <a:rPr lang="pt-PT" sz="1700" b="1" dirty="0">
                <a:solidFill>
                  <a:schemeClr val="bg1"/>
                </a:solidFill>
              </a:rPr>
              <a:t>total</a:t>
            </a:r>
            <a:r>
              <a:rPr lang="pt-PT" sz="1700" dirty="0">
                <a:solidFill>
                  <a:schemeClr val="bg1"/>
                </a:solidFill>
              </a:rPr>
              <a:t> ou </a:t>
            </a:r>
            <a:r>
              <a:rPr lang="pt-PT" sz="1700" b="1" dirty="0">
                <a:solidFill>
                  <a:schemeClr val="bg1"/>
                </a:solidFill>
              </a:rPr>
              <a:t>parcial</a:t>
            </a:r>
            <a:r>
              <a:rPr lang="pt-PT" sz="1700" dirty="0">
                <a:solidFill>
                  <a:schemeClr val="bg1"/>
                </a:solidFill>
              </a:rPr>
              <a:t> </a:t>
            </a:r>
            <a:r>
              <a:rPr lang="pt-PT" sz="1700" u="sng" dirty="0">
                <a:solidFill>
                  <a:schemeClr val="bg1"/>
                </a:solidFill>
              </a:rPr>
              <a:t>contra aquele executado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Consoante abranja </a:t>
            </a:r>
            <a:r>
              <a:rPr lang="pt-PT" sz="1700" i="1" dirty="0">
                <a:solidFill>
                  <a:schemeClr val="bg1"/>
                </a:solidFill>
              </a:rPr>
              <a:t>apenas</a:t>
            </a:r>
            <a:r>
              <a:rPr lang="pt-PT" sz="1700" dirty="0">
                <a:solidFill>
                  <a:schemeClr val="bg1"/>
                </a:solidFill>
              </a:rPr>
              <a:t> </a:t>
            </a:r>
            <a:r>
              <a:rPr lang="pt-PT" sz="1700" b="1" dirty="0">
                <a:solidFill>
                  <a:schemeClr val="bg1"/>
                </a:solidFill>
              </a:rPr>
              <a:t>dívidas posteriores </a:t>
            </a:r>
            <a:r>
              <a:rPr lang="pt-PT" sz="1700" dirty="0">
                <a:solidFill>
                  <a:schemeClr val="bg1"/>
                </a:solidFill>
              </a:rPr>
              <a:t>ou </a:t>
            </a:r>
            <a:r>
              <a:rPr lang="pt-PT" sz="1700" i="1" dirty="0">
                <a:solidFill>
                  <a:schemeClr val="bg1"/>
                </a:solidFill>
              </a:rPr>
              <a:t>também</a:t>
            </a:r>
            <a:r>
              <a:rPr lang="pt-PT" sz="1700" dirty="0">
                <a:solidFill>
                  <a:schemeClr val="bg1"/>
                </a:solidFill>
              </a:rPr>
              <a:t> </a:t>
            </a:r>
            <a:r>
              <a:rPr lang="pt-PT" sz="1700" b="1" dirty="0">
                <a:solidFill>
                  <a:schemeClr val="bg1"/>
                </a:solidFill>
              </a:rPr>
              <a:t>anteriores</a:t>
            </a:r>
            <a:r>
              <a:rPr lang="pt-PT" sz="1700" dirty="0">
                <a:solidFill>
                  <a:schemeClr val="bg1"/>
                </a:solidFill>
              </a:rPr>
              <a:t> à </a:t>
            </a:r>
            <a:r>
              <a:rPr lang="pt-PT" sz="1700" i="1" dirty="0">
                <a:solidFill>
                  <a:schemeClr val="bg1"/>
                </a:solidFill>
              </a:rPr>
              <a:t>desvinculação</a:t>
            </a:r>
            <a:r>
              <a:rPr lang="pt-PT" sz="1700" dirty="0">
                <a:solidFill>
                  <a:schemeClr val="bg1"/>
                </a:solidFill>
              </a:rPr>
              <a:t>  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Portanto </a:t>
            </a:r>
            <a:r>
              <a:rPr lang="pt-PT" sz="1700" b="1" dirty="0">
                <a:solidFill>
                  <a:schemeClr val="bg1"/>
                </a:solidFill>
              </a:rPr>
              <a:t>depende</a:t>
            </a:r>
            <a:r>
              <a:rPr lang="pt-PT" sz="1700" dirty="0">
                <a:solidFill>
                  <a:schemeClr val="bg1"/>
                </a:solidFill>
              </a:rPr>
              <a:t> de quais os financiamentosem dívida computados no valor inscrito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Banco credor tem diversos </a:t>
            </a:r>
            <a:r>
              <a:rPr lang="pt-PT" sz="1700" b="1" dirty="0">
                <a:solidFill>
                  <a:schemeClr val="bg1"/>
                </a:solidFill>
              </a:rPr>
              <a:t>expedientes</a:t>
            </a:r>
            <a:r>
              <a:rPr lang="pt-PT" sz="1700" dirty="0">
                <a:solidFill>
                  <a:schemeClr val="bg1"/>
                </a:solidFill>
              </a:rPr>
              <a:t> ao dispor para </a:t>
            </a:r>
            <a:r>
              <a:rPr lang="pt-PT" sz="1700" b="1" dirty="0">
                <a:solidFill>
                  <a:srgbClr val="0432FF"/>
                </a:solidFill>
              </a:rPr>
              <a:t>defender os seus interesses</a:t>
            </a:r>
            <a:r>
              <a:rPr lang="pt-PT" sz="1700" b="1" dirty="0">
                <a:solidFill>
                  <a:schemeClr val="bg1"/>
                </a:solidFill>
              </a:rPr>
              <a:t>,</a:t>
            </a:r>
            <a:r>
              <a:rPr lang="pt-PT" sz="1700" dirty="0">
                <a:solidFill>
                  <a:schemeClr val="bg1"/>
                </a:solidFill>
              </a:rPr>
              <a:t> uma vez que perda de garantias apenas se </a:t>
            </a:r>
            <a:r>
              <a:rPr lang="pt-PT" sz="1700" b="1" dirty="0" err="1">
                <a:solidFill>
                  <a:schemeClr val="bg1"/>
                </a:solidFill>
              </a:rPr>
              <a:t>projecta</a:t>
            </a:r>
            <a:r>
              <a:rPr lang="pt-PT" sz="1700" dirty="0">
                <a:solidFill>
                  <a:schemeClr val="bg1"/>
                </a:solidFill>
              </a:rPr>
              <a:t> para o futuro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Reduzir o </a:t>
            </a:r>
            <a:r>
              <a:rPr lang="pt-PT" sz="1700" i="1" dirty="0">
                <a:solidFill>
                  <a:schemeClr val="bg1"/>
                </a:solidFill>
              </a:rPr>
              <a:t>plafond</a:t>
            </a:r>
            <a:r>
              <a:rPr lang="pt-PT" sz="1700" dirty="0">
                <a:solidFill>
                  <a:schemeClr val="bg1"/>
                </a:solidFill>
              </a:rPr>
              <a:t> da abertura de crédito 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Exigir a prestação de garantia adicionais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Resolver o contrato fundamental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406601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3.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178594"/>
            <a:ext cx="4549303" cy="62179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77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dirty="0">
                <a:solidFill>
                  <a:schemeClr val="bg1"/>
                </a:solidFill>
              </a:rPr>
              <a:t>A  protecção do subscritor em branco face a uma </a:t>
            </a:r>
            <a:r>
              <a:rPr lang="pt-PT" b="1" dirty="0">
                <a:solidFill>
                  <a:srgbClr val="0432FF"/>
                </a:solidFill>
              </a:rPr>
              <a:t>total ausência de limites temporais</a:t>
            </a:r>
            <a:r>
              <a:rPr lang="pt-PT" b="1" dirty="0">
                <a:solidFill>
                  <a:schemeClr val="bg1"/>
                </a:solidFill>
              </a:rPr>
              <a:t> </a:t>
            </a:r>
            <a:r>
              <a:rPr lang="pt-PT" dirty="0">
                <a:solidFill>
                  <a:schemeClr val="bg1"/>
                </a:solidFill>
              </a:rPr>
              <a:t>à sua vinculação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LU </a:t>
            </a:r>
            <a:r>
              <a:rPr lang="pt-PT" b="1" dirty="0">
                <a:solidFill>
                  <a:schemeClr val="bg1"/>
                </a:solidFill>
              </a:rPr>
              <a:t>não</a:t>
            </a:r>
            <a:r>
              <a:rPr lang="pt-PT" dirty="0">
                <a:solidFill>
                  <a:schemeClr val="bg1"/>
                </a:solidFill>
              </a:rPr>
              <a:t> regula, mas algumas leis nacionais </a:t>
            </a:r>
            <a:r>
              <a:rPr lang="pt-PT" b="1" dirty="0">
                <a:solidFill>
                  <a:schemeClr val="bg1"/>
                </a:solidFill>
              </a:rPr>
              <a:t>sim</a:t>
            </a:r>
            <a:r>
              <a:rPr lang="pt-PT" dirty="0">
                <a:solidFill>
                  <a:schemeClr val="bg1"/>
                </a:solidFill>
              </a:rPr>
              <a:t> -&gt; só que Portugal importou a LU </a:t>
            </a:r>
            <a:r>
              <a:rPr lang="pt-PT" dirty="0">
                <a:solidFill>
                  <a:srgbClr val="009051"/>
                </a:solidFill>
              </a:rPr>
              <a:t>em bloco</a:t>
            </a:r>
            <a:r>
              <a:rPr lang="pt-PT" dirty="0">
                <a:solidFill>
                  <a:schemeClr val="bg1"/>
                </a:solidFill>
              </a:rPr>
              <a:t>, não “transpôs”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A questão </a:t>
            </a:r>
            <a:r>
              <a:rPr lang="pt-PT" b="1" dirty="0">
                <a:solidFill>
                  <a:schemeClr val="bg1"/>
                </a:solidFill>
              </a:rPr>
              <a:t>não</a:t>
            </a:r>
            <a:r>
              <a:rPr lang="pt-PT" dirty="0">
                <a:solidFill>
                  <a:schemeClr val="bg1"/>
                </a:solidFill>
              </a:rPr>
              <a:t> se coloca </a:t>
            </a:r>
            <a:r>
              <a:rPr lang="pt-PT" dirty="0">
                <a:solidFill>
                  <a:srgbClr val="009051"/>
                </a:solidFill>
              </a:rPr>
              <a:t>enquanto dura  relação fundamental garantida </a:t>
            </a:r>
            <a:r>
              <a:rPr lang="pt-PT" dirty="0">
                <a:solidFill>
                  <a:schemeClr val="bg1"/>
                </a:solidFill>
              </a:rPr>
              <a:t>(aí continuamos com o “embrião” de vinculação, apenas)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Mas </a:t>
            </a:r>
            <a:r>
              <a:rPr lang="pt-PT" b="1" dirty="0">
                <a:solidFill>
                  <a:schemeClr val="bg1"/>
                </a:solidFill>
              </a:rPr>
              <a:t>depois</a:t>
            </a:r>
            <a:r>
              <a:rPr lang="pt-PT" dirty="0">
                <a:solidFill>
                  <a:schemeClr val="bg1"/>
                </a:solidFill>
              </a:rPr>
              <a:t> de ocorrer </a:t>
            </a:r>
            <a:r>
              <a:rPr lang="pt-PT" dirty="0">
                <a:solidFill>
                  <a:srgbClr val="009051"/>
                </a:solidFill>
              </a:rPr>
              <a:t>o facto </a:t>
            </a:r>
            <a:r>
              <a:rPr lang="pt-PT" dirty="0">
                <a:solidFill>
                  <a:schemeClr val="bg1"/>
                </a:solidFill>
              </a:rPr>
              <a:t>que desencadeia o preenchimento: ou seja, a partir do </a:t>
            </a:r>
            <a:r>
              <a:rPr lang="pt-PT" u="sng" dirty="0">
                <a:solidFill>
                  <a:schemeClr val="bg1"/>
                </a:solidFill>
              </a:rPr>
              <a:t>momento em que o credor </a:t>
            </a:r>
            <a:r>
              <a:rPr lang="pt-PT" u="sng" dirty="0">
                <a:solidFill>
                  <a:srgbClr val="009051"/>
                </a:solidFill>
              </a:rPr>
              <a:t>pode </a:t>
            </a:r>
            <a:r>
              <a:rPr lang="pt-PT" u="sng" dirty="0" err="1">
                <a:solidFill>
                  <a:srgbClr val="009051"/>
                </a:solidFill>
              </a:rPr>
              <a:t>efectivamente</a:t>
            </a:r>
            <a:r>
              <a:rPr lang="pt-PT" u="sng" dirty="0">
                <a:solidFill>
                  <a:srgbClr val="009051"/>
                </a:solidFill>
              </a:rPr>
              <a:t> exe</a:t>
            </a:r>
            <a:r>
              <a:rPr lang="pt-PT" u="sng" dirty="0">
                <a:solidFill>
                  <a:schemeClr val="bg1"/>
                </a:solidFill>
              </a:rPr>
              <a:t>rcer o direito</a:t>
            </a:r>
            <a:endParaRPr lang="pt-PT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pt-PT" b="1" dirty="0">
                <a:solidFill>
                  <a:schemeClr val="bg1"/>
                </a:solidFill>
              </a:rPr>
              <a:t>A prescrição cambiária </a:t>
            </a:r>
            <a:r>
              <a:rPr lang="pt-PT" dirty="0">
                <a:solidFill>
                  <a:schemeClr val="bg1"/>
                </a:solidFill>
              </a:rPr>
              <a:t>relativa ao aceitante/emitente (</a:t>
            </a:r>
            <a:r>
              <a:rPr lang="pt-PT" dirty="0" err="1">
                <a:solidFill>
                  <a:schemeClr val="bg1"/>
                </a:solidFill>
              </a:rPr>
              <a:t>art</a:t>
            </a:r>
            <a:r>
              <a:rPr lang="pt-PT" dirty="0">
                <a:solidFill>
                  <a:schemeClr val="bg1"/>
                </a:solidFill>
              </a:rPr>
              <a:t>. 70.º LU) é de </a:t>
            </a:r>
            <a:r>
              <a:rPr lang="pt-PT" dirty="0">
                <a:solidFill>
                  <a:srgbClr val="0432FF"/>
                </a:solidFill>
              </a:rPr>
              <a:t>3 anos sobre a data de vencimento</a:t>
            </a:r>
            <a:r>
              <a:rPr lang="pt-PT" dirty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90000"/>
              </a:lnSpc>
            </a:pPr>
            <a:r>
              <a:rPr lang="pt-PT" b="1" dirty="0">
                <a:solidFill>
                  <a:srgbClr val="FF2F92"/>
                </a:solidFill>
              </a:rPr>
              <a:t>Qual</a:t>
            </a:r>
            <a:r>
              <a:rPr lang="pt-PT" b="1" dirty="0">
                <a:solidFill>
                  <a:schemeClr val="bg1"/>
                </a:solidFill>
              </a:rPr>
              <a:t> é a data de vencimento a inserir no título em branco</a:t>
            </a:r>
            <a:r>
              <a:rPr lang="pt-PT" dirty="0">
                <a:solidFill>
                  <a:schemeClr val="bg1"/>
                </a:solidFill>
              </a:rPr>
              <a:t>? Em princípio, a </a:t>
            </a:r>
            <a:r>
              <a:rPr lang="pt-PT" u="sng" dirty="0">
                <a:solidFill>
                  <a:srgbClr val="FF2F92"/>
                </a:solidFill>
              </a:rPr>
              <a:t>data do incumprimento </a:t>
            </a:r>
            <a:r>
              <a:rPr lang="pt-PT" dirty="0">
                <a:solidFill>
                  <a:schemeClr val="bg1"/>
                </a:solidFill>
              </a:rPr>
              <a:t>do contrato fundamental: a </a:t>
            </a:r>
            <a:r>
              <a:rPr lang="pt-PT" b="1" dirty="0">
                <a:solidFill>
                  <a:schemeClr val="bg1"/>
                </a:solidFill>
              </a:rPr>
              <a:t>partir</a:t>
            </a:r>
            <a:r>
              <a:rPr lang="pt-PT" dirty="0">
                <a:solidFill>
                  <a:schemeClr val="bg1"/>
                </a:solidFill>
              </a:rPr>
              <a:t> daí credor pode exercer o direito cambiário, preenchendo o título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Se insere data posterior podemos dizer que se trata de </a:t>
            </a:r>
            <a:r>
              <a:rPr lang="pt-PT" b="1" dirty="0">
                <a:solidFill>
                  <a:schemeClr val="bg1"/>
                </a:solidFill>
              </a:rPr>
              <a:t>preenchimento abusivo</a:t>
            </a:r>
            <a:r>
              <a:rPr lang="pt-PT" dirty="0">
                <a:solidFill>
                  <a:schemeClr val="bg1"/>
                </a:solidFill>
              </a:rPr>
              <a:t> por </a:t>
            </a:r>
            <a:r>
              <a:rPr lang="pt-PT" b="1" dirty="0">
                <a:solidFill>
                  <a:schemeClr val="bg1"/>
                </a:solidFill>
              </a:rPr>
              <a:t>inserção </a:t>
            </a:r>
            <a:r>
              <a:rPr lang="pt-PT" b="1" dirty="0" err="1">
                <a:solidFill>
                  <a:srgbClr val="FF2F92"/>
                </a:solidFill>
              </a:rPr>
              <a:t>incorrecta</a:t>
            </a:r>
            <a:r>
              <a:rPr lang="pt-PT" b="1" dirty="0">
                <a:solidFill>
                  <a:schemeClr val="bg1"/>
                </a:solidFill>
              </a:rPr>
              <a:t> </a:t>
            </a:r>
            <a:r>
              <a:rPr lang="pt-PT" dirty="0">
                <a:solidFill>
                  <a:schemeClr val="bg1"/>
                </a:solidFill>
              </a:rPr>
              <a:t>da data de vencimento -&gt; prescrição opera por referência à </a:t>
            </a:r>
            <a:r>
              <a:rPr lang="pt-PT" dirty="0">
                <a:solidFill>
                  <a:srgbClr val="FF2F92"/>
                </a:solidFill>
              </a:rPr>
              <a:t>data</a:t>
            </a:r>
            <a:r>
              <a:rPr lang="pt-PT" dirty="0">
                <a:solidFill>
                  <a:schemeClr val="bg1"/>
                </a:solidFill>
              </a:rPr>
              <a:t> </a:t>
            </a:r>
            <a:r>
              <a:rPr lang="pt-PT" b="1" dirty="0">
                <a:solidFill>
                  <a:schemeClr val="bg1"/>
                </a:solidFill>
              </a:rPr>
              <a:t>que deveria ter sido inscrita </a:t>
            </a:r>
            <a:r>
              <a:rPr lang="pt-PT" dirty="0">
                <a:solidFill>
                  <a:schemeClr val="bg1"/>
                </a:solidFill>
              </a:rPr>
              <a:t>-&gt; o que pode extinguir totalmente execução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b="1" dirty="0">
                <a:solidFill>
                  <a:schemeClr val="bg1"/>
                </a:solidFill>
              </a:rPr>
              <a:t>Dificuldades </a:t>
            </a:r>
            <a:r>
              <a:rPr lang="pt-PT" dirty="0">
                <a:solidFill>
                  <a:schemeClr val="bg1"/>
                </a:solidFill>
              </a:rPr>
              <a:t>teórico-práticas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Concessão de </a:t>
            </a:r>
            <a:r>
              <a:rPr lang="pt-PT" b="1" dirty="0">
                <a:solidFill>
                  <a:schemeClr val="bg1"/>
                </a:solidFill>
              </a:rPr>
              <a:t>moratórias</a:t>
            </a:r>
            <a:r>
              <a:rPr lang="pt-PT" dirty="0">
                <a:solidFill>
                  <a:schemeClr val="bg1"/>
                </a:solidFill>
              </a:rPr>
              <a:t>: que influência tem? 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Situação do </a:t>
            </a:r>
            <a:r>
              <a:rPr lang="pt-PT" b="1" dirty="0">
                <a:solidFill>
                  <a:schemeClr val="bg1"/>
                </a:solidFill>
              </a:rPr>
              <a:t>avalista</a:t>
            </a:r>
            <a:r>
              <a:rPr lang="pt-PT" dirty="0">
                <a:solidFill>
                  <a:schemeClr val="bg1"/>
                </a:solidFill>
              </a:rPr>
              <a:t> que não é parte da relação fundamental e assiste ao avolumar dos juros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Mesmo sem previsão legal específica, as </a:t>
            </a:r>
            <a:r>
              <a:rPr lang="pt-PT" b="1" dirty="0">
                <a:solidFill>
                  <a:schemeClr val="bg1"/>
                </a:solidFill>
              </a:rPr>
              <a:t>razões de segurança e certeza </a:t>
            </a:r>
            <a:r>
              <a:rPr lang="pt-PT" dirty="0">
                <a:solidFill>
                  <a:schemeClr val="bg1"/>
                </a:solidFill>
              </a:rPr>
              <a:t>na base da prescrição (e a cambiária é curta!) aconselham que não se deixe situação espraiar no tempo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8024" y="6396516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7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dirty="0"/>
              <a:t>Cerca de </a:t>
            </a:r>
            <a:r>
              <a:rPr lang="pt-PT" dirty="0">
                <a:solidFill>
                  <a:srgbClr val="FFFF00"/>
                </a:solidFill>
              </a:rPr>
              <a:t>três anos depois</a:t>
            </a:r>
            <a:r>
              <a:rPr lang="pt-PT" dirty="0"/>
              <a:t> de a sociedade ter incorrido em incumprimento, o que motivou a </a:t>
            </a:r>
            <a:r>
              <a:rPr lang="pt-PT" dirty="0">
                <a:solidFill>
                  <a:srgbClr val="FFFF00"/>
                </a:solidFill>
              </a:rPr>
              <a:t>resolução</a:t>
            </a:r>
            <a:r>
              <a:rPr lang="pt-PT" dirty="0"/>
              <a:t> do contrato de abertura de crédito, o Banco Y preenche a livrança, indicando como </a:t>
            </a:r>
            <a:r>
              <a:rPr lang="pt-PT" dirty="0">
                <a:solidFill>
                  <a:srgbClr val="FFFF00"/>
                </a:solidFill>
              </a:rPr>
              <a:t>data de vencimento</a:t>
            </a:r>
            <a:r>
              <a:rPr lang="pt-PT" dirty="0"/>
              <a:t> o primeiro dia do mês em curso e demanda os três avalistas. Podem estes invocar a </a:t>
            </a:r>
            <a:r>
              <a:rPr lang="pt-PT" dirty="0">
                <a:solidFill>
                  <a:srgbClr val="FFFF00"/>
                </a:solidFill>
              </a:rPr>
              <a:t>prescrição</a:t>
            </a:r>
            <a:r>
              <a:rPr lang="pt-PT" dirty="0"/>
              <a:t> cambiária? </a:t>
            </a:r>
            <a:r>
              <a:rPr lang="pt-PT" sz="1600" dirty="0">
                <a:effectLst/>
              </a:rPr>
              <a:t> </a:t>
            </a:r>
            <a:endParaRPr lang="pt-PT" sz="16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2335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>
                <a:solidFill>
                  <a:schemeClr val="tx1"/>
                </a:solidFill>
              </a:rPr>
              <a:t>Caso b.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551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/>
              <a:t>Ocorreu a</a:t>
            </a:r>
            <a:r>
              <a:rPr lang="pt-PT" b="1"/>
              <a:t> </a:t>
            </a:r>
            <a:r>
              <a:rPr lang="pt-PT" b="1">
                <a:solidFill>
                  <a:srgbClr val="0432FF"/>
                </a:solidFill>
              </a:rPr>
              <a:t>extinção satisfatória</a:t>
            </a:r>
            <a:r>
              <a:rPr lang="pt-PT">
                <a:solidFill>
                  <a:srgbClr val="0432FF"/>
                </a:solidFill>
              </a:rPr>
              <a:t> </a:t>
            </a:r>
            <a:r>
              <a:rPr lang="pt-PT"/>
              <a:t>da relação fundamental garantida</a:t>
            </a:r>
          </a:p>
          <a:p>
            <a:pPr>
              <a:lnSpc>
                <a:spcPct val="90000"/>
              </a:lnSpc>
            </a:pPr>
            <a:r>
              <a:rPr lang="pt-PT"/>
              <a:t>Ou seja, a </a:t>
            </a:r>
            <a:r>
              <a:rPr lang="pt-PT">
                <a:solidFill>
                  <a:srgbClr val="009051"/>
                </a:solidFill>
              </a:rPr>
              <a:t>garantia</a:t>
            </a:r>
            <a:r>
              <a:rPr lang="pt-PT"/>
              <a:t> a ela associada </a:t>
            </a:r>
            <a:r>
              <a:rPr lang="pt-PT">
                <a:solidFill>
                  <a:srgbClr val="009051"/>
                </a:solidFill>
              </a:rPr>
              <a:t>perdeu a razão de ser</a:t>
            </a:r>
            <a:r>
              <a:rPr lang="pt-PT"/>
              <a:t>: o risco garantido não se verificou e doravante já não se pode verificar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Como </a:t>
            </a:r>
            <a:r>
              <a:rPr lang="pt-PT" b="1"/>
              <a:t>aplicar</a:t>
            </a:r>
            <a:r>
              <a:rPr lang="pt-PT"/>
              <a:t> este raciocínio básico ao título cambiário </a:t>
            </a:r>
            <a:r>
              <a:rPr lang="pt-PT">
                <a:solidFill>
                  <a:srgbClr val="0432FF"/>
                </a:solidFill>
              </a:rPr>
              <a:t>em branco</a:t>
            </a:r>
            <a:r>
              <a:rPr lang="pt-PT"/>
              <a:t>?</a:t>
            </a:r>
          </a:p>
          <a:p>
            <a:pPr>
              <a:lnSpc>
                <a:spcPct val="90000"/>
              </a:lnSpc>
            </a:pPr>
            <a:r>
              <a:rPr lang="pt-PT"/>
              <a:t>Mais uma vez, a </a:t>
            </a:r>
            <a:r>
              <a:rPr lang="pt-PT" b="1"/>
              <a:t>chave</a:t>
            </a:r>
            <a:r>
              <a:rPr lang="pt-PT"/>
              <a:t> está no </a:t>
            </a:r>
            <a:r>
              <a:rPr lang="pt-PT">
                <a:solidFill>
                  <a:srgbClr val="FF2F92"/>
                </a:solidFill>
              </a:rPr>
              <a:t>acordo de preenchimento</a:t>
            </a:r>
            <a:r>
              <a:rPr lang="pt-PT"/>
              <a:t>: o título destinava-se a garantir </a:t>
            </a:r>
            <a:r>
              <a:rPr lang="pt-PT" i="1"/>
              <a:t>aquela</a:t>
            </a:r>
            <a:r>
              <a:rPr lang="pt-PT"/>
              <a:t> relação fundamental e </a:t>
            </a:r>
            <a:r>
              <a:rPr lang="pt-PT" b="1"/>
              <a:t>não</a:t>
            </a:r>
            <a:r>
              <a:rPr lang="pt-PT"/>
              <a:t> outra</a:t>
            </a:r>
          </a:p>
          <a:p>
            <a:pPr>
              <a:lnSpc>
                <a:spcPct val="90000"/>
              </a:lnSpc>
            </a:pPr>
            <a:r>
              <a:rPr lang="pt-PT"/>
              <a:t>Logo </a:t>
            </a:r>
            <a:r>
              <a:rPr lang="pt-PT" b="1"/>
              <a:t>há</a:t>
            </a:r>
            <a:r>
              <a:rPr lang="pt-PT"/>
              <a:t> preenchimento abusivo por por </a:t>
            </a:r>
            <a:r>
              <a:rPr lang="pt-PT" b="1"/>
              <a:t>não-verificação</a:t>
            </a:r>
            <a:r>
              <a:rPr lang="pt-PT"/>
              <a:t> do concreto evento legitimador</a:t>
            </a:r>
          </a:p>
          <a:p>
            <a:pPr lvl="0">
              <a:lnSpc>
                <a:spcPct val="90000"/>
              </a:lnSpc>
              <a:buClr>
                <a:srgbClr val="C0504D"/>
              </a:buClr>
            </a:pPr>
            <a:r>
              <a:rPr lang="pt-PT">
                <a:solidFill>
                  <a:prstClr val="black"/>
                </a:solidFill>
              </a:rPr>
              <a:t>Aliás, a livrança deveria ter sido </a:t>
            </a:r>
            <a:r>
              <a:rPr lang="pt-PT" b="1">
                <a:solidFill>
                  <a:prstClr val="black"/>
                </a:solidFill>
              </a:rPr>
              <a:t>devolvida</a:t>
            </a:r>
            <a:r>
              <a:rPr lang="pt-PT">
                <a:solidFill>
                  <a:prstClr val="black"/>
                </a:solidFill>
              </a:rPr>
              <a:t> ao(s) subscritor(es) em branco para ser (comprovadamente) destruída</a:t>
            </a:r>
          </a:p>
          <a:p>
            <a:pPr marL="0" indent="0">
              <a:lnSpc>
                <a:spcPct val="90000"/>
              </a:lnSpc>
              <a:buNone/>
            </a:pP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/>
              <a:t>Uma sociedade comercial, </a:t>
            </a:r>
            <a:r>
              <a:rPr lang="pt-PT">
                <a:solidFill>
                  <a:srgbClr val="FFFF00"/>
                </a:solidFill>
              </a:rPr>
              <a:t>10 anos depois </a:t>
            </a:r>
            <a:r>
              <a:rPr lang="pt-PT"/>
              <a:t>da extinção sem incidentes das suas relações comerciais com um fornecedor, é surpreendida com uma execução fundada numa livrança que, na ocasião, lhe havia entregue para a garantia de responsabilidades que foram inteiramente satisfeitas, e cuja devolução, por lapso, se esquecera de solicitar. Pode invocar excepção de preenchimento abusivo?</a:t>
            </a:r>
            <a:r>
              <a:rPr lang="pt-PT">
                <a:effectLst/>
              </a:rPr>
              <a:t>  </a:t>
            </a:r>
            <a:r>
              <a:rPr lang="pt-PT" sz="1600">
                <a:effectLst/>
              </a:rPr>
              <a:t> </a:t>
            </a:r>
            <a:endParaRPr lang="pt-PT" sz="16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0607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Pacot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cote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cot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2147</Words>
  <Application>Microsoft Office PowerPoint</Application>
  <PresentationFormat>Apresentação no Ecrã (4:3)</PresentationFormat>
  <Paragraphs>110</Paragraphs>
  <Slides>11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Wingdings</vt:lpstr>
      <vt:lpstr>Pacote</vt:lpstr>
      <vt:lpstr>Casos práticos  (discussão)</vt:lpstr>
      <vt:lpstr> Caso A</vt:lpstr>
      <vt:lpstr>Questão 1.</vt:lpstr>
      <vt:lpstr>Questão 1-a</vt:lpstr>
      <vt:lpstr>Questão i.b</vt:lpstr>
      <vt:lpstr>Questão 2. </vt:lpstr>
      <vt:lpstr>Questão 2. (cont.)</vt:lpstr>
      <vt:lpstr>Questão 3. </vt:lpstr>
      <vt:lpstr>Caso b. </vt:lpstr>
      <vt:lpstr>Caso c. </vt:lpstr>
      <vt:lpstr>Caso d.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Títulos de crédito – letras e livranças</dc:title>
  <dc:creator>Carolina Castro Nunes Vicente Cunha</dc:creator>
  <cp:lastModifiedBy>emilia.castro@gmail.com</cp:lastModifiedBy>
  <cp:revision>25</cp:revision>
  <dcterms:created xsi:type="dcterms:W3CDTF">2020-02-10T10:42:51Z</dcterms:created>
  <dcterms:modified xsi:type="dcterms:W3CDTF">2020-12-10T12:45:28Z</dcterms:modified>
</cp:coreProperties>
</file>