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Hoefler Text"/>
        <a:ea typeface="Hoefler Text"/>
        <a:cs typeface="Hoefler Text"/>
        <a:sym typeface="Hoefler Text"/>
      </a:defRPr>
    </a:lvl1pPr>
    <a:lvl2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Hoefler Text"/>
        <a:ea typeface="Hoefler Text"/>
        <a:cs typeface="Hoefler Text"/>
        <a:sym typeface="Hoefler Text"/>
      </a:defRPr>
    </a:lvl2pPr>
    <a:lvl3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Hoefler Text"/>
        <a:ea typeface="Hoefler Text"/>
        <a:cs typeface="Hoefler Text"/>
        <a:sym typeface="Hoefler Text"/>
      </a:defRPr>
    </a:lvl3pPr>
    <a:lvl4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Hoefler Text"/>
        <a:ea typeface="Hoefler Text"/>
        <a:cs typeface="Hoefler Text"/>
        <a:sym typeface="Hoefler Text"/>
      </a:defRPr>
    </a:lvl4pPr>
    <a:lvl5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Hoefler Text"/>
        <a:ea typeface="Hoefler Text"/>
        <a:cs typeface="Hoefler Text"/>
        <a:sym typeface="Hoefler Text"/>
      </a:defRPr>
    </a:lvl5pPr>
    <a:lvl6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Hoefler Text"/>
        <a:ea typeface="Hoefler Text"/>
        <a:cs typeface="Hoefler Text"/>
        <a:sym typeface="Hoefler Text"/>
      </a:defRPr>
    </a:lvl6pPr>
    <a:lvl7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Hoefler Text"/>
        <a:ea typeface="Hoefler Text"/>
        <a:cs typeface="Hoefler Text"/>
        <a:sym typeface="Hoefler Text"/>
      </a:defRPr>
    </a:lvl7pPr>
    <a:lvl8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Hoefler Text"/>
        <a:ea typeface="Hoefler Text"/>
        <a:cs typeface="Hoefler Text"/>
        <a:sym typeface="Hoefler Text"/>
      </a:defRPr>
    </a:lvl8pPr>
    <a:lvl9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Hoefler Text"/>
        <a:ea typeface="Hoefler Text"/>
        <a:cs typeface="Hoefler Text"/>
        <a:sym typeface="Hoefler Text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oefler Text"/>
          <a:ea typeface="Hoefler Text"/>
          <a:cs typeface="Hoefler Text"/>
        </a:font>
        <a:srgbClr val="5E5E5E"/>
      </a:tcTxStyle>
      <a:tcStyle>
        <a:tcBdr>
          <a:left>
            <a:ln w="12700" cap="flat">
              <a:solidFill>
                <a:srgbClr val="7E8286"/>
              </a:solidFill>
              <a:prstDash val="solid"/>
              <a:miter lim="400000"/>
            </a:ln>
          </a:left>
          <a:right>
            <a:ln w="12700" cap="flat">
              <a:solidFill>
                <a:srgbClr val="7E8286"/>
              </a:solidFill>
              <a:prstDash val="solid"/>
              <a:miter lim="400000"/>
            </a:ln>
          </a:right>
          <a:top>
            <a:ln w="12700" cap="flat">
              <a:solidFill>
                <a:srgbClr val="7E8286"/>
              </a:solidFill>
              <a:prstDash val="solid"/>
              <a:miter lim="400000"/>
            </a:ln>
          </a:top>
          <a:bottom>
            <a:ln w="12700" cap="flat">
              <a:solidFill>
                <a:srgbClr val="7E8286"/>
              </a:solidFill>
              <a:prstDash val="solid"/>
              <a:miter lim="400000"/>
            </a:ln>
          </a:bottom>
          <a:insideH>
            <a:ln w="12700" cap="flat">
              <a:solidFill>
                <a:srgbClr val="7E8286"/>
              </a:solidFill>
              <a:prstDash val="solid"/>
              <a:miter lim="400000"/>
            </a:ln>
          </a:insideH>
          <a:insideV>
            <a:ln w="12700" cap="flat">
              <a:solidFill>
                <a:srgbClr val="7E828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4C1BA">
              <a:alpha val="25000"/>
            </a:srgbClr>
          </a:solidFill>
        </a:fill>
      </a:tcStyle>
    </a:band2H>
    <a:firstCol>
      <a:tcTxStyle b="off" i="off">
        <a:font>
          <a:latin typeface="Hoefler Text"/>
          <a:ea typeface="Hoefler Text"/>
          <a:cs typeface="Hoefler Text"/>
        </a:font>
        <a:srgbClr val="5E5E5E"/>
      </a:tcTxStyle>
      <a:tcStyle>
        <a:tcBdr>
          <a:left>
            <a:ln w="12700" cap="flat">
              <a:solidFill>
                <a:srgbClr val="7E8286"/>
              </a:solidFill>
              <a:prstDash val="solid"/>
              <a:miter lim="400000"/>
            </a:ln>
          </a:left>
          <a:right>
            <a:ln w="12700" cap="flat">
              <a:solidFill>
                <a:srgbClr val="7E8286"/>
              </a:solidFill>
              <a:prstDash val="solid"/>
              <a:miter lim="400000"/>
            </a:ln>
          </a:right>
          <a:top>
            <a:ln w="12700" cap="flat">
              <a:solidFill>
                <a:srgbClr val="7E8286"/>
              </a:solidFill>
              <a:prstDash val="solid"/>
              <a:miter lim="400000"/>
            </a:ln>
          </a:top>
          <a:bottom>
            <a:ln w="12700" cap="flat">
              <a:solidFill>
                <a:srgbClr val="7E8286"/>
              </a:solidFill>
              <a:prstDash val="solid"/>
              <a:miter lim="400000"/>
            </a:ln>
          </a:bottom>
          <a:insideH>
            <a:ln w="12700" cap="flat">
              <a:solidFill>
                <a:srgbClr val="7E8286"/>
              </a:solidFill>
              <a:prstDash val="solid"/>
              <a:miter lim="400000"/>
            </a:ln>
          </a:insideH>
          <a:insideV>
            <a:ln w="12700" cap="flat">
              <a:solidFill>
                <a:srgbClr val="7E8286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oefler Text"/>
          <a:ea typeface="Hoefler Text"/>
          <a:cs typeface="Hoefler Text"/>
        </a:font>
        <a:srgbClr val="5E5E5E"/>
      </a:tcTxStyle>
      <a:tcStyle>
        <a:tcBdr>
          <a:left>
            <a:ln w="12700" cap="flat">
              <a:solidFill>
                <a:srgbClr val="7E8286"/>
              </a:solidFill>
              <a:prstDash val="solid"/>
              <a:miter lim="400000"/>
            </a:ln>
          </a:left>
          <a:right>
            <a:ln w="12700" cap="flat">
              <a:solidFill>
                <a:srgbClr val="7E8286"/>
              </a:solidFill>
              <a:prstDash val="solid"/>
              <a:miter lim="400000"/>
            </a:ln>
          </a:right>
          <a:top>
            <a:ln w="38100" cap="flat">
              <a:solidFill>
                <a:srgbClr val="7E8286"/>
              </a:solidFill>
              <a:prstDash val="solid"/>
              <a:miter lim="400000"/>
            </a:ln>
          </a:top>
          <a:bottom>
            <a:ln w="12700" cap="flat">
              <a:solidFill>
                <a:srgbClr val="7E8286"/>
              </a:solidFill>
              <a:prstDash val="solid"/>
              <a:miter lim="400000"/>
            </a:ln>
          </a:bottom>
          <a:insideH>
            <a:ln w="12700" cap="flat">
              <a:solidFill>
                <a:srgbClr val="7E8286"/>
              </a:solidFill>
              <a:prstDash val="solid"/>
              <a:miter lim="400000"/>
            </a:ln>
          </a:insideH>
          <a:insideV>
            <a:ln w="12700" cap="flat">
              <a:solidFill>
                <a:srgbClr val="7E8286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oefler Text"/>
          <a:ea typeface="Hoefler Text"/>
          <a:cs typeface="Hoefler Text"/>
        </a:font>
        <a:srgbClr val="5E5E5E"/>
      </a:tcTxStyle>
      <a:tcStyle>
        <a:tcBdr>
          <a:left>
            <a:ln w="12700" cap="flat">
              <a:solidFill>
                <a:srgbClr val="7E8286"/>
              </a:solidFill>
              <a:prstDash val="solid"/>
              <a:miter lim="400000"/>
            </a:ln>
          </a:left>
          <a:right>
            <a:ln w="12700" cap="flat">
              <a:solidFill>
                <a:srgbClr val="7E8286"/>
              </a:solidFill>
              <a:prstDash val="solid"/>
              <a:miter lim="400000"/>
            </a:ln>
          </a:right>
          <a:top>
            <a:ln w="12700" cap="flat">
              <a:solidFill>
                <a:srgbClr val="7E8286"/>
              </a:solidFill>
              <a:prstDash val="solid"/>
              <a:miter lim="400000"/>
            </a:ln>
          </a:top>
          <a:bottom>
            <a:ln w="12700" cap="flat">
              <a:solidFill>
                <a:srgbClr val="7E8286"/>
              </a:solidFill>
              <a:prstDash val="solid"/>
              <a:miter lim="400000"/>
            </a:ln>
          </a:bottom>
          <a:insideH>
            <a:ln w="12700" cap="flat">
              <a:solidFill>
                <a:srgbClr val="7E8286"/>
              </a:solidFill>
              <a:prstDash val="solid"/>
              <a:miter lim="400000"/>
            </a:ln>
          </a:insideH>
          <a:insideV>
            <a:ln w="12700" cap="flat">
              <a:solidFill>
                <a:srgbClr val="7E8286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Hoefler Text"/>
          <a:ea typeface="Hoefler Text"/>
          <a:cs typeface="Hoefler Text"/>
        </a:font>
        <a:schemeClr val="accent5">
          <a:hueOff val="85969"/>
          <a:satOff val="-7811"/>
          <a:lumOff val="-38955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chemeClr val="accent5">
                  <a:hueOff val="85969"/>
                  <a:satOff val="-7811"/>
                  <a:lumOff val="-38955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5">
                  <a:hueOff val="85969"/>
                  <a:satOff val="-7811"/>
                  <a:lumOff val="-38955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5">
                  <a:hueOff val="85969"/>
                  <a:satOff val="-7811"/>
                  <a:lumOff val="-38955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4C1BA">
              <a:alpha val="25000"/>
            </a:srgbClr>
          </a:solidFill>
        </a:fill>
      </a:tcStyle>
    </a:band2H>
    <a:firstCol>
      <a:tcTxStyle b="off" i="off">
        <a:font>
          <a:latin typeface="Hoefler Text"/>
          <a:ea typeface="Hoefler Text"/>
          <a:cs typeface="Hoefler Text"/>
        </a:font>
        <a:schemeClr val="accent5">
          <a:hueOff val="85969"/>
          <a:satOff val="-7811"/>
          <a:lumOff val="-38955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chemeClr val="accent5">
                  <a:hueOff val="85969"/>
                  <a:satOff val="-7811"/>
                  <a:lumOff val="-38955"/>
                </a:schemeClr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5C2C3">
              <a:alpha val="63000"/>
            </a:srgbClr>
          </a:solidFill>
        </a:fill>
      </a:tcStyle>
    </a:firstCol>
    <a:lastRow>
      <a:tcTxStyle b="off" i="off">
        <a:font>
          <a:latin typeface="Hoefler Text"/>
          <a:ea typeface="Hoefler Text"/>
          <a:cs typeface="Hoefler Text"/>
        </a:font>
        <a:schemeClr val="accent5">
          <a:hueOff val="85969"/>
          <a:satOff val="-7811"/>
          <a:lumOff val="-38955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chemeClr val="accent5">
                  <a:hueOff val="85969"/>
                  <a:satOff val="-7811"/>
                  <a:lumOff val="-38955"/>
                </a:schemeClr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oefler Text"/>
          <a:ea typeface="Hoefler Text"/>
          <a:cs typeface="Hoefler Tex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chemeClr val="accent5">
                  <a:hueOff val="85969"/>
                  <a:satOff val="-7811"/>
                  <a:lumOff val="-38955"/>
                </a:schemeClr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2727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oefler Text"/>
          <a:ea typeface="Hoefler Text"/>
          <a:cs typeface="Hoefler Text"/>
        </a:font>
        <a:srgbClr val="5E5E5E"/>
      </a:tcTxStyle>
      <a:tcStyle>
        <a:tcBdr>
          <a:left>
            <a:ln w="12700" cap="flat">
              <a:solidFill>
                <a:schemeClr val="accent1">
                  <a:satOff val="-10875"/>
                  <a:lumOff val="-37767"/>
                </a:schemeClr>
              </a:solidFill>
              <a:prstDash val="solid"/>
              <a:miter lim="400000"/>
            </a:ln>
          </a:left>
          <a:right>
            <a:ln w="12700" cap="flat">
              <a:solidFill>
                <a:schemeClr val="accent1">
                  <a:satOff val="-10875"/>
                  <a:lumOff val="-37767"/>
                </a:schemeClr>
              </a:solidFill>
              <a:prstDash val="solid"/>
              <a:miter lim="400000"/>
            </a:ln>
          </a:right>
          <a:top>
            <a:ln w="12700" cap="flat">
              <a:solidFill>
                <a:schemeClr val="accent1">
                  <a:satOff val="-10875"/>
                  <a:lumOff val="-37767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1">
                  <a:satOff val="-10875"/>
                  <a:lumOff val="-37767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1">
                  <a:satOff val="-10875"/>
                  <a:lumOff val="-37767"/>
                </a:schemeClr>
              </a:solidFill>
              <a:prstDash val="solid"/>
              <a:miter lim="400000"/>
            </a:ln>
          </a:insideH>
          <a:insideV>
            <a:ln w="12700" cap="flat">
              <a:solidFill>
                <a:schemeClr val="accent1">
                  <a:satOff val="-10875"/>
                  <a:lumOff val="-37767"/>
                </a:scheme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>
          <a:latin typeface="Hoefler Text"/>
          <a:ea typeface="Hoefler Text"/>
          <a:cs typeface="Hoefler Text"/>
        </a:font>
        <a:srgbClr val="FFFFFF"/>
      </a:tcTxStyle>
      <a:tcStyle>
        <a:tcBdr>
          <a:left>
            <a:ln w="12700" cap="flat">
              <a:solidFill>
                <a:schemeClr val="accent1">
                  <a:satOff val="-10875"/>
                  <a:lumOff val="-37767"/>
                </a:schemeClr>
              </a:solidFill>
              <a:prstDash val="solid"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chemeClr val="accent1">
                  <a:satOff val="-10875"/>
                  <a:lumOff val="-37767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1">
                  <a:satOff val="-10875"/>
                  <a:lumOff val="-37767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1">
                  <a:satOff val="-10875"/>
                  <a:lumOff val="-37767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79E9E"/>
          </a:solidFill>
        </a:fill>
      </a:tcStyle>
    </a:firstCol>
    <a:lastRow>
      <a:tcTxStyle b="off" i="off">
        <a:font>
          <a:latin typeface="Hoefler Text"/>
          <a:ea typeface="Hoefler Text"/>
          <a:cs typeface="Hoefler Tex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chemeClr val="accent1">
                  <a:satOff val="-10875"/>
                  <a:lumOff val="-37767"/>
                </a:schemeClr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45430"/>
              <a:satOff val="-14506"/>
              <a:lumOff val="-20039"/>
            </a:schemeClr>
          </a:solidFill>
        </a:fill>
      </a:tcStyle>
    </a:lastRow>
    <a:firstRow>
      <a:tcTxStyle b="off" i="off">
        <a:font>
          <a:latin typeface="Hoefler Text"/>
          <a:ea typeface="Hoefler Text"/>
          <a:cs typeface="Hoefler Tex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chemeClr val="accent1">
                  <a:satOff val="-10875"/>
                  <a:lumOff val="-37767"/>
                </a:schemeClr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45430"/>
              <a:satOff val="-14506"/>
              <a:lumOff val="-20039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oefler Text"/>
          <a:ea typeface="Hoefler Text"/>
          <a:cs typeface="Hoefler Text"/>
        </a:font>
        <a:srgbClr val="5E5E5E"/>
      </a:tcTxStyle>
      <a:tcStyle>
        <a:tcBdr>
          <a:left>
            <a:ln w="12700" cap="flat">
              <a:solidFill>
                <a:srgbClr val="A7A7A7"/>
              </a:solidFill>
              <a:prstDash val="solid"/>
              <a:miter lim="400000"/>
            </a:ln>
          </a:left>
          <a:right>
            <a:ln w="12700" cap="flat">
              <a:solidFill>
                <a:srgbClr val="A7A7A7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A7A7A7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6E4D7"/>
          </a:solidFill>
        </a:fill>
      </a:tcStyle>
    </a:band2H>
    <a:firstCol>
      <a:tcTxStyle b="off" i="off">
        <a:font>
          <a:latin typeface="Hoefler Text"/>
          <a:ea typeface="Hoefler Text"/>
          <a:cs typeface="Hoefler Text"/>
        </a:font>
        <a:srgbClr val="5D3C1B"/>
      </a:tcTxStyle>
      <a:tcStyle>
        <a:tcBdr>
          <a:left>
            <a:ln w="12700" cap="flat">
              <a:solidFill>
                <a:srgbClr val="A7A7A7"/>
              </a:solidFill>
              <a:prstDash val="solid"/>
              <a:miter lim="400000"/>
            </a:ln>
          </a:left>
          <a:right>
            <a:ln w="12700" cap="flat">
              <a:solidFill>
                <a:srgbClr val="A7A7A7"/>
              </a:solidFill>
              <a:prstDash val="solid"/>
              <a:miter lim="400000"/>
            </a:ln>
          </a:right>
          <a:top>
            <a:ln w="12700" cap="flat">
              <a:solidFill>
                <a:srgbClr val="A7A7A7"/>
              </a:solidFill>
              <a:prstDash val="solid"/>
              <a:miter lim="400000"/>
            </a:ln>
          </a:top>
          <a:bottom>
            <a:ln w="12700" cap="flat">
              <a:solidFill>
                <a:srgbClr val="A7A7A7"/>
              </a:solidFill>
              <a:prstDash val="solid"/>
              <a:miter lim="400000"/>
            </a:ln>
          </a:bottom>
          <a:insideH>
            <a:ln w="12700" cap="flat">
              <a:solidFill>
                <a:srgbClr val="A7A7A7"/>
              </a:solidFill>
              <a:prstDash val="solid"/>
              <a:miter lim="400000"/>
            </a:ln>
          </a:insideH>
          <a:insideV>
            <a:ln w="12700" cap="flat">
              <a:solidFill>
                <a:srgbClr val="A7A7A7"/>
              </a:solidFill>
              <a:prstDash val="solid"/>
              <a:miter lim="400000"/>
            </a:ln>
          </a:insideV>
        </a:tcBdr>
        <a:fill>
          <a:solidFill>
            <a:srgbClr val="E7E4DC"/>
          </a:solidFill>
        </a:fill>
      </a:tcStyle>
    </a:firstCol>
    <a:lastRow>
      <a:tcTxStyle b="off" i="off">
        <a:font>
          <a:latin typeface="Hoefler Text"/>
          <a:ea typeface="Hoefler Text"/>
          <a:cs typeface="Hoefler Text"/>
        </a:font>
        <a:srgbClr val="5D3C1B"/>
      </a:tcTxStyle>
      <a:tcStyle>
        <a:tcBdr>
          <a:left>
            <a:ln w="12700" cap="flat">
              <a:solidFill>
                <a:srgbClr val="A7A7A7"/>
              </a:solidFill>
              <a:prstDash val="solid"/>
              <a:miter lim="400000"/>
            </a:ln>
          </a:left>
          <a:right>
            <a:ln w="12700" cap="flat">
              <a:solidFill>
                <a:srgbClr val="A7A7A7"/>
              </a:solidFill>
              <a:prstDash val="solid"/>
              <a:miter lim="400000"/>
            </a:ln>
          </a:right>
          <a:top>
            <a:ln w="12700" cap="flat">
              <a:solidFill>
                <a:srgbClr val="A7A7A7"/>
              </a:solidFill>
              <a:prstDash val="solid"/>
              <a:miter lim="400000"/>
            </a:ln>
          </a:top>
          <a:bottom>
            <a:ln w="12700" cap="flat">
              <a:solidFill>
                <a:srgbClr val="A7A7A7"/>
              </a:solidFill>
              <a:prstDash val="solid"/>
              <a:miter lim="400000"/>
            </a:ln>
          </a:bottom>
          <a:insideH>
            <a:ln w="12700" cap="flat">
              <a:solidFill>
                <a:srgbClr val="A7A7A7"/>
              </a:solidFill>
              <a:prstDash val="solid"/>
              <a:miter lim="400000"/>
            </a:ln>
          </a:insideH>
          <a:insideV>
            <a:ln w="12700" cap="flat">
              <a:solidFill>
                <a:srgbClr val="A7A7A7"/>
              </a:solidFill>
              <a:prstDash val="solid"/>
              <a:miter lim="400000"/>
            </a:ln>
          </a:insideV>
        </a:tcBdr>
        <a:fill>
          <a:solidFill>
            <a:srgbClr val="D5D2C7"/>
          </a:solidFill>
        </a:fill>
      </a:tcStyle>
    </a:lastRow>
    <a:firstRow>
      <a:tcTxStyle b="off" i="off">
        <a:font>
          <a:latin typeface="Hoefler Text"/>
          <a:ea typeface="Hoefler Text"/>
          <a:cs typeface="Hoefler Text"/>
        </a:font>
        <a:srgbClr val="5D3C1B"/>
      </a:tcTxStyle>
      <a:tcStyle>
        <a:tcBdr>
          <a:left>
            <a:ln w="12700" cap="flat">
              <a:solidFill>
                <a:srgbClr val="A7A7A7"/>
              </a:solidFill>
              <a:prstDash val="solid"/>
              <a:miter lim="400000"/>
            </a:ln>
          </a:left>
          <a:right>
            <a:ln w="12700" cap="flat">
              <a:solidFill>
                <a:srgbClr val="A7A7A7"/>
              </a:solidFill>
              <a:prstDash val="solid"/>
              <a:miter lim="400000"/>
            </a:ln>
          </a:right>
          <a:top>
            <a:ln w="12700" cap="flat">
              <a:solidFill>
                <a:srgbClr val="A7A7A7"/>
              </a:solidFill>
              <a:prstDash val="solid"/>
              <a:miter lim="400000"/>
            </a:ln>
          </a:top>
          <a:bottom>
            <a:ln w="12700" cap="flat">
              <a:solidFill>
                <a:srgbClr val="A7A7A7"/>
              </a:solidFill>
              <a:prstDash val="solid"/>
              <a:miter lim="400000"/>
            </a:ln>
          </a:bottom>
          <a:insideH>
            <a:ln w="12700" cap="flat">
              <a:solidFill>
                <a:srgbClr val="A7A7A7"/>
              </a:solidFill>
              <a:prstDash val="solid"/>
              <a:miter lim="400000"/>
            </a:ln>
          </a:insideH>
          <a:insideV>
            <a:ln w="12700" cap="flat">
              <a:solidFill>
                <a:srgbClr val="A7A7A7"/>
              </a:solidFill>
              <a:prstDash val="solid"/>
              <a:miter lim="400000"/>
            </a:ln>
          </a:insideV>
        </a:tcBdr>
        <a:fill>
          <a:solidFill>
            <a:srgbClr val="D5D2C7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oefler Text"/>
          <a:ea typeface="Hoefler Text"/>
          <a:cs typeface="Hoefler Text"/>
        </a:font>
        <a:srgbClr val="5E5E5E"/>
      </a:tcTxStyle>
      <a:tcStyle>
        <a:tcBdr>
          <a:left>
            <a:ln w="12700" cap="flat">
              <a:solidFill>
                <a:srgbClr val="000000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000000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000000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000000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4E1D9"/>
          </a:solidFill>
        </a:fill>
      </a:tcStyle>
    </a:band2H>
    <a:firstCol>
      <a:tcTxStyle b="off" i="off">
        <a:font>
          <a:latin typeface="Hoefler Text"/>
          <a:ea typeface="Hoefler Text"/>
          <a:cs typeface="Hoefler Tex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ACA99C"/>
          </a:solidFill>
        </a:fill>
      </a:tcStyle>
    </a:firstCol>
    <a:lastRow>
      <a:tcTxStyle b="off" i="off">
        <a:font>
          <a:latin typeface="Hoefler Text"/>
          <a:ea typeface="Hoefler Text"/>
          <a:cs typeface="Hoefler Tex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8746B"/>
          </a:solidFill>
        </a:fill>
      </a:tcStyle>
    </a:lastRow>
    <a:firstRow>
      <a:tcTxStyle b="off" i="off">
        <a:font>
          <a:latin typeface="Hoefler Text"/>
          <a:ea typeface="Hoefler Text"/>
          <a:cs typeface="Hoefler Tex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8746B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oefler Text"/>
          <a:ea typeface="Hoefler Text"/>
          <a:cs typeface="Hoefler Text"/>
        </a:font>
        <a:srgbClr val="5E5E5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6B6C6B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6B6C6B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6B6C6B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FFFFF">
              <a:alpha val="50000"/>
            </a:srgbClr>
          </a:solidFill>
        </a:fill>
      </a:tcStyle>
    </a:band2H>
    <a:firstCol>
      <a:tcTxStyle b="off" i="off">
        <a:font>
          <a:latin typeface="Hoefler Text"/>
          <a:ea typeface="Hoefler Text"/>
          <a:cs typeface="Hoefler Text"/>
        </a:font>
        <a:srgbClr val="5D3C1B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A7A7A7"/>
              </a:solidFill>
              <a:prstDash val="solid"/>
              <a:miter lim="400000"/>
            </a:ln>
          </a:right>
          <a:top>
            <a:ln w="12700" cap="flat">
              <a:solidFill>
                <a:srgbClr val="A9AAA9"/>
              </a:solidFill>
              <a:prstDash val="solid"/>
              <a:miter lim="400000"/>
            </a:ln>
          </a:top>
          <a:bottom>
            <a:ln w="12700" cap="flat">
              <a:solidFill>
                <a:srgbClr val="A9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AA9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oefler Text"/>
          <a:ea typeface="Hoefler Text"/>
          <a:cs typeface="Hoefler Text"/>
        </a:font>
        <a:srgbClr val="5D3C1B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A7A7A7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A7A7A7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oefler Text"/>
          <a:ea typeface="Hoefler Text"/>
          <a:cs typeface="Hoefler Text"/>
        </a:font>
        <a:srgbClr val="5D3C1B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A7A7A7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937"/>
    <p:restoredTop sz="94682"/>
  </p:normalViewPr>
  <p:slideViewPr>
    <p:cSldViewPr snapToGrid="0" snapToObjects="1">
      <p:cViewPr varScale="1">
        <p:scale>
          <a:sx n="42" d="100"/>
          <a:sy n="42" d="100"/>
        </p:scale>
        <p:origin x="154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ítulo e subtítul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o do título"/>
          <p:cNvSpPr txBox="1">
            <a:spLocks noGrp="1"/>
          </p:cNvSpPr>
          <p:nvPr>
            <p:ph type="title"/>
          </p:nvPr>
        </p:nvSpPr>
        <p:spPr>
          <a:xfrm>
            <a:off x="787400" y="1511300"/>
            <a:ext cx="11430000" cy="3810000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276D6D"/>
                </a:solidFill>
              </a:defRPr>
            </a:lvl1pPr>
          </a:lstStyle>
          <a:p>
            <a:r>
              <a:t>Texto do título</a:t>
            </a:r>
          </a:p>
        </p:txBody>
      </p:sp>
      <p:sp>
        <p:nvSpPr>
          <p:cNvPr id="12" name="Nível um…"/>
          <p:cNvSpPr txBox="1">
            <a:spLocks noGrp="1"/>
          </p:cNvSpPr>
          <p:nvPr>
            <p:ph type="body" sz="quarter" idx="1"/>
          </p:nvPr>
        </p:nvSpPr>
        <p:spPr>
          <a:xfrm>
            <a:off x="787400" y="5308600"/>
            <a:ext cx="11430000" cy="1447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000"/>
            </a:lvl1pPr>
            <a:lvl2pPr marL="0" indent="0" algn="ctr">
              <a:spcBef>
                <a:spcPts val="0"/>
              </a:spcBef>
              <a:buSzTx/>
              <a:buNone/>
              <a:defRPr sz="4000"/>
            </a:lvl2pPr>
            <a:lvl3pPr marL="0" indent="0" algn="ctr">
              <a:spcBef>
                <a:spcPts val="0"/>
              </a:spcBef>
              <a:buSzTx/>
              <a:buNone/>
              <a:defRPr sz="4000"/>
            </a:lvl3pPr>
            <a:lvl4pPr marL="0" indent="0" algn="ctr">
              <a:spcBef>
                <a:spcPts val="0"/>
              </a:spcBef>
              <a:buSzTx/>
              <a:buNone/>
              <a:defRPr sz="4000"/>
            </a:lvl4pPr>
            <a:lvl5pPr marL="0" indent="0" algn="ctr">
              <a:spcBef>
                <a:spcPts val="0"/>
              </a:spcBef>
              <a:buSzTx/>
              <a:buNone/>
              <a:defRPr sz="4000"/>
            </a:lvl5pPr>
          </a:lstStyle>
          <a:p>
            <a:r>
              <a:t>Nível um</a:t>
            </a:r>
          </a:p>
          <a:p>
            <a:pPr lvl="1"/>
            <a:r>
              <a:t>Nível dois</a:t>
            </a:r>
          </a:p>
          <a:p>
            <a:pPr lvl="2"/>
            <a:r>
              <a:t>Nível três</a:t>
            </a:r>
          </a:p>
          <a:p>
            <a:pPr lvl="3"/>
            <a:r>
              <a:t>Nível quatro</a:t>
            </a:r>
          </a:p>
          <a:p>
            <a:pPr lvl="4"/>
            <a:r>
              <a:t>Nível cinco</a:t>
            </a:r>
          </a:p>
        </p:txBody>
      </p:sp>
      <p:sp>
        <p:nvSpPr>
          <p:cNvPr id="13" name="Número do diapositiv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Manuel Macieira"/>
          <p:cNvSpPr txBox="1">
            <a:spLocks noGrp="1"/>
          </p:cNvSpPr>
          <p:nvPr>
            <p:ph type="body" sz="quarter" idx="21"/>
          </p:nvPr>
        </p:nvSpPr>
        <p:spPr>
          <a:xfrm>
            <a:off x="1270000" y="6362700"/>
            <a:ext cx="10464800" cy="5334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800" i="1"/>
            </a:lvl1pPr>
          </a:lstStyle>
          <a:p>
            <a:r>
              <a:t>–Manuel Macieira</a:t>
            </a:r>
          </a:p>
        </p:txBody>
      </p:sp>
      <p:sp>
        <p:nvSpPr>
          <p:cNvPr id="94" name="“Digite aqui uma citação.”"/>
          <p:cNvSpPr txBox="1">
            <a:spLocks noGrp="1"/>
          </p:cNvSpPr>
          <p:nvPr>
            <p:ph type="body" sz="quarter" idx="22"/>
          </p:nvPr>
        </p:nvSpPr>
        <p:spPr>
          <a:xfrm>
            <a:off x="1270000" y="4286250"/>
            <a:ext cx="10464800" cy="6477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2400"/>
              </a:spcBef>
              <a:buSzTx/>
              <a:buNone/>
            </a:lvl1pPr>
          </a:lstStyle>
          <a:p>
            <a:r>
              <a:t>“Digite aqui uma citação.” </a:t>
            </a:r>
          </a:p>
        </p:txBody>
      </p:sp>
      <p:sp>
        <p:nvSpPr>
          <p:cNvPr id="95" name="Número do diapositiv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graf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m"/>
          <p:cNvSpPr>
            <a:spLocks noGrp="1"/>
          </p:cNvSpPr>
          <p:nvPr>
            <p:ph type="pic" idx="21"/>
          </p:nvPr>
        </p:nvSpPr>
        <p:spPr>
          <a:xfrm>
            <a:off x="-851457" y="-14228"/>
            <a:ext cx="15004983" cy="9987693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Número do diapositiv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Número do diapositiv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grafia - horizontal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m"/>
          <p:cNvSpPr>
            <a:spLocks noGrp="1"/>
          </p:cNvSpPr>
          <p:nvPr>
            <p:ph type="pic" idx="21"/>
          </p:nvPr>
        </p:nvSpPr>
        <p:spPr>
          <a:xfrm>
            <a:off x="1960603" y="884196"/>
            <a:ext cx="9166170" cy="6101232"/>
          </a:xfrm>
          <a:prstGeom prst="rect">
            <a:avLst/>
          </a:prstGeom>
          <a:ln w="9525">
            <a:round/>
          </a:ln>
          <a:effectLst>
            <a:outerShdw blurRad="63500" dist="38100" dir="5400000" rotWithShape="0">
              <a:srgbClr val="000000">
                <a:alpha val="5000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exto do título"/>
          <p:cNvSpPr txBox="1">
            <a:spLocks noGrp="1"/>
          </p:cNvSpPr>
          <p:nvPr>
            <p:ph type="title"/>
          </p:nvPr>
        </p:nvSpPr>
        <p:spPr>
          <a:xfrm>
            <a:off x="787400" y="7188200"/>
            <a:ext cx="11430000" cy="1270000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276D6D"/>
                </a:solidFill>
              </a:defRPr>
            </a:lvl1pPr>
          </a:lstStyle>
          <a:p>
            <a:r>
              <a:t>Texto do título</a:t>
            </a:r>
          </a:p>
        </p:txBody>
      </p:sp>
      <p:sp>
        <p:nvSpPr>
          <p:cNvPr id="22" name="Nível um…"/>
          <p:cNvSpPr txBox="1">
            <a:spLocks noGrp="1"/>
          </p:cNvSpPr>
          <p:nvPr>
            <p:ph type="body" sz="quarter" idx="1"/>
          </p:nvPr>
        </p:nvSpPr>
        <p:spPr>
          <a:xfrm>
            <a:off x="787400" y="8407400"/>
            <a:ext cx="11430000" cy="10414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000"/>
            </a:lvl1pPr>
            <a:lvl2pPr marL="0" indent="0" algn="ctr">
              <a:spcBef>
                <a:spcPts val="0"/>
              </a:spcBef>
              <a:buSzTx/>
              <a:buNone/>
              <a:defRPr sz="4000"/>
            </a:lvl2pPr>
            <a:lvl3pPr marL="0" indent="0" algn="ctr">
              <a:spcBef>
                <a:spcPts val="0"/>
              </a:spcBef>
              <a:buSzTx/>
              <a:buNone/>
              <a:defRPr sz="4000"/>
            </a:lvl3pPr>
            <a:lvl4pPr marL="0" indent="0" algn="ctr">
              <a:spcBef>
                <a:spcPts val="0"/>
              </a:spcBef>
              <a:buSzTx/>
              <a:buNone/>
              <a:defRPr sz="4000"/>
            </a:lvl4pPr>
            <a:lvl5pPr marL="0" indent="0" algn="ctr">
              <a:spcBef>
                <a:spcPts val="0"/>
              </a:spcBef>
              <a:buSzTx/>
              <a:buNone/>
              <a:defRPr sz="4000"/>
            </a:lvl5pPr>
          </a:lstStyle>
          <a:p>
            <a:r>
              <a:t>Nível um</a:t>
            </a:r>
          </a:p>
          <a:p>
            <a:pPr lvl="1"/>
            <a:r>
              <a:t>Nível dois</a:t>
            </a:r>
          </a:p>
          <a:p>
            <a:pPr lvl="2"/>
            <a:r>
              <a:t>Nível três</a:t>
            </a:r>
          </a:p>
          <a:p>
            <a:pPr lvl="3"/>
            <a:r>
              <a:t>Nível quatro</a:t>
            </a:r>
          </a:p>
          <a:p>
            <a:pPr lvl="4"/>
            <a:r>
              <a:t>Nível cinco</a:t>
            </a:r>
          </a:p>
        </p:txBody>
      </p:sp>
      <p:sp>
        <p:nvSpPr>
          <p:cNvPr id="23" name="Número do diapositiv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 anchor="t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- ce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o do título"/>
          <p:cNvSpPr txBox="1">
            <a:spLocks noGrp="1"/>
          </p:cNvSpPr>
          <p:nvPr>
            <p:ph type="title"/>
          </p:nvPr>
        </p:nvSpPr>
        <p:spPr>
          <a:xfrm>
            <a:off x="787400" y="3657600"/>
            <a:ext cx="11430000" cy="2438400"/>
          </a:xfrm>
          <a:prstGeom prst="rect">
            <a:avLst/>
          </a:prstGeom>
        </p:spPr>
        <p:txBody>
          <a:bodyPr/>
          <a:lstStyle/>
          <a:p>
            <a:r>
              <a:t>Texto do título</a:t>
            </a:r>
          </a:p>
        </p:txBody>
      </p:sp>
      <p:sp>
        <p:nvSpPr>
          <p:cNvPr id="31" name="Número do diapositiv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grafia 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m"/>
          <p:cNvSpPr>
            <a:spLocks noGrp="1"/>
          </p:cNvSpPr>
          <p:nvPr>
            <p:ph type="pic" sz="half" idx="21"/>
          </p:nvPr>
        </p:nvSpPr>
        <p:spPr>
          <a:xfrm>
            <a:off x="6273800" y="1206500"/>
            <a:ext cx="5888774" cy="7277100"/>
          </a:xfrm>
          <a:prstGeom prst="rect">
            <a:avLst/>
          </a:prstGeom>
          <a:ln w="9525">
            <a:round/>
          </a:ln>
          <a:effectLst>
            <a:outerShdw blurRad="63500" dist="38100" dir="5400000" rotWithShape="0">
              <a:srgbClr val="000000">
                <a:alpha val="5000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exto do título"/>
          <p:cNvSpPr txBox="1">
            <a:spLocks noGrp="1"/>
          </p:cNvSpPr>
          <p:nvPr>
            <p:ph type="title"/>
          </p:nvPr>
        </p:nvSpPr>
        <p:spPr>
          <a:xfrm>
            <a:off x="457200" y="1244600"/>
            <a:ext cx="5600700" cy="3467100"/>
          </a:xfrm>
          <a:prstGeom prst="rect">
            <a:avLst/>
          </a:prstGeom>
        </p:spPr>
        <p:txBody>
          <a:bodyPr anchor="b"/>
          <a:lstStyle/>
          <a:p>
            <a:r>
              <a:t>Texto do título</a:t>
            </a:r>
          </a:p>
        </p:txBody>
      </p:sp>
      <p:sp>
        <p:nvSpPr>
          <p:cNvPr id="40" name="Nível um…"/>
          <p:cNvSpPr txBox="1">
            <a:spLocks noGrp="1"/>
          </p:cNvSpPr>
          <p:nvPr>
            <p:ph type="body" sz="quarter" idx="1"/>
          </p:nvPr>
        </p:nvSpPr>
        <p:spPr>
          <a:xfrm>
            <a:off x="457200" y="4851400"/>
            <a:ext cx="5600700" cy="36322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000"/>
            </a:lvl1pPr>
            <a:lvl2pPr marL="0" indent="0" algn="ctr">
              <a:spcBef>
                <a:spcPts val="0"/>
              </a:spcBef>
              <a:buSzTx/>
              <a:buNone/>
              <a:defRPr sz="4000"/>
            </a:lvl2pPr>
            <a:lvl3pPr marL="0" indent="0" algn="ctr">
              <a:spcBef>
                <a:spcPts val="0"/>
              </a:spcBef>
              <a:buSzTx/>
              <a:buNone/>
              <a:defRPr sz="4000"/>
            </a:lvl3pPr>
            <a:lvl4pPr marL="0" indent="0" algn="ctr">
              <a:spcBef>
                <a:spcPts val="0"/>
              </a:spcBef>
              <a:buSzTx/>
              <a:buNone/>
              <a:defRPr sz="4000"/>
            </a:lvl4pPr>
            <a:lvl5pPr marL="0" indent="0" algn="ctr">
              <a:spcBef>
                <a:spcPts val="0"/>
              </a:spcBef>
              <a:buSzTx/>
              <a:buNone/>
              <a:defRPr sz="4000"/>
            </a:lvl5pPr>
          </a:lstStyle>
          <a:p>
            <a:r>
              <a:t>Nível um</a:t>
            </a:r>
          </a:p>
          <a:p>
            <a:pPr lvl="1"/>
            <a:r>
              <a:t>Nível dois</a:t>
            </a:r>
          </a:p>
          <a:p>
            <a:pPr lvl="2"/>
            <a:r>
              <a:t>Nível três</a:t>
            </a:r>
          </a:p>
          <a:p>
            <a:pPr lvl="3"/>
            <a:r>
              <a:t>Nível quatro</a:t>
            </a:r>
          </a:p>
          <a:p>
            <a:pPr lvl="4"/>
            <a:r>
              <a:t>Nível cinco</a:t>
            </a:r>
          </a:p>
        </p:txBody>
      </p:sp>
      <p:sp>
        <p:nvSpPr>
          <p:cNvPr id="41" name="Número do diapositiv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- top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o do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do título</a:t>
            </a:r>
          </a:p>
        </p:txBody>
      </p:sp>
      <p:sp>
        <p:nvSpPr>
          <p:cNvPr id="49" name="Número do diapositiv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e alíne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o do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do título</a:t>
            </a:r>
          </a:p>
        </p:txBody>
      </p:sp>
      <p:sp>
        <p:nvSpPr>
          <p:cNvPr id="57" name="Nível um…"/>
          <p:cNvSpPr txBox="1">
            <a:spLocks noGrp="1"/>
          </p:cNvSpPr>
          <p:nvPr>
            <p:ph type="body" idx="1"/>
          </p:nvPr>
        </p:nvSpPr>
        <p:spPr>
          <a:xfrm>
            <a:off x="787400" y="2768600"/>
            <a:ext cx="11430000" cy="57150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r>
              <a:t>Nível um</a:t>
            </a:r>
          </a:p>
          <a:p>
            <a:pPr lvl="1"/>
            <a:r>
              <a:t>Nível dois</a:t>
            </a:r>
          </a:p>
          <a:p>
            <a:pPr lvl="2"/>
            <a:r>
              <a:t>Nível três</a:t>
            </a:r>
          </a:p>
          <a:p>
            <a:pPr lvl="3"/>
            <a:r>
              <a:t>Nível quatro</a:t>
            </a:r>
          </a:p>
          <a:p>
            <a:pPr lvl="4"/>
            <a:r>
              <a:t>Nível cinco</a:t>
            </a:r>
          </a:p>
        </p:txBody>
      </p:sp>
      <p:sp>
        <p:nvSpPr>
          <p:cNvPr id="58" name="Número do diapositiv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, alíneas e fotograf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m"/>
          <p:cNvSpPr>
            <a:spLocks noGrp="1"/>
          </p:cNvSpPr>
          <p:nvPr>
            <p:ph type="pic" sz="quarter" idx="21"/>
          </p:nvPr>
        </p:nvSpPr>
        <p:spPr>
          <a:xfrm>
            <a:off x="7412382" y="2933700"/>
            <a:ext cx="4324471" cy="5343996"/>
          </a:xfrm>
          <a:prstGeom prst="rect">
            <a:avLst/>
          </a:prstGeom>
          <a:ln w="9525">
            <a:round/>
          </a:ln>
          <a:effectLst>
            <a:outerShdw blurRad="63500" dist="38100" dir="5400000" rotWithShape="0">
              <a:srgbClr val="000000">
                <a:alpha val="5000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exto do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do título</a:t>
            </a:r>
          </a:p>
        </p:txBody>
      </p:sp>
      <p:sp>
        <p:nvSpPr>
          <p:cNvPr id="67" name="Nível um…"/>
          <p:cNvSpPr txBox="1">
            <a:spLocks noGrp="1"/>
          </p:cNvSpPr>
          <p:nvPr>
            <p:ph type="body" sz="half" idx="1"/>
          </p:nvPr>
        </p:nvSpPr>
        <p:spPr>
          <a:xfrm>
            <a:off x="787400" y="2768600"/>
            <a:ext cx="5486400" cy="57150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2800"/>
              </a:spcBef>
              <a:buBlip>
                <a:blip r:embed="rId2"/>
              </a:buBlip>
              <a:defRPr sz="3000"/>
            </a:lvl1pPr>
            <a:lvl2pPr marL="685800" indent="-342900">
              <a:spcBef>
                <a:spcPts val="2800"/>
              </a:spcBef>
              <a:buBlip>
                <a:blip r:embed="rId2"/>
              </a:buBlip>
              <a:defRPr sz="3000"/>
            </a:lvl2pPr>
            <a:lvl3pPr marL="1028700" indent="-342900">
              <a:spcBef>
                <a:spcPts val="2800"/>
              </a:spcBef>
              <a:buBlip>
                <a:blip r:embed="rId2"/>
              </a:buBlip>
              <a:defRPr sz="3000"/>
            </a:lvl3pPr>
            <a:lvl4pPr marL="1371600" indent="-342900">
              <a:spcBef>
                <a:spcPts val="2800"/>
              </a:spcBef>
              <a:buBlip>
                <a:blip r:embed="rId2"/>
              </a:buBlip>
              <a:defRPr sz="3000"/>
            </a:lvl4pPr>
            <a:lvl5pPr marL="1714500" indent="-342900">
              <a:spcBef>
                <a:spcPts val="2800"/>
              </a:spcBef>
              <a:buBlip>
                <a:blip r:embed="rId2"/>
              </a:buBlip>
              <a:defRPr sz="3000"/>
            </a:lvl5pPr>
          </a:lstStyle>
          <a:p>
            <a:r>
              <a:t>Nível um</a:t>
            </a:r>
          </a:p>
          <a:p>
            <a:pPr lvl="1"/>
            <a:r>
              <a:t>Nível dois</a:t>
            </a:r>
          </a:p>
          <a:p>
            <a:pPr lvl="2"/>
            <a:r>
              <a:t>Nível três</a:t>
            </a:r>
          </a:p>
          <a:p>
            <a:pPr lvl="3"/>
            <a:r>
              <a:t>Nível quatro</a:t>
            </a:r>
          </a:p>
          <a:p>
            <a:pPr lvl="4"/>
            <a:r>
              <a:t>Nível cinco</a:t>
            </a:r>
          </a:p>
        </p:txBody>
      </p:sp>
      <p:sp>
        <p:nvSpPr>
          <p:cNvPr id="68" name="Número do diapositiv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arc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Nível um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r>
              <a:t>Nível um</a:t>
            </a:r>
          </a:p>
          <a:p>
            <a:pPr lvl="1"/>
            <a:r>
              <a:t>Nível dois</a:t>
            </a:r>
          </a:p>
          <a:p>
            <a:pPr lvl="2"/>
            <a:r>
              <a:t>Nível três</a:t>
            </a:r>
          </a:p>
          <a:p>
            <a:pPr lvl="3"/>
            <a:r>
              <a:t>Nível quatro</a:t>
            </a:r>
          </a:p>
          <a:p>
            <a:pPr lvl="4"/>
            <a:r>
              <a:t>Nível cinco</a:t>
            </a:r>
          </a:p>
        </p:txBody>
      </p:sp>
      <p:sp>
        <p:nvSpPr>
          <p:cNvPr id="76" name="Número do diapositiv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grafia 3 - aci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m"/>
          <p:cNvSpPr>
            <a:spLocks noGrp="1"/>
          </p:cNvSpPr>
          <p:nvPr>
            <p:ph type="pic" idx="21"/>
          </p:nvPr>
        </p:nvSpPr>
        <p:spPr>
          <a:xfrm>
            <a:off x="711200" y="673100"/>
            <a:ext cx="6680111" cy="8255000"/>
          </a:xfrm>
          <a:prstGeom prst="rect">
            <a:avLst/>
          </a:prstGeom>
          <a:ln w="9525">
            <a:round/>
          </a:ln>
          <a:effectLst>
            <a:outerShdw blurRad="63500" dist="38100" dir="5400000" rotWithShape="0">
              <a:srgbClr val="000000">
                <a:alpha val="5000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Imagem"/>
          <p:cNvSpPr>
            <a:spLocks noGrp="1"/>
          </p:cNvSpPr>
          <p:nvPr>
            <p:ph type="pic" sz="quarter" idx="22"/>
          </p:nvPr>
        </p:nvSpPr>
        <p:spPr>
          <a:xfrm>
            <a:off x="7645400" y="652434"/>
            <a:ext cx="4572000" cy="3046422"/>
          </a:xfrm>
          <a:prstGeom prst="rect">
            <a:avLst/>
          </a:prstGeom>
          <a:ln w="9525">
            <a:round/>
          </a:ln>
          <a:effectLst>
            <a:outerShdw blurRad="63500" dist="38100" dir="5400000" rotWithShape="0">
              <a:srgbClr val="000000">
                <a:alpha val="5000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Imagem"/>
          <p:cNvSpPr>
            <a:spLocks noGrp="1"/>
          </p:cNvSpPr>
          <p:nvPr>
            <p:ph type="pic" sz="half" idx="23"/>
          </p:nvPr>
        </p:nvSpPr>
        <p:spPr>
          <a:xfrm>
            <a:off x="7645400" y="3225800"/>
            <a:ext cx="4572000" cy="6858000"/>
          </a:xfrm>
          <a:prstGeom prst="rect">
            <a:avLst/>
          </a:prstGeom>
          <a:ln w="9525">
            <a:round/>
          </a:ln>
          <a:effectLst>
            <a:outerShdw blurRad="63500" dist="38100" dir="5400000" rotWithShape="0">
              <a:srgbClr val="000000">
                <a:alpha val="5000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Número do diapositiv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ível um…"/>
          <p:cNvSpPr txBox="1">
            <a:spLocks noGrp="1"/>
          </p:cNvSpPr>
          <p:nvPr>
            <p:ph type="body" idx="1"/>
          </p:nvPr>
        </p:nvSpPr>
        <p:spPr>
          <a:xfrm>
            <a:off x="787400" y="1257300"/>
            <a:ext cx="11430000" cy="723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>
              <a:buBlip>
                <a:blip r:embed="rId15"/>
              </a:buBlip>
            </a:lvl1pPr>
            <a:lvl2pPr>
              <a:buBlip>
                <a:blip r:embed="rId15"/>
              </a:buBlip>
            </a:lvl2pPr>
            <a:lvl3pPr>
              <a:buBlip>
                <a:blip r:embed="rId15"/>
              </a:buBlip>
            </a:lvl3pPr>
            <a:lvl4pPr>
              <a:buBlip>
                <a:blip r:embed="rId15"/>
              </a:buBlip>
            </a:lvl4pPr>
            <a:lvl5pPr>
              <a:buBlip>
                <a:blip r:embed="rId15"/>
              </a:buBlip>
            </a:lvl5pPr>
          </a:lstStyle>
          <a:p>
            <a:r>
              <a:t>Nível um</a:t>
            </a:r>
          </a:p>
          <a:p>
            <a:pPr lvl="1"/>
            <a:r>
              <a:t>Nível dois</a:t>
            </a:r>
          </a:p>
          <a:p>
            <a:pPr lvl="2"/>
            <a:r>
              <a:t>Nível três</a:t>
            </a:r>
          </a:p>
          <a:p>
            <a:pPr lvl="3"/>
            <a:r>
              <a:t>Nível quatro</a:t>
            </a:r>
          </a:p>
          <a:p>
            <a:pPr lvl="4"/>
            <a:r>
              <a:t>Nível cinco</a:t>
            </a:r>
          </a:p>
        </p:txBody>
      </p:sp>
      <p:sp>
        <p:nvSpPr>
          <p:cNvPr id="3" name="Texto do título"/>
          <p:cNvSpPr txBox="1">
            <a:spLocks noGrp="1"/>
          </p:cNvSpPr>
          <p:nvPr>
            <p:ph type="title"/>
          </p:nvPr>
        </p:nvSpPr>
        <p:spPr>
          <a:xfrm>
            <a:off x="787400" y="254000"/>
            <a:ext cx="11430000" cy="2438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Texto do título</a:t>
            </a:r>
          </a:p>
        </p:txBody>
      </p:sp>
      <p:sp>
        <p:nvSpPr>
          <p:cNvPr id="4" name="Número do diapositivo"/>
          <p:cNvSpPr txBox="1">
            <a:spLocks noGrp="1"/>
          </p:cNvSpPr>
          <p:nvPr>
            <p:ph type="sldNum" sz="quarter" idx="2"/>
          </p:nvPr>
        </p:nvSpPr>
        <p:spPr>
          <a:xfrm>
            <a:off x="6302693" y="9131300"/>
            <a:ext cx="386716" cy="4318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>
              <a:defRPr sz="2200"/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800" b="0" i="0" u="none" strike="noStrike" cap="none" spc="0" baseline="0">
          <a:solidFill>
            <a:srgbClr val="767367"/>
          </a:solidFill>
          <a:effectLst>
            <a:outerShdw blurRad="63500" dist="12700" dir="5400000" rotWithShape="0">
              <a:srgbClr val="000000">
                <a:alpha val="30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800" b="0" i="0" u="none" strike="noStrike" cap="none" spc="0" baseline="0">
          <a:solidFill>
            <a:srgbClr val="767367"/>
          </a:solidFill>
          <a:effectLst>
            <a:outerShdw blurRad="63500" dist="12700" dir="5400000" rotWithShape="0">
              <a:srgbClr val="000000">
                <a:alpha val="30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800" b="0" i="0" u="none" strike="noStrike" cap="none" spc="0" baseline="0">
          <a:solidFill>
            <a:srgbClr val="767367"/>
          </a:solidFill>
          <a:effectLst>
            <a:outerShdw blurRad="63500" dist="12700" dir="5400000" rotWithShape="0">
              <a:srgbClr val="000000">
                <a:alpha val="30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800" b="0" i="0" u="none" strike="noStrike" cap="none" spc="0" baseline="0">
          <a:solidFill>
            <a:srgbClr val="767367"/>
          </a:solidFill>
          <a:effectLst>
            <a:outerShdw blurRad="63500" dist="12700" dir="5400000" rotWithShape="0">
              <a:srgbClr val="000000">
                <a:alpha val="30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800" b="0" i="0" u="none" strike="noStrike" cap="none" spc="0" baseline="0">
          <a:solidFill>
            <a:srgbClr val="767367"/>
          </a:solidFill>
          <a:effectLst>
            <a:outerShdw blurRad="63500" dist="12700" dir="5400000" rotWithShape="0">
              <a:srgbClr val="000000">
                <a:alpha val="30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800" b="0" i="0" u="none" strike="noStrike" cap="none" spc="0" baseline="0">
          <a:solidFill>
            <a:srgbClr val="767367"/>
          </a:solidFill>
          <a:effectLst>
            <a:outerShdw blurRad="63500" dist="12700" dir="5400000" rotWithShape="0">
              <a:srgbClr val="000000">
                <a:alpha val="30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800" b="0" i="0" u="none" strike="noStrike" cap="none" spc="0" baseline="0">
          <a:solidFill>
            <a:srgbClr val="767367"/>
          </a:solidFill>
          <a:effectLst>
            <a:outerShdw blurRad="63500" dist="12700" dir="5400000" rotWithShape="0">
              <a:srgbClr val="000000">
                <a:alpha val="30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800" b="0" i="0" u="none" strike="noStrike" cap="none" spc="0" baseline="0">
          <a:solidFill>
            <a:srgbClr val="767367"/>
          </a:solidFill>
          <a:effectLst>
            <a:outerShdw blurRad="63500" dist="12700" dir="5400000" rotWithShape="0">
              <a:srgbClr val="000000">
                <a:alpha val="30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800" b="0" i="0" u="none" strike="noStrike" cap="none" spc="0" baseline="0">
          <a:solidFill>
            <a:srgbClr val="767367"/>
          </a:solidFill>
          <a:effectLst>
            <a:outerShdw blurRad="63500" dist="12700" dir="5400000" rotWithShape="0">
              <a:srgbClr val="000000">
                <a:alpha val="30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9pPr>
    </p:titleStyle>
    <p:bodyStyle>
      <a:lvl1pPr marL="393700" marR="0" indent="-3937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50000"/>
        <a:buFontTx/>
        <a:buBlip>
          <a:blip r:embed="rId15"/>
        </a:buBlip>
        <a:tabLst/>
        <a:defRPr sz="3600" b="0" i="0" u="none" strike="noStrike" cap="none" spc="0" baseline="0">
          <a:solidFill>
            <a:srgbClr val="5E5E5E"/>
          </a:solidFill>
          <a:uFillTx/>
          <a:latin typeface="Hoefler Text"/>
          <a:ea typeface="Hoefler Text"/>
          <a:cs typeface="Hoefler Text"/>
          <a:sym typeface="Hoefler Text"/>
        </a:defRPr>
      </a:lvl1pPr>
      <a:lvl2pPr marL="787400" marR="0" indent="-3937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50000"/>
        <a:buFontTx/>
        <a:buBlip>
          <a:blip r:embed="rId15"/>
        </a:buBlip>
        <a:tabLst/>
        <a:defRPr sz="3600" b="0" i="0" u="none" strike="noStrike" cap="none" spc="0" baseline="0">
          <a:solidFill>
            <a:srgbClr val="5E5E5E"/>
          </a:solidFill>
          <a:uFillTx/>
          <a:latin typeface="Hoefler Text"/>
          <a:ea typeface="Hoefler Text"/>
          <a:cs typeface="Hoefler Text"/>
          <a:sym typeface="Hoefler Text"/>
        </a:defRPr>
      </a:lvl2pPr>
      <a:lvl3pPr marL="1181100" marR="0" indent="-3937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50000"/>
        <a:buFontTx/>
        <a:buBlip>
          <a:blip r:embed="rId15"/>
        </a:buBlip>
        <a:tabLst/>
        <a:defRPr sz="3600" b="0" i="0" u="none" strike="noStrike" cap="none" spc="0" baseline="0">
          <a:solidFill>
            <a:srgbClr val="5E5E5E"/>
          </a:solidFill>
          <a:uFillTx/>
          <a:latin typeface="Hoefler Text"/>
          <a:ea typeface="Hoefler Text"/>
          <a:cs typeface="Hoefler Text"/>
          <a:sym typeface="Hoefler Text"/>
        </a:defRPr>
      </a:lvl3pPr>
      <a:lvl4pPr marL="1574800" marR="0" indent="-3937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50000"/>
        <a:buFontTx/>
        <a:buBlip>
          <a:blip r:embed="rId15"/>
        </a:buBlip>
        <a:tabLst/>
        <a:defRPr sz="3600" b="0" i="0" u="none" strike="noStrike" cap="none" spc="0" baseline="0">
          <a:solidFill>
            <a:srgbClr val="5E5E5E"/>
          </a:solidFill>
          <a:uFillTx/>
          <a:latin typeface="Hoefler Text"/>
          <a:ea typeface="Hoefler Text"/>
          <a:cs typeface="Hoefler Text"/>
          <a:sym typeface="Hoefler Text"/>
        </a:defRPr>
      </a:lvl4pPr>
      <a:lvl5pPr marL="1968500" marR="0" indent="-3937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50000"/>
        <a:buFontTx/>
        <a:buBlip>
          <a:blip r:embed="rId15"/>
        </a:buBlip>
        <a:tabLst/>
        <a:defRPr sz="3600" b="0" i="0" u="none" strike="noStrike" cap="none" spc="0" baseline="0">
          <a:solidFill>
            <a:srgbClr val="5E5E5E"/>
          </a:solidFill>
          <a:uFillTx/>
          <a:latin typeface="Hoefler Text"/>
          <a:ea typeface="Hoefler Text"/>
          <a:cs typeface="Hoefler Text"/>
          <a:sym typeface="Hoefler Text"/>
        </a:defRPr>
      </a:lvl5pPr>
      <a:lvl6pPr marL="2362200" marR="0" indent="-3937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50000"/>
        <a:buFontTx/>
        <a:buBlip>
          <a:blip r:embed="rId15"/>
        </a:buBlip>
        <a:tabLst/>
        <a:defRPr sz="3600" b="0" i="0" u="none" strike="noStrike" cap="none" spc="0" baseline="0">
          <a:solidFill>
            <a:srgbClr val="5E5E5E"/>
          </a:solidFill>
          <a:uFillTx/>
          <a:latin typeface="Hoefler Text"/>
          <a:ea typeface="Hoefler Text"/>
          <a:cs typeface="Hoefler Text"/>
          <a:sym typeface="Hoefler Text"/>
        </a:defRPr>
      </a:lvl6pPr>
      <a:lvl7pPr marL="2755900" marR="0" indent="-3937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50000"/>
        <a:buFontTx/>
        <a:buBlip>
          <a:blip r:embed="rId15"/>
        </a:buBlip>
        <a:tabLst/>
        <a:defRPr sz="3600" b="0" i="0" u="none" strike="noStrike" cap="none" spc="0" baseline="0">
          <a:solidFill>
            <a:srgbClr val="5E5E5E"/>
          </a:solidFill>
          <a:uFillTx/>
          <a:latin typeface="Hoefler Text"/>
          <a:ea typeface="Hoefler Text"/>
          <a:cs typeface="Hoefler Text"/>
          <a:sym typeface="Hoefler Text"/>
        </a:defRPr>
      </a:lvl7pPr>
      <a:lvl8pPr marL="3149600" marR="0" indent="-3937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50000"/>
        <a:buFontTx/>
        <a:buBlip>
          <a:blip r:embed="rId15"/>
        </a:buBlip>
        <a:tabLst/>
        <a:defRPr sz="3600" b="0" i="0" u="none" strike="noStrike" cap="none" spc="0" baseline="0">
          <a:solidFill>
            <a:srgbClr val="5E5E5E"/>
          </a:solidFill>
          <a:uFillTx/>
          <a:latin typeface="Hoefler Text"/>
          <a:ea typeface="Hoefler Text"/>
          <a:cs typeface="Hoefler Text"/>
          <a:sym typeface="Hoefler Text"/>
        </a:defRPr>
      </a:lvl8pPr>
      <a:lvl9pPr marL="3543300" marR="0" indent="-3937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50000"/>
        <a:buFontTx/>
        <a:buBlip>
          <a:blip r:embed="rId15"/>
        </a:buBlip>
        <a:tabLst/>
        <a:defRPr sz="3600" b="0" i="0" u="none" strike="noStrike" cap="none" spc="0" baseline="0">
          <a:solidFill>
            <a:srgbClr val="5E5E5E"/>
          </a:solidFill>
          <a:uFillTx/>
          <a:latin typeface="Hoefler Text"/>
          <a:ea typeface="Hoefler Text"/>
          <a:cs typeface="Hoefler Text"/>
          <a:sym typeface="Hoefler Text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oefler Tex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oefler Tex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oefler Tex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oefler Tex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oefler Tex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oefler Tex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oefler Tex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oefler Tex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oefler Tex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ubscrição em branco de títulos cambiários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Subscrição em branco de títulos cambiários</a:t>
            </a:r>
          </a:p>
        </p:txBody>
      </p:sp>
      <p:sp>
        <p:nvSpPr>
          <p:cNvPr id="120" name="Workshop Títulos de Crédito…"/>
          <p:cNvSpPr txBox="1">
            <a:spLocks noGrp="1"/>
          </p:cNvSpPr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432308">
              <a:defRPr sz="2960"/>
            </a:pPr>
            <a:r>
              <a:t>Workshop Títulos de Crédito</a:t>
            </a:r>
          </a:p>
          <a:p>
            <a:pPr defTabSz="432308">
              <a:defRPr sz="2960"/>
            </a:pPr>
            <a:r>
              <a:t>CEJ</a:t>
            </a:r>
          </a:p>
          <a:p>
            <a:pPr defTabSz="432308">
              <a:defRPr sz="2960"/>
            </a:pPr>
            <a:r>
              <a:t>4 de Dezembro de 2020</a:t>
            </a:r>
          </a:p>
        </p:txBody>
      </p:sp>
      <p:sp>
        <p:nvSpPr>
          <p:cNvPr id="121" name="Carolina Cunha…"/>
          <p:cNvSpPr txBox="1"/>
          <p:nvPr/>
        </p:nvSpPr>
        <p:spPr>
          <a:xfrm>
            <a:off x="3952160" y="7139985"/>
            <a:ext cx="5570221" cy="1333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457200">
              <a:lnSpc>
                <a:spcPts val="5400"/>
              </a:lnSpc>
              <a:defRPr sz="2200" b="1">
                <a:solidFill>
                  <a:srgbClr val="FFFFFF"/>
                </a:solidFill>
                <a:latin typeface="Times Roman"/>
                <a:ea typeface="Times Roman"/>
                <a:cs typeface="Times Roman"/>
                <a:sym typeface="Times Roman"/>
              </a:defRPr>
            </a:pPr>
            <a:r>
              <a:t>Carolina Cunha</a:t>
            </a:r>
            <a:endParaRPr sz="1000" b="0">
              <a:solidFill>
                <a:srgbClr val="000000"/>
              </a:solidFill>
            </a:endParaRPr>
          </a:p>
          <a:p>
            <a:pPr defTabSz="457200">
              <a:lnSpc>
                <a:spcPts val="5400"/>
              </a:lnSpc>
              <a:defRPr sz="2200" i="1">
                <a:solidFill>
                  <a:srgbClr val="FFFFFF"/>
                </a:solidFill>
                <a:latin typeface="Times Roman"/>
                <a:ea typeface="Times Roman"/>
                <a:cs typeface="Times Roman"/>
                <a:sym typeface="Times Roman"/>
              </a:defRPr>
            </a:pPr>
            <a:r>
              <a:t>Professora Associada da Faculdade de Direito da Universidade de Coimbra</a:t>
            </a:r>
            <a:endParaRPr sz="1000" i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Aplicação  da norma hoje"/>
          <p:cNvSpPr txBox="1">
            <a:spLocks noGrp="1"/>
          </p:cNvSpPr>
          <p:nvPr>
            <p:ph type="title"/>
          </p:nvPr>
        </p:nvSpPr>
        <p:spPr>
          <a:xfrm>
            <a:off x="787400" y="254000"/>
            <a:ext cx="11430000" cy="959760"/>
          </a:xfrm>
          <a:prstGeom prst="rect">
            <a:avLst/>
          </a:prstGeom>
        </p:spPr>
        <p:txBody>
          <a:bodyPr/>
          <a:lstStyle>
            <a:lvl1pPr defTabSz="443991">
              <a:defRPr sz="5928">
                <a:effectLst>
                  <a:outerShdw blurRad="48260" dist="9652" dir="5400000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t>Aplicação  da norma hoje</a:t>
            </a:r>
          </a:p>
        </p:txBody>
      </p:sp>
      <p:sp>
        <p:nvSpPr>
          <p:cNvPr id="148" name="Mas a situação actualmente comum é aquela em que o título não circula = é conservado pelo credor originário…"/>
          <p:cNvSpPr txBox="1">
            <a:spLocks noGrp="1"/>
          </p:cNvSpPr>
          <p:nvPr>
            <p:ph type="body" idx="1"/>
          </p:nvPr>
        </p:nvSpPr>
        <p:spPr>
          <a:xfrm>
            <a:off x="590050" y="1172240"/>
            <a:ext cx="11824700" cy="7988830"/>
          </a:xfrm>
          <a:prstGeom prst="rect">
            <a:avLst/>
          </a:prstGeom>
        </p:spPr>
        <p:txBody>
          <a:bodyPr/>
          <a:lstStyle/>
          <a:p>
            <a:pPr marL="0" lvl="1" indent="0" defTabSz="420624">
              <a:spcBef>
                <a:spcPts val="400"/>
              </a:spcBef>
              <a:buSzTx/>
              <a:buNone/>
              <a:defRPr sz="2448"/>
            </a:pPr>
            <a:r>
              <a:t>Mas a situação actualmente comum é aquela em que </a:t>
            </a:r>
            <a:r>
              <a:rPr>
                <a:solidFill>
                  <a:srgbClr val="CD8431"/>
                </a:solidFill>
              </a:rPr>
              <a:t>o título não circula</a:t>
            </a:r>
            <a:r>
              <a:t> = é </a:t>
            </a:r>
            <a:r>
              <a:rPr>
                <a:solidFill>
                  <a:srgbClr val="CD8431"/>
                </a:solidFill>
              </a:rPr>
              <a:t>conservado</a:t>
            </a:r>
            <a:r>
              <a:t> pelo credor originário</a:t>
            </a:r>
          </a:p>
          <a:p>
            <a:pPr marL="535432" lvl="1" indent="-251968" defTabSz="420624">
              <a:spcBef>
                <a:spcPts val="400"/>
              </a:spcBef>
              <a:buBlip>
                <a:blip r:embed="rId2"/>
              </a:buBlip>
              <a:defRPr sz="2304"/>
            </a:pPr>
            <a:r>
              <a:t>Poderá não ter estado </a:t>
            </a:r>
            <a:r>
              <a:rPr i="1"/>
              <a:t>exactamente</a:t>
            </a:r>
            <a:r>
              <a:t> na lista de prioridades do legislador da LULL</a:t>
            </a:r>
          </a:p>
          <a:p>
            <a:pPr marL="535432" lvl="1" indent="-251968" defTabSz="420624">
              <a:spcBef>
                <a:spcPts val="400"/>
              </a:spcBef>
              <a:buBlip>
                <a:blip r:embed="rId2"/>
              </a:buBlip>
              <a:defRPr sz="2304"/>
            </a:pPr>
            <a:r>
              <a:t>Todavia </a:t>
            </a:r>
            <a:r>
              <a:rPr b="1"/>
              <a:t>o raciocínio valorativo </a:t>
            </a:r>
            <a:r>
              <a:t>que a norma encerra vale (até por maioria de razão) </a:t>
            </a:r>
            <a:r>
              <a:rPr i="1"/>
              <a:t>também</a:t>
            </a:r>
            <a:r>
              <a:t> nestes casos</a:t>
            </a:r>
          </a:p>
          <a:p>
            <a:pPr marL="535432" lvl="1" indent="-251968" defTabSz="420624">
              <a:spcBef>
                <a:spcPts val="400"/>
              </a:spcBef>
              <a:buBlip>
                <a:blip r:embed="rId2"/>
              </a:buBlip>
              <a:defRPr sz="2304"/>
            </a:pPr>
            <a:r>
              <a:t>Apenas se torna necessário entender com alguma flexibilidade o </a:t>
            </a:r>
            <a:r>
              <a:rPr sz="2448">
                <a:solidFill>
                  <a:srgbClr val="CD8431"/>
                </a:solidFill>
              </a:rPr>
              <a:t>conceito de “aquisição” do título </a:t>
            </a:r>
            <a:r>
              <a:t>(se necessário, por </a:t>
            </a:r>
            <a:r>
              <a:rPr i="1"/>
              <a:t>interpretação extensiva</a:t>
            </a:r>
            <a:r>
              <a:t>)</a:t>
            </a:r>
          </a:p>
          <a:p>
            <a:pPr marL="818896" lvl="2" indent="-251968" defTabSz="420624">
              <a:spcBef>
                <a:spcPts val="400"/>
              </a:spcBef>
              <a:buBlip>
                <a:blip r:embed="rId3"/>
              </a:buBlip>
              <a:defRPr sz="2304"/>
            </a:pPr>
            <a:r>
              <a:rPr u="sng"/>
              <a:t>não tem de ser por endosso</a:t>
            </a:r>
            <a:r>
              <a:t>: basta </a:t>
            </a:r>
            <a:r>
              <a:rPr b="1"/>
              <a:t>aquisição de facto</a:t>
            </a:r>
            <a:r>
              <a:t>, </a:t>
            </a:r>
            <a:r>
              <a:rPr i="1"/>
              <a:t>i.e.</a:t>
            </a:r>
            <a:r>
              <a:t>, o título </a:t>
            </a:r>
            <a:r>
              <a:rPr i="1"/>
              <a:t>chegar às mãos </a:t>
            </a:r>
            <a:r>
              <a:t>do credor por </a:t>
            </a:r>
            <a:r>
              <a:rPr b="1"/>
              <a:t>entrega</a:t>
            </a:r>
          </a:p>
          <a:p>
            <a:pPr marL="1102360" lvl="3" indent="-251968" defTabSz="420624">
              <a:spcBef>
                <a:spcPts val="400"/>
              </a:spcBef>
              <a:buBlip>
                <a:blip r:embed="rId3"/>
              </a:buBlip>
              <a:defRPr sz="2304"/>
            </a:pPr>
            <a:r>
              <a:rPr b="1"/>
              <a:t>directa</a:t>
            </a:r>
            <a:r>
              <a:t> = do subscritor em branco ao credor</a:t>
            </a:r>
          </a:p>
          <a:p>
            <a:pPr marL="1102360" lvl="3" indent="-251968" defTabSz="420624">
              <a:spcBef>
                <a:spcPts val="400"/>
              </a:spcBef>
              <a:buBlip>
                <a:blip r:embed="rId3"/>
              </a:buBlip>
              <a:defRPr sz="2304"/>
            </a:pPr>
            <a:r>
              <a:rPr b="1"/>
              <a:t>indirecta</a:t>
            </a:r>
            <a:r>
              <a:t> = do subscritor a alguém, que pode ser ou não outro subscritor em banco, e que por sua vez entrega ao credor (</a:t>
            </a:r>
            <a:r>
              <a:rPr i="1"/>
              <a:t>v.g., alguns </a:t>
            </a:r>
            <a:r>
              <a:t>casos de aval e de subscrição de favor) </a:t>
            </a:r>
          </a:p>
          <a:p>
            <a:pPr marL="535432" lvl="1" indent="-251968" defTabSz="420624">
              <a:spcBef>
                <a:spcPts val="400"/>
              </a:spcBef>
              <a:buBlip>
                <a:blip r:embed="rId2"/>
              </a:buBlip>
              <a:defRPr sz="2304"/>
            </a:pPr>
            <a:r>
              <a:t>A </a:t>
            </a:r>
            <a:r>
              <a:rPr b="1"/>
              <a:t>prova</a:t>
            </a:r>
            <a:r>
              <a:t> a fazer pelo subscritor em branco</a:t>
            </a:r>
          </a:p>
          <a:p>
            <a:pPr marL="1102360" lvl="3" indent="-251968" defTabSz="420624">
              <a:spcBef>
                <a:spcPts val="400"/>
              </a:spcBef>
              <a:buBlip>
                <a:blip r:embed="rId3"/>
              </a:buBlip>
              <a:defRPr sz="2304"/>
            </a:pPr>
            <a:r>
              <a:t>torna-se particularmente </a:t>
            </a:r>
            <a:r>
              <a:rPr b="1"/>
              <a:t>simples</a:t>
            </a:r>
            <a:r>
              <a:t> quanto ao </a:t>
            </a:r>
            <a:r>
              <a:rPr b="1"/>
              <a:t>estado subjectivo</a:t>
            </a:r>
            <a:r>
              <a:t> do credor: a vontade será quase sempre conhecida (sobretudo quando acordo de preenchimento consta de ccg)</a:t>
            </a:r>
          </a:p>
          <a:p>
            <a:pPr marL="1102360" lvl="3" indent="-251968" defTabSz="420624">
              <a:spcBef>
                <a:spcPts val="400"/>
              </a:spcBef>
              <a:buBlip>
                <a:blip r:embed="rId3"/>
              </a:buBlip>
              <a:defRPr sz="2304"/>
            </a:pPr>
            <a:r>
              <a:t>quanto à desconformidade, remete para a discussão dos termos em que terá ou não ocorrido o incumprimento da relação fundamental (que assim acaba por vir à baila enquanto parâmetro do preenchimento legítimo)</a:t>
            </a: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Tipos de desconformidade e consequências práticas"/>
          <p:cNvSpPr txBox="1">
            <a:spLocks noGrp="1"/>
          </p:cNvSpPr>
          <p:nvPr>
            <p:ph type="title"/>
          </p:nvPr>
        </p:nvSpPr>
        <p:spPr>
          <a:xfrm>
            <a:off x="787400" y="254000"/>
            <a:ext cx="11430000" cy="959760"/>
          </a:xfrm>
          <a:prstGeom prst="rect">
            <a:avLst/>
          </a:prstGeom>
        </p:spPr>
        <p:txBody>
          <a:bodyPr/>
          <a:lstStyle>
            <a:lvl1pPr defTabSz="321310">
              <a:defRPr sz="4290">
                <a:effectLst>
                  <a:outerShdw blurRad="34925" dist="6985" dir="5400000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t>Tipos de desconformidade e consequências práticas</a:t>
            </a:r>
          </a:p>
        </p:txBody>
      </p:sp>
      <p:sp>
        <p:nvSpPr>
          <p:cNvPr id="151" name="Preenchimento injustificado…"/>
          <p:cNvSpPr txBox="1">
            <a:spLocks noGrp="1"/>
          </p:cNvSpPr>
          <p:nvPr>
            <p:ph type="body" idx="1"/>
          </p:nvPr>
        </p:nvSpPr>
        <p:spPr>
          <a:xfrm>
            <a:off x="787400" y="1446152"/>
            <a:ext cx="11430000" cy="7037448"/>
          </a:xfrm>
          <a:prstGeom prst="rect">
            <a:avLst/>
          </a:prstGeom>
        </p:spPr>
        <p:txBody>
          <a:bodyPr/>
          <a:lstStyle/>
          <a:p>
            <a:pPr marL="569736" indent="-569736" defTabSz="554990">
              <a:spcBef>
                <a:spcPts val="1100"/>
              </a:spcBef>
              <a:buClr>
                <a:srgbClr val="0096FF"/>
              </a:buClr>
              <a:buSzPct val="100000"/>
              <a:buAutoNum type="arabicParenBoth"/>
              <a:defRPr sz="3230"/>
            </a:pPr>
            <a:r>
              <a:t>Preenchimento </a:t>
            </a:r>
            <a:r>
              <a:rPr>
                <a:solidFill>
                  <a:schemeClr val="accent1"/>
                </a:solidFill>
              </a:rPr>
              <a:t>injustificado</a:t>
            </a:r>
            <a:r>
              <a:t>  </a:t>
            </a:r>
          </a:p>
          <a:p>
            <a:pPr marL="706472" lvl="1" indent="-332457" defTabSz="554990">
              <a:spcBef>
                <a:spcPts val="1100"/>
              </a:spcBef>
              <a:buBlip>
                <a:blip r:embed="rId2"/>
              </a:buBlip>
              <a:defRPr sz="3040" b="1"/>
            </a:pPr>
            <a:r>
              <a:t>Situações-tipo</a:t>
            </a:r>
          </a:p>
          <a:p>
            <a:pPr marL="1454502" lvl="3" indent="-332457" defTabSz="554990">
              <a:spcBef>
                <a:spcPts val="1100"/>
              </a:spcBef>
              <a:buBlip>
                <a:blip r:embed="rId3"/>
              </a:buBlip>
              <a:defRPr sz="2660"/>
            </a:pPr>
            <a:r>
              <a:rPr i="1"/>
              <a:t>Falta de verificação</a:t>
            </a:r>
            <a:r>
              <a:t> da ocorrência à qual o preenchimento to título estava subordinado (tipicamente, o incumprimento da relação fundamental garantida)</a:t>
            </a:r>
          </a:p>
          <a:p>
            <a:pPr marL="1454502" lvl="3" indent="-332457" defTabSz="554990">
              <a:spcBef>
                <a:spcPts val="1100"/>
              </a:spcBef>
              <a:buBlip>
                <a:blip r:embed="rId3"/>
              </a:buBlip>
              <a:defRPr sz="2660"/>
            </a:pPr>
            <a:r>
              <a:t>Preenchimento </a:t>
            </a:r>
            <a:r>
              <a:rPr i="1"/>
              <a:t>extemporâneo</a:t>
            </a:r>
            <a:r>
              <a:t>: </a:t>
            </a:r>
          </a:p>
          <a:p>
            <a:pPr marL="1786960" lvl="4" indent="-290900" defTabSz="554990">
              <a:spcBef>
                <a:spcPts val="1100"/>
              </a:spcBef>
              <a:buSzPct val="100000"/>
              <a:buChar char="‣"/>
              <a:defRPr sz="2660"/>
            </a:pPr>
            <a:r>
              <a:t>a relação garantida </a:t>
            </a:r>
            <a:r>
              <a:rPr u="sng"/>
              <a:t>já se extinguiu</a:t>
            </a:r>
            <a:r>
              <a:t> e o credor conservou indevidamente o título, que agora utiliza para outro efeito </a:t>
            </a:r>
            <a:r>
              <a:rPr sz="2185"/>
              <a:t>(p. ex., para garantir outro mútuo)</a:t>
            </a:r>
          </a:p>
          <a:p>
            <a:pPr marL="1786960" lvl="4" indent="-290900" defTabSz="554990">
              <a:spcBef>
                <a:spcPts val="1100"/>
              </a:spcBef>
              <a:buSzPct val="100000"/>
              <a:buChar char="‣"/>
              <a:defRPr sz="2660"/>
            </a:pPr>
            <a:r>
              <a:t>o subscritor em branco </a:t>
            </a:r>
            <a:r>
              <a:rPr u="sng"/>
              <a:t>desvinculou-se validamente</a:t>
            </a:r>
            <a:r>
              <a:t> do acordo de preenchimento </a:t>
            </a:r>
            <a:r>
              <a:rPr sz="2185"/>
              <a:t>(certos casos de ex-sócios-avalistas)</a:t>
            </a:r>
          </a:p>
          <a:p>
            <a:pPr marL="706472" lvl="1" indent="-332457" defTabSz="554990">
              <a:spcBef>
                <a:spcPts val="1700"/>
              </a:spcBef>
              <a:buBlip>
                <a:blip r:embed="rId2"/>
              </a:buBlip>
              <a:defRPr sz="2850"/>
            </a:pPr>
            <a:r>
              <a:t>Pretensão cambiaria é </a:t>
            </a:r>
            <a:r>
              <a:rPr b="1"/>
              <a:t>totalmente afastada</a:t>
            </a:r>
            <a:r>
              <a:t> (“</a:t>
            </a:r>
            <a:r>
              <a:rPr i="1"/>
              <a:t>motivo de oposição ao portador</a:t>
            </a:r>
            <a:r>
              <a:t>”) em embargos/oposição à execução</a:t>
            </a:r>
          </a:p>
          <a:p>
            <a:pPr marL="706472" lvl="1" indent="-332457" defTabSz="554990">
              <a:spcBef>
                <a:spcPts val="1700"/>
              </a:spcBef>
              <a:buBlip>
                <a:blip r:embed="rId2"/>
              </a:buBlip>
              <a:defRPr sz="2850"/>
            </a:pPr>
            <a:r>
              <a:t>Dá-se a </a:t>
            </a:r>
            <a:r>
              <a:rPr b="1"/>
              <a:t>extinção total</a:t>
            </a:r>
            <a:r>
              <a:t> da execução - </a:t>
            </a:r>
            <a:r>
              <a:rPr>
                <a:solidFill>
                  <a:schemeClr val="accent1">
                    <a:hueOff val="45430"/>
                    <a:satOff val="-14506"/>
                    <a:lumOff val="-20039"/>
                  </a:schemeClr>
                </a:solidFill>
              </a:rPr>
              <a:t>art 732º, 4, 1ª parte CPCiv.</a:t>
            </a: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Tipos de desconformidade e consequências práticas"/>
          <p:cNvSpPr txBox="1">
            <a:spLocks noGrp="1"/>
          </p:cNvSpPr>
          <p:nvPr>
            <p:ph type="title"/>
          </p:nvPr>
        </p:nvSpPr>
        <p:spPr>
          <a:xfrm>
            <a:off x="787400" y="254000"/>
            <a:ext cx="11430000" cy="959760"/>
          </a:xfrm>
          <a:prstGeom prst="rect">
            <a:avLst/>
          </a:prstGeom>
        </p:spPr>
        <p:txBody>
          <a:bodyPr/>
          <a:lstStyle>
            <a:lvl1pPr defTabSz="321310">
              <a:defRPr sz="4290">
                <a:effectLst>
                  <a:outerShdw blurRad="34925" dist="6985" dir="5400000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t>Tipos de desconformidade e consequências práticas</a:t>
            </a:r>
          </a:p>
        </p:txBody>
      </p:sp>
      <p:sp>
        <p:nvSpPr>
          <p:cNvPr id="154" name="Incorrecta configuração das menções introduzidas no título…"/>
          <p:cNvSpPr txBox="1">
            <a:spLocks noGrp="1"/>
          </p:cNvSpPr>
          <p:nvPr>
            <p:ph type="body" idx="1"/>
          </p:nvPr>
        </p:nvSpPr>
        <p:spPr>
          <a:xfrm>
            <a:off x="787400" y="1446152"/>
            <a:ext cx="11430000" cy="7037448"/>
          </a:xfrm>
          <a:prstGeom prst="rect">
            <a:avLst/>
          </a:prstGeom>
        </p:spPr>
        <p:txBody>
          <a:bodyPr/>
          <a:lstStyle/>
          <a:p>
            <a:pPr marL="575733" indent="-575733" defTabSz="560831">
              <a:spcBef>
                <a:spcPts val="1100"/>
              </a:spcBef>
              <a:buClr>
                <a:srgbClr val="0096FF"/>
              </a:buClr>
              <a:buSzPct val="100000"/>
              <a:buAutoNum type="arabicParenBoth" startAt="2"/>
              <a:defRPr sz="3264"/>
            </a:pPr>
            <a:r>
              <a:rPr>
                <a:solidFill>
                  <a:schemeClr val="accent5">
                    <a:hueOff val="47471"/>
                    <a:satOff val="-8761"/>
                    <a:lumOff val="-15649"/>
                  </a:schemeClr>
                </a:solidFill>
              </a:rPr>
              <a:t>Incorrecta</a:t>
            </a:r>
            <a:r>
              <a:t> configuração das </a:t>
            </a:r>
            <a:r>
              <a:rPr>
                <a:solidFill>
                  <a:schemeClr val="accent5">
                    <a:hueOff val="47471"/>
                    <a:satOff val="-8761"/>
                    <a:lumOff val="-15649"/>
                  </a:schemeClr>
                </a:solidFill>
              </a:rPr>
              <a:t>menções</a:t>
            </a:r>
            <a:r>
              <a:t> introduzidas no título  </a:t>
            </a:r>
          </a:p>
          <a:p>
            <a:pPr marL="713909" lvl="1" indent="-335957" defTabSz="560831">
              <a:spcBef>
                <a:spcPts val="1100"/>
              </a:spcBef>
              <a:buBlip>
                <a:blip r:embed="rId2"/>
              </a:buBlip>
              <a:defRPr sz="3072" b="1"/>
            </a:pPr>
            <a:r>
              <a:t>Situações-tipo</a:t>
            </a:r>
          </a:p>
          <a:p>
            <a:pPr marL="1469813" lvl="3" indent="-335957" defTabSz="560831">
              <a:spcBef>
                <a:spcPts val="500"/>
              </a:spcBef>
              <a:buBlip>
                <a:blip r:embed="rId3"/>
              </a:buBlip>
              <a:defRPr sz="2688"/>
            </a:pPr>
            <a:r>
              <a:t>Inserção de </a:t>
            </a:r>
            <a:r>
              <a:rPr i="1"/>
              <a:t>quantia</a:t>
            </a:r>
            <a:r>
              <a:t> superior à devida</a:t>
            </a:r>
          </a:p>
          <a:p>
            <a:pPr marL="1469813" lvl="3" indent="-335957" defTabSz="560831">
              <a:spcBef>
                <a:spcPts val="500"/>
              </a:spcBef>
              <a:buBlip>
                <a:blip r:embed="rId3"/>
              </a:buBlip>
              <a:defRPr sz="2688"/>
            </a:pPr>
            <a:r>
              <a:t>Inserção de </a:t>
            </a:r>
            <a:r>
              <a:rPr i="1"/>
              <a:t>data de vencimento</a:t>
            </a:r>
            <a:r>
              <a:t> muito posterior à do facto que desencadeou o preenchimento (questão da prescrição) </a:t>
            </a:r>
          </a:p>
          <a:p>
            <a:pPr marL="713909" lvl="1" indent="-335957" defTabSz="560831">
              <a:spcBef>
                <a:spcPts val="1700"/>
              </a:spcBef>
              <a:buBlip>
                <a:blip r:embed="rId2"/>
              </a:buBlip>
              <a:defRPr sz="2880"/>
            </a:pPr>
            <a:r>
              <a:t>Pretensão cambiaria será </a:t>
            </a:r>
            <a:r>
              <a:rPr b="1"/>
              <a:t>reconfigurada</a:t>
            </a:r>
            <a:r>
              <a:t> em embargos/oposição à execução</a:t>
            </a:r>
          </a:p>
          <a:p>
            <a:pPr marL="1448816" lvl="3" indent="-314960" defTabSz="560831">
              <a:spcBef>
                <a:spcPts val="500"/>
              </a:spcBef>
              <a:buSzPct val="100000"/>
              <a:buChar char="‣"/>
              <a:defRPr sz="2592"/>
            </a:pPr>
            <a:r>
              <a:t>Curiosamente, </a:t>
            </a:r>
            <a:r>
              <a:rPr i="1"/>
              <a:t>mesmo</a:t>
            </a:r>
            <a:r>
              <a:t> para quem defende o “princípio da literalidade”…</a:t>
            </a:r>
          </a:p>
          <a:p>
            <a:pPr marL="1448816" lvl="3" indent="-314960" defTabSz="560831">
              <a:spcBef>
                <a:spcPts val="500"/>
              </a:spcBef>
              <a:buSzPct val="100000"/>
              <a:buChar char="‣"/>
              <a:defRPr sz="2592"/>
            </a:pPr>
            <a:r>
              <a:rPr i="1"/>
              <a:t>Senão</a:t>
            </a:r>
            <a:r>
              <a:t> a única solução seria liberação total do subscritor em branco</a:t>
            </a:r>
          </a:p>
          <a:p>
            <a:pPr marL="1448816" lvl="3" indent="-314960" defTabSz="560831">
              <a:spcBef>
                <a:spcPts val="500"/>
              </a:spcBef>
              <a:buSzPct val="100000"/>
              <a:buChar char="‣"/>
              <a:defRPr sz="2592"/>
            </a:pPr>
            <a:r>
              <a:rPr b="1"/>
              <a:t>Construção preferível</a:t>
            </a:r>
            <a:r>
              <a:t>: mobilizar o </a:t>
            </a:r>
            <a:r>
              <a:rPr>
                <a:solidFill>
                  <a:schemeClr val="accent1">
                    <a:hueOff val="45430"/>
                    <a:satOff val="-14506"/>
                    <a:lumOff val="-20039"/>
                  </a:schemeClr>
                </a:solidFill>
              </a:rPr>
              <a:t>art. 238º, 2, CCiv.</a:t>
            </a:r>
            <a:r>
              <a:t>: podemos interpretar a declaração cambiária com sentido que corresponde à </a:t>
            </a:r>
            <a:r>
              <a:rPr i="1"/>
              <a:t>vontade real</a:t>
            </a:r>
            <a:r>
              <a:t> do subscritor em branco porque </a:t>
            </a:r>
            <a:r>
              <a:rPr i="1"/>
              <a:t>as razões determinantes da exigência forma</a:t>
            </a:r>
            <a:r>
              <a:t> não se opõem (não há terceiros a proteger)</a:t>
            </a:r>
          </a:p>
          <a:p>
            <a:pPr marL="713909" lvl="1" indent="-335957" defTabSz="560831">
              <a:spcBef>
                <a:spcPts val="1700"/>
              </a:spcBef>
              <a:buBlip>
                <a:blip r:embed="rId2"/>
              </a:buBlip>
              <a:defRPr sz="2880"/>
            </a:pPr>
            <a:r>
              <a:t>Dá-se a </a:t>
            </a:r>
            <a:r>
              <a:rPr b="1"/>
              <a:t>extinção parcial </a:t>
            </a:r>
            <a:r>
              <a:t>da execução </a:t>
            </a:r>
            <a:r>
              <a:rPr>
                <a:solidFill>
                  <a:schemeClr val="accent1">
                    <a:hueOff val="45430"/>
                    <a:satOff val="-14506"/>
                    <a:lumOff val="-20039"/>
                  </a:schemeClr>
                </a:solidFill>
              </a:rPr>
              <a:t>art 732º, 4, 2ª parte CPCiv.</a:t>
            </a: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Não aplicação do artigo 17.º!"/>
          <p:cNvSpPr txBox="1">
            <a:spLocks noGrp="1"/>
          </p:cNvSpPr>
          <p:nvPr>
            <p:ph type="title"/>
          </p:nvPr>
        </p:nvSpPr>
        <p:spPr>
          <a:xfrm>
            <a:off x="787400" y="254000"/>
            <a:ext cx="11430000" cy="959760"/>
          </a:xfrm>
          <a:prstGeom prst="rect">
            <a:avLst/>
          </a:prstGeom>
        </p:spPr>
        <p:txBody>
          <a:bodyPr/>
          <a:lstStyle>
            <a:lvl1pPr defTabSz="443991">
              <a:defRPr sz="5928">
                <a:effectLst>
                  <a:outerShdw blurRad="48260" dist="9652" dir="5400000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t>Não aplicação do artigo 17.º!</a:t>
            </a:r>
          </a:p>
        </p:txBody>
      </p:sp>
      <p:sp>
        <p:nvSpPr>
          <p:cNvPr id="157" name="Norma especial (art. 10.º) afasta norma geral (art. 17.º)…"/>
          <p:cNvSpPr txBox="1">
            <a:spLocks noGrp="1"/>
          </p:cNvSpPr>
          <p:nvPr>
            <p:ph type="body" idx="1"/>
          </p:nvPr>
        </p:nvSpPr>
        <p:spPr>
          <a:xfrm>
            <a:off x="787400" y="1446152"/>
            <a:ext cx="11430000" cy="7037448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1200"/>
              </a:spcBef>
              <a:buSzTx/>
              <a:buNone/>
              <a:defRPr sz="3400"/>
            </a:pPr>
            <a:r>
              <a:t>Norma </a:t>
            </a:r>
            <a:r>
              <a:rPr>
                <a:solidFill>
                  <a:srgbClr val="009193"/>
                </a:solidFill>
              </a:rPr>
              <a:t>especial</a:t>
            </a:r>
            <a:r>
              <a:t> (art. 10.º) </a:t>
            </a:r>
            <a:r>
              <a:rPr b="1"/>
              <a:t>afasta</a:t>
            </a:r>
            <a:r>
              <a:t> norma geral (art. 17.º)</a:t>
            </a:r>
          </a:p>
          <a:p>
            <a:pPr marL="765527" lvl="1" indent="-371827">
              <a:spcBef>
                <a:spcPts val="1200"/>
              </a:spcBef>
              <a:buSzPct val="100000"/>
              <a:buChar char="•"/>
              <a:defRPr sz="3200"/>
            </a:pPr>
            <a:r>
              <a:rPr b="1"/>
              <a:t>Não</a:t>
            </a:r>
            <a:r>
              <a:t> estão em causa meras </a:t>
            </a:r>
            <a:r>
              <a:rPr u="sng"/>
              <a:t>“excepções fundadas sobre as relações pessoais” extracartulares</a:t>
            </a:r>
            <a:r>
              <a:t>, </a:t>
            </a:r>
          </a:p>
          <a:p>
            <a:pPr marL="765527" lvl="1" indent="-371827">
              <a:spcBef>
                <a:spcPts val="1200"/>
              </a:spcBef>
              <a:buSzPct val="100000"/>
              <a:buChar char="•"/>
              <a:defRPr sz="3200"/>
            </a:pPr>
            <a:r>
              <a:t>M</a:t>
            </a:r>
            <a:r>
              <a:rPr b="1"/>
              <a:t>as sim</a:t>
            </a:r>
            <a:r>
              <a:t> uma </a:t>
            </a:r>
            <a:r>
              <a:rPr>
                <a:solidFill>
                  <a:srgbClr val="009193"/>
                </a:solidFill>
              </a:rPr>
              <a:t>situação especial </a:t>
            </a:r>
            <a:r>
              <a:t>em que as </a:t>
            </a:r>
            <a:r>
              <a:rPr u="sng"/>
              <a:t>declarações cartulares</a:t>
            </a:r>
            <a:r>
              <a:t> foram </a:t>
            </a:r>
            <a:r>
              <a:rPr i="1"/>
              <a:t>emitidas incompletas </a:t>
            </a:r>
            <a:r>
              <a:t>e que a lei regula com </a:t>
            </a:r>
            <a:r>
              <a:rPr b="1"/>
              <a:t>disciplina própria</a:t>
            </a:r>
            <a:r>
              <a:t> </a:t>
            </a:r>
          </a:p>
          <a:p>
            <a:pPr marL="765527" lvl="1" indent="-371827">
              <a:spcBef>
                <a:spcPts val="1200"/>
              </a:spcBef>
              <a:buSzPct val="100000"/>
              <a:buChar char="•"/>
              <a:defRPr sz="3200"/>
            </a:pPr>
            <a:r>
              <a:t>Portanto </a:t>
            </a:r>
            <a:r>
              <a:rPr b="1"/>
              <a:t>não</a:t>
            </a:r>
            <a:r>
              <a:t> </a:t>
            </a:r>
            <a:r>
              <a:rPr b="1"/>
              <a:t>releva</a:t>
            </a:r>
            <a:r>
              <a:t> existência / inexistência relações imediatas, </a:t>
            </a:r>
            <a:r>
              <a:rPr b="1"/>
              <a:t>e sim</a:t>
            </a:r>
            <a:r>
              <a:t> os parâmetros traçados pelo art. 10.º</a:t>
            </a:r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Imagem" descr="Imagem"/>
          <p:cNvPicPr>
            <a:picLocks noGrp="1" noChangeAspect="1"/>
          </p:cNvPicPr>
          <p:nvPr>
            <p:ph type="pic" idx="21"/>
          </p:nvPr>
        </p:nvPicPr>
        <p:blipFill>
          <a:blip r:embed="rId2"/>
          <a:srcRect l="5674" t="142" r="7655" b="2201"/>
          <a:stretch>
            <a:fillRect/>
          </a:stretch>
        </p:blipFill>
        <p:spPr>
          <a:xfrm>
            <a:off x="0" y="389745"/>
            <a:ext cx="13004800" cy="9753600"/>
          </a:xfrm>
          <a:prstGeom prst="rect">
            <a:avLst/>
          </a:prstGeom>
        </p:spPr>
      </p:pic>
      <p:sp>
        <p:nvSpPr>
          <p:cNvPr id="160" name="•CUNHA, Carolina, Manual de Letras e Livranças, Almedina Coimbra, 2015…"/>
          <p:cNvSpPr txBox="1"/>
          <p:nvPr/>
        </p:nvSpPr>
        <p:spPr>
          <a:xfrm>
            <a:off x="418454" y="1912441"/>
            <a:ext cx="12445139" cy="7270708"/>
          </a:xfrm>
          <a:prstGeom prst="rect">
            <a:avLst/>
          </a:prstGeom>
          <a:gradFill>
            <a:gsLst>
              <a:gs pos="0">
                <a:schemeClr val="accent4">
                  <a:hueOff val="6859953"/>
                  <a:satOff val="-77319"/>
                  <a:lumOff val="6917"/>
                </a:schemeClr>
              </a:gs>
              <a:gs pos="100000">
                <a:schemeClr val="accent4">
                  <a:hueOff val="6869535"/>
                  <a:satOff val="-77320"/>
                  <a:lumOff val="-26692"/>
                </a:schemeClr>
              </a:gs>
            </a:gsLst>
            <a:lin ang="5400000"/>
          </a:gra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l">
              <a:lnSpc>
                <a:spcPct val="110000"/>
              </a:lnSpc>
              <a:spcBef>
                <a:spcPts val="600"/>
              </a:spcBef>
              <a:defRPr sz="3300">
                <a:solidFill>
                  <a:srgbClr val="57554B"/>
                </a:solidFill>
              </a:defRPr>
            </a:pPr>
            <a:r>
              <a:rPr sz="1800">
                <a:solidFill>
                  <a:srgbClr val="C0504D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sz="1800">
                <a:solidFill>
                  <a:srgbClr val="D8D5CE"/>
                </a:solidFill>
              </a:rPr>
              <a:t>CUNHA, Carolina, </a:t>
            </a:r>
            <a:r>
              <a:rPr sz="1800" i="1">
                <a:solidFill>
                  <a:srgbClr val="D8D5CE"/>
                </a:solidFill>
              </a:rPr>
              <a:t>Manual de Letras e Livranças</a:t>
            </a:r>
            <a:r>
              <a:rPr sz="1800">
                <a:solidFill>
                  <a:srgbClr val="D8D5CE"/>
                </a:solidFill>
              </a:rPr>
              <a:t>, Almedina Coimbra, 2015</a:t>
            </a:r>
          </a:p>
          <a:p>
            <a:pPr algn="l">
              <a:lnSpc>
                <a:spcPct val="110000"/>
              </a:lnSpc>
              <a:spcBef>
                <a:spcPts val="600"/>
              </a:spcBef>
              <a:defRPr sz="1800">
                <a:solidFill>
                  <a:srgbClr val="D8D5CE"/>
                </a:solidFill>
              </a:defRPr>
            </a:pPr>
            <a:r>
              <a:t>•CUNHA, Carolina, </a:t>
            </a:r>
            <a:r>
              <a:rPr i="1"/>
              <a:t>Letras e livranças: paradigmas actuais e recompreensão de um regime</a:t>
            </a:r>
            <a:r>
              <a:t>, Almedina, Coimbra, 2012.</a:t>
            </a:r>
          </a:p>
          <a:p>
            <a:pPr algn="l">
              <a:lnSpc>
                <a:spcPct val="110000"/>
              </a:lnSpc>
              <a:spcBef>
                <a:spcPts val="600"/>
              </a:spcBef>
              <a:defRPr sz="1800">
                <a:solidFill>
                  <a:srgbClr val="D8D5CE"/>
                </a:solidFill>
              </a:defRPr>
            </a:pPr>
            <a:r>
              <a:t>•CUNHA, Carolina, </a:t>
            </a:r>
            <a:r>
              <a:rPr i="1"/>
              <a:t>Aval e Insolvência</a:t>
            </a:r>
            <a:r>
              <a:t>, Almedina Coimbra, 2017</a:t>
            </a:r>
          </a:p>
          <a:p>
            <a:pPr algn="l">
              <a:lnSpc>
                <a:spcPct val="110000"/>
              </a:lnSpc>
              <a:spcBef>
                <a:spcPts val="600"/>
              </a:spcBef>
              <a:defRPr sz="1800">
                <a:solidFill>
                  <a:srgbClr val="D8D5CE"/>
                </a:solidFill>
              </a:defRPr>
            </a:pPr>
            <a:r>
              <a:t>•CUNHA, Carolina, “Pluralidade de avalistas e direito de regresso” anotação ao Acórdão de Uniformização de Jurisprudência n.º 7/2012, de 5.6.2012, </a:t>
            </a:r>
            <a:r>
              <a:rPr i="1"/>
              <a:t>Cadernos de Direito Privado</a:t>
            </a:r>
            <a:r>
              <a:t>, n.º 40, Outubro/Dezembro 2012, p. 41, ss.</a:t>
            </a:r>
          </a:p>
          <a:p>
            <a:pPr algn="l">
              <a:lnSpc>
                <a:spcPct val="110000"/>
              </a:lnSpc>
              <a:spcBef>
                <a:spcPts val="600"/>
              </a:spcBef>
              <a:defRPr sz="1800">
                <a:solidFill>
                  <a:srgbClr val="D8D5CE"/>
                </a:solidFill>
              </a:defRPr>
            </a:pPr>
            <a:r>
              <a:t>•CUNHA, Carolina , “Cessão de quotas e aval: equívocos de uma uniformização de jurisprudência”, </a:t>
            </a:r>
            <a:r>
              <a:rPr i="1"/>
              <a:t>Direito das Sociedades em Revista,</a:t>
            </a:r>
            <a:r>
              <a:t> ano 5, vol. 9, março 2013, p. 91-114</a:t>
            </a:r>
          </a:p>
          <a:p>
            <a:pPr algn="l">
              <a:lnSpc>
                <a:spcPct val="110000"/>
              </a:lnSpc>
              <a:spcBef>
                <a:spcPts val="600"/>
              </a:spcBef>
              <a:defRPr sz="1800">
                <a:solidFill>
                  <a:srgbClr val="D8D5CE"/>
                </a:solidFill>
              </a:defRPr>
            </a:pPr>
            <a:r>
              <a:t>•CUNHA, Carolina, “Quando querer é poder: David, Golias e o conhecimento pelo Banco da vontade real do sócio-avalista que cede a sua quota” - </a:t>
            </a:r>
            <a:r>
              <a:rPr i="1"/>
              <a:t>Revista de Legislação e de Jurisprudência</a:t>
            </a:r>
            <a:r>
              <a:t>, ano 148.º, n.º 4015, mar-abr 2019, p. 238, ss.</a:t>
            </a:r>
          </a:p>
          <a:p>
            <a:pPr algn="l">
              <a:lnSpc>
                <a:spcPct val="110000"/>
              </a:lnSpc>
              <a:spcBef>
                <a:spcPts val="600"/>
              </a:spcBef>
              <a:defRPr sz="1800">
                <a:solidFill>
                  <a:srgbClr val="D8D5CE"/>
                </a:solidFill>
              </a:defRPr>
            </a:pPr>
            <a:r>
              <a:t>•CUNHA, Carolina, “Nulidade do contrato garantido e aval em branco – anotação ao Acórdão do Tribunal da Relação de Coimbra de 19 de Fevereiro de 2013”, Revista de Legislação e de Jurisprudência, ano 143º, Setembro/Outubro 2013, n.º 3982, p. 53-80</a:t>
            </a:r>
          </a:p>
          <a:p>
            <a:pPr algn="l">
              <a:lnSpc>
                <a:spcPct val="110000"/>
              </a:lnSpc>
              <a:spcBef>
                <a:spcPts val="600"/>
              </a:spcBef>
              <a:defRPr sz="1800">
                <a:solidFill>
                  <a:srgbClr val="D8D5CE"/>
                </a:solidFill>
              </a:defRPr>
            </a:pPr>
            <a:r>
              <a:t>•CUNHA, Carolina “A obrigação cartular assumida em ‘favor’ de um sujeito não pertencente ao círculo cambiário”, AB INSTANTIA – Revista do Instituto do Conhecimento AB, Abril 2014, Ano II, n.º 3, p. 11-27 </a:t>
            </a:r>
          </a:p>
          <a:p>
            <a:pPr algn="l">
              <a:lnSpc>
                <a:spcPct val="110000"/>
              </a:lnSpc>
              <a:spcBef>
                <a:spcPts val="600"/>
              </a:spcBef>
              <a:defRPr sz="1800">
                <a:solidFill>
                  <a:srgbClr val="D8D5CE"/>
                </a:solidFill>
              </a:defRPr>
            </a:pPr>
            <a:r>
              <a:t>•CUNHA, Carolina, “Aval em branco e plano de insolvência”, </a:t>
            </a:r>
            <a:r>
              <a:rPr i="1"/>
              <a:t>Revista de Legislação e de Jurisprudência</a:t>
            </a:r>
            <a:r>
              <a:t>, ano 145.º, n.º 3997, Março-Abril 2016, p. 201-231 </a:t>
            </a:r>
          </a:p>
          <a:p>
            <a:pPr algn="l">
              <a:lnSpc>
                <a:spcPct val="110000"/>
              </a:lnSpc>
              <a:spcBef>
                <a:spcPts val="600"/>
              </a:spcBef>
              <a:defRPr sz="1800">
                <a:solidFill>
                  <a:srgbClr val="D8D5CE"/>
                </a:solidFill>
              </a:defRPr>
            </a:pPr>
            <a:r>
              <a:t>•CUNHA, Carolina, “A execução do avalista após homologação do plano de revitalização do avalizado”, </a:t>
            </a:r>
            <a:r>
              <a:rPr i="1"/>
              <a:t>Revista de Legislação e de Jurisprudência</a:t>
            </a:r>
            <a:r>
              <a:t>, ano 147, n.º 4007, Novembro-Dezembro 2017, p. 119-138</a:t>
            </a:r>
          </a:p>
          <a:p>
            <a:pPr algn="l">
              <a:lnSpc>
                <a:spcPct val="110000"/>
              </a:lnSpc>
              <a:spcBef>
                <a:spcPts val="600"/>
              </a:spcBef>
              <a:defRPr sz="1800">
                <a:solidFill>
                  <a:srgbClr val="D8D5CE"/>
                </a:solidFill>
              </a:defRPr>
            </a:pPr>
            <a:r>
              <a:t>•CUNHA, Carolina, “Vinculação cambiária de sociedades: algumas questões”, Nos vinte anos do Código das Sociedades Comerciais - Homenagem aos Prof. Doutores A. Ferrer Correia, Orlando de Carvalho e Vasco Lobo Xavier, vol. I, “Congresso Empresas e Sociedades” Coimbra Editora, Coimbra, 2007, p. 361-393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Imagem" descr="Imagem"/>
          <p:cNvPicPr>
            <a:picLocks noGrp="1" noChangeAspect="1"/>
          </p:cNvPicPr>
          <p:nvPr>
            <p:ph type="pic" idx="21"/>
          </p:nvPr>
        </p:nvPicPr>
        <p:blipFill>
          <a:blip r:embed="rId2"/>
          <a:srcRect l="5674" t="142" r="7655" b="2201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  <p:sp>
        <p:nvSpPr>
          <p:cNvPr id="124" name="Artigo 10.º…"/>
          <p:cNvSpPr txBox="1"/>
          <p:nvPr/>
        </p:nvSpPr>
        <p:spPr>
          <a:xfrm>
            <a:off x="1319123" y="2952749"/>
            <a:ext cx="10667161" cy="4102101"/>
          </a:xfrm>
          <a:prstGeom prst="rect">
            <a:avLst/>
          </a:prstGeom>
          <a:gradFill>
            <a:gsLst>
              <a:gs pos="0">
                <a:schemeClr val="accent4">
                  <a:hueOff val="6859953"/>
                  <a:satOff val="-77319"/>
                  <a:lumOff val="6917"/>
                </a:schemeClr>
              </a:gs>
              <a:gs pos="100000">
                <a:schemeClr val="accent4">
                  <a:hueOff val="6869535"/>
                  <a:satOff val="-77320"/>
                  <a:lumOff val="-26692"/>
                </a:schemeClr>
              </a:gs>
            </a:gsLst>
            <a:lin ang="5400000"/>
          </a:gra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>
                <a:solidFill>
                  <a:srgbClr val="FFFFFF"/>
                </a:solidFill>
              </a:defRPr>
            </a:pPr>
            <a:r>
              <a:t>Artigo 10.º</a:t>
            </a:r>
          </a:p>
          <a:p>
            <a:pPr algn="just">
              <a:defRPr>
                <a:solidFill>
                  <a:srgbClr val="FFFFFF"/>
                </a:solidFill>
              </a:defRPr>
            </a:pPr>
            <a:r>
              <a:t>Se </a:t>
            </a:r>
            <a:r>
              <a:rPr>
                <a:solidFill>
                  <a:schemeClr val="accent4">
                    <a:hueOff val="-56568"/>
                    <a:satOff val="8701"/>
                    <a:lumOff val="14763"/>
                  </a:schemeClr>
                </a:solidFill>
              </a:rPr>
              <a:t>uma letra incompleta no momento de ser passada</a:t>
            </a:r>
            <a:r>
              <a:t> tiver sido </a:t>
            </a:r>
            <a:r>
              <a:rPr>
                <a:solidFill>
                  <a:schemeClr val="accent5">
                    <a:hueOff val="130097"/>
                    <a:satOff val="7637"/>
                    <a:lumOff val="9998"/>
                  </a:schemeClr>
                </a:solidFill>
              </a:rPr>
              <a:t>completada contrariamente aos acordos realizados</a:t>
            </a:r>
            <a:r>
              <a:t>, </a:t>
            </a:r>
            <a:r>
              <a:rPr>
                <a:solidFill>
                  <a:schemeClr val="accent3">
                    <a:hueOff val="-216589"/>
                    <a:satOff val="-8555"/>
                    <a:lumOff val="-17601"/>
                  </a:schemeClr>
                </a:solidFill>
              </a:rPr>
              <a:t>não pode </a:t>
            </a:r>
            <a:r>
              <a:t>a </a:t>
            </a:r>
            <a:r>
              <a:rPr>
                <a:solidFill>
                  <a:schemeClr val="accent6">
                    <a:satOff val="23405"/>
                    <a:lumOff val="8160"/>
                  </a:schemeClr>
                </a:solidFill>
              </a:rPr>
              <a:t>inobservância</a:t>
            </a:r>
            <a:r>
              <a:t> desses acordos ser </a:t>
            </a:r>
            <a:r>
              <a:rPr>
                <a:solidFill>
                  <a:schemeClr val="accent6">
                    <a:satOff val="23405"/>
                    <a:lumOff val="8160"/>
                  </a:schemeClr>
                </a:solidFill>
              </a:rPr>
              <a:t>motivo de oposição</a:t>
            </a:r>
            <a:r>
              <a:t> ao portador, </a:t>
            </a:r>
            <a:r>
              <a:rPr>
                <a:solidFill>
                  <a:schemeClr val="accent3">
                    <a:hueOff val="-216589"/>
                    <a:satOff val="-8555"/>
                    <a:lumOff val="-17601"/>
                  </a:schemeClr>
                </a:solidFill>
              </a:rPr>
              <a:t>salvo</a:t>
            </a:r>
            <a:r>
              <a:t> se este </a:t>
            </a:r>
            <a:r>
              <a:rPr>
                <a:solidFill>
                  <a:srgbClr val="F0C0C6"/>
                </a:solidFill>
              </a:rPr>
              <a:t>tiver adquirido</a:t>
            </a:r>
            <a:r>
              <a:t> a letra de </a:t>
            </a:r>
            <a:r>
              <a:rPr>
                <a:solidFill>
                  <a:srgbClr val="C5A1F6"/>
                </a:solidFill>
              </a:rPr>
              <a:t>má fé</a:t>
            </a:r>
            <a:r>
              <a:t> ou, adquirindo-a, tenha cometido uma </a:t>
            </a:r>
            <a:r>
              <a:rPr>
                <a:solidFill>
                  <a:srgbClr val="B79BEA"/>
                </a:solidFill>
              </a:rPr>
              <a:t>falta grave</a:t>
            </a:r>
            <a:r>
              <a:t> </a:t>
            </a:r>
            <a:endParaRPr sz="1200">
              <a:latin typeface="Times Roman"/>
              <a:ea typeface="Times Roman"/>
              <a:cs typeface="Times Roman"/>
              <a:sym typeface="Times Roman"/>
            </a:endParaRP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Hipótese da norma"/>
          <p:cNvSpPr txBox="1">
            <a:spLocks noGrp="1"/>
          </p:cNvSpPr>
          <p:nvPr>
            <p:ph type="title"/>
          </p:nvPr>
        </p:nvSpPr>
        <p:spPr>
          <a:xfrm>
            <a:off x="787400" y="254000"/>
            <a:ext cx="11430000" cy="959760"/>
          </a:xfrm>
          <a:prstGeom prst="rect">
            <a:avLst/>
          </a:prstGeom>
        </p:spPr>
        <p:txBody>
          <a:bodyPr/>
          <a:lstStyle>
            <a:lvl1pPr defTabSz="443991">
              <a:defRPr sz="5928">
                <a:effectLst>
                  <a:outerShdw blurRad="48260" dist="9652" dir="5400000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t>Hipótese da norma</a:t>
            </a:r>
          </a:p>
        </p:txBody>
      </p:sp>
      <p:sp>
        <p:nvSpPr>
          <p:cNvPr id="127" name="“uma letra incompleta no momento de ser passada”…"/>
          <p:cNvSpPr txBox="1">
            <a:spLocks noGrp="1"/>
          </p:cNvSpPr>
          <p:nvPr>
            <p:ph type="body" idx="1"/>
          </p:nvPr>
        </p:nvSpPr>
        <p:spPr>
          <a:xfrm>
            <a:off x="787400" y="1362408"/>
            <a:ext cx="11430000" cy="7121192"/>
          </a:xfrm>
          <a:prstGeom prst="rect">
            <a:avLst/>
          </a:prstGeom>
        </p:spPr>
        <p:txBody>
          <a:bodyPr/>
          <a:lstStyle/>
          <a:p>
            <a:pPr marL="520700" indent="-520700" defTabSz="479044">
              <a:spcBef>
                <a:spcPts val="1900"/>
              </a:spcBef>
              <a:buSzPct val="100000"/>
              <a:buAutoNum type="arabicPeriod"/>
              <a:defRPr sz="2952"/>
            </a:pPr>
            <a:r>
              <a:t>“</a:t>
            </a:r>
            <a:r>
              <a:rPr>
                <a:solidFill>
                  <a:schemeClr val="accent4">
                    <a:hueOff val="71205"/>
                    <a:satOff val="-16932"/>
                    <a:lumOff val="-19044"/>
                  </a:schemeClr>
                </a:solidFill>
              </a:rPr>
              <a:t>uma letra incompleta no momento de ser passada</a:t>
            </a:r>
            <a:r>
              <a:t>”</a:t>
            </a:r>
          </a:p>
          <a:p>
            <a:pPr marL="322834" indent="-322834" defTabSz="479044">
              <a:spcBef>
                <a:spcPts val="400"/>
              </a:spcBef>
              <a:buBlip>
                <a:blip r:embed="rId2"/>
              </a:buBlip>
              <a:defRPr sz="2952"/>
            </a:pPr>
            <a:r>
              <a:t>O que é uma </a:t>
            </a:r>
            <a:r>
              <a:rPr b="1"/>
              <a:t>letra incompleta</a:t>
            </a:r>
            <a:r>
              <a:t> 📝?</a:t>
            </a:r>
          </a:p>
          <a:p>
            <a:pPr marL="645668" lvl="1" indent="-322834" defTabSz="479044">
              <a:spcBef>
                <a:spcPts val="400"/>
              </a:spcBef>
              <a:buSzPct val="100000"/>
              <a:buChar char="•"/>
              <a:defRPr sz="2952"/>
            </a:pPr>
            <a:r>
              <a:t>mínimo: uma assinatura </a:t>
            </a:r>
            <a:r>
              <a:rPr i="1"/>
              <a:t>conscientemente</a:t>
            </a:r>
            <a:r>
              <a:t> cambiária, seja de que “sujeito cambiário” for</a:t>
            </a:r>
          </a:p>
          <a:p>
            <a:pPr marL="645668" lvl="1" indent="-322834" defTabSz="479044">
              <a:spcBef>
                <a:spcPts val="400"/>
              </a:spcBef>
              <a:buSzPct val="100000"/>
              <a:buChar char="•"/>
              <a:defRPr sz="2952"/>
            </a:pPr>
            <a:r>
              <a:rPr i="1"/>
              <a:t>itens</a:t>
            </a:r>
            <a:r>
              <a:t> em falta: os da listagem de “requisitos” dos </a:t>
            </a:r>
            <a:r>
              <a:rPr>
                <a:solidFill>
                  <a:schemeClr val="accent5">
                    <a:hueOff val="85969"/>
                    <a:satOff val="-7811"/>
                    <a:lumOff val="-38955"/>
                  </a:schemeClr>
                </a:solidFill>
              </a:rPr>
              <a:t>arts. 1.º e 75.º LULL</a:t>
            </a:r>
          </a:p>
          <a:p>
            <a:pPr marL="322834" indent="-322834" defTabSz="479044">
              <a:spcBef>
                <a:spcPts val="400"/>
              </a:spcBef>
              <a:buBlip>
                <a:blip r:embed="rId2"/>
              </a:buBlip>
              <a:defRPr sz="2952"/>
            </a:pPr>
            <a:r>
              <a:rPr b="1"/>
              <a:t>Porque</a:t>
            </a:r>
            <a:r>
              <a:t> está incompleta 🧐? </a:t>
            </a:r>
          </a:p>
          <a:p>
            <a:pPr marL="322834" indent="-322834" defTabSz="479044">
              <a:spcBef>
                <a:spcPts val="400"/>
              </a:spcBef>
              <a:buBlip>
                <a:blip r:embed="rId3"/>
              </a:buBlip>
              <a:defRPr sz="2952"/>
            </a:pPr>
            <a:r>
              <a:t>Situação típica: </a:t>
            </a:r>
          </a:p>
          <a:p>
            <a:pPr marL="645668" lvl="1" indent="-322834" defTabSz="479044">
              <a:spcBef>
                <a:spcPts val="400"/>
              </a:spcBef>
              <a:buSzPct val="100000"/>
              <a:buChar char="•"/>
              <a:defRPr sz="2952"/>
            </a:pPr>
            <a:r>
              <a:t>foi </a:t>
            </a:r>
            <a:r>
              <a:rPr i="1"/>
              <a:t>voluntariamente</a:t>
            </a:r>
            <a:r>
              <a:t> emitida incompleta (senão problema passa a ser de falta de consciência da emissão da declaração - </a:t>
            </a:r>
            <a:r>
              <a:rPr>
                <a:solidFill>
                  <a:schemeClr val="accent5">
                    <a:hueOff val="85969"/>
                    <a:satOff val="-7811"/>
                    <a:lumOff val="-38955"/>
                  </a:schemeClr>
                </a:solidFill>
              </a:rPr>
              <a:t>art. 246.º CCiv.</a:t>
            </a:r>
            <a:r>
              <a:t>)</a:t>
            </a:r>
          </a:p>
          <a:p>
            <a:pPr marL="645668" lvl="1" indent="-322834" defTabSz="479044">
              <a:spcBef>
                <a:spcPts val="400"/>
              </a:spcBef>
              <a:buSzPct val="100000"/>
              <a:buChar char="•"/>
              <a:defRPr sz="2952"/>
            </a:pPr>
            <a:r>
              <a:t>para </a:t>
            </a:r>
            <a:r>
              <a:rPr i="1"/>
              <a:t>garantia</a:t>
            </a:r>
            <a:r>
              <a:t> de uma relação contratual </a:t>
            </a:r>
            <a:r>
              <a:rPr i="1"/>
              <a:t>duradoura</a:t>
            </a:r>
            <a:r>
              <a:t>: vai possibilitar a expedita cobrança em sede executiva de dívidas pecuniárias futuras/incertas/ilíquidas</a:t>
            </a:r>
          </a:p>
          <a:p>
            <a:pPr marL="645668" lvl="1" indent="-322834" defTabSz="479044">
              <a:spcBef>
                <a:spcPts val="400"/>
              </a:spcBef>
              <a:buSzPct val="100000"/>
              <a:buChar char="•"/>
              <a:defRPr sz="2952"/>
            </a:pPr>
            <a:r>
              <a:t>daí ser </a:t>
            </a:r>
            <a:r>
              <a:rPr i="1"/>
              <a:t>quase</a:t>
            </a:r>
            <a:r>
              <a:t> omnipresente em contratos de financiamento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Hipótese da norma"/>
          <p:cNvSpPr txBox="1">
            <a:spLocks noGrp="1"/>
          </p:cNvSpPr>
          <p:nvPr>
            <p:ph type="title"/>
          </p:nvPr>
        </p:nvSpPr>
        <p:spPr>
          <a:xfrm>
            <a:off x="787400" y="254000"/>
            <a:ext cx="11430000" cy="959760"/>
          </a:xfrm>
          <a:prstGeom prst="rect">
            <a:avLst/>
          </a:prstGeom>
        </p:spPr>
        <p:txBody>
          <a:bodyPr/>
          <a:lstStyle>
            <a:lvl1pPr defTabSz="443991">
              <a:defRPr sz="5928">
                <a:effectLst>
                  <a:outerShdw blurRad="48260" dist="9652" dir="5400000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t>Hipótese da norma</a:t>
            </a:r>
          </a:p>
        </p:txBody>
      </p:sp>
      <p:sp>
        <p:nvSpPr>
          <p:cNvPr id="130" name="“uma letra incompleta no momento de ser passada”…"/>
          <p:cNvSpPr txBox="1">
            <a:spLocks noGrp="1"/>
          </p:cNvSpPr>
          <p:nvPr>
            <p:ph type="body" idx="1"/>
          </p:nvPr>
        </p:nvSpPr>
        <p:spPr>
          <a:xfrm>
            <a:off x="787400" y="1362408"/>
            <a:ext cx="11430000" cy="7121192"/>
          </a:xfrm>
          <a:prstGeom prst="rect">
            <a:avLst/>
          </a:prstGeom>
        </p:spPr>
        <p:txBody>
          <a:bodyPr/>
          <a:lstStyle/>
          <a:p>
            <a:pPr marL="476250" indent="-476250" defTabSz="438150">
              <a:spcBef>
                <a:spcPts val="1800"/>
              </a:spcBef>
              <a:buSzPct val="100000"/>
              <a:buAutoNum type="arabicPeriod"/>
              <a:defRPr sz="2700"/>
            </a:pPr>
            <a:r>
              <a:t>“</a:t>
            </a:r>
            <a:r>
              <a:rPr>
                <a:solidFill>
                  <a:schemeClr val="accent4">
                    <a:hueOff val="71205"/>
                    <a:satOff val="-16932"/>
                    <a:lumOff val="-19044"/>
                  </a:schemeClr>
                </a:solidFill>
              </a:rPr>
              <a:t>uma letra incompleta no momento de ser passada</a:t>
            </a:r>
            <a:r>
              <a:t>”</a:t>
            </a:r>
          </a:p>
          <a:p>
            <a:pPr marL="295275" indent="-295275" defTabSz="438150">
              <a:spcBef>
                <a:spcPts val="400"/>
              </a:spcBef>
              <a:buBlip>
                <a:blip r:embed="rId2"/>
              </a:buBlip>
              <a:defRPr sz="2700"/>
            </a:pPr>
            <a:r>
              <a:t>Como funciona a </a:t>
            </a:r>
            <a:r>
              <a:rPr b="1"/>
              <a:t>garantia</a:t>
            </a:r>
            <a:r>
              <a:t> ⚙️? </a:t>
            </a:r>
          </a:p>
          <a:p>
            <a:pPr marL="295275" indent="-295275" defTabSz="438150">
              <a:spcBef>
                <a:spcPts val="400"/>
              </a:spcBef>
              <a:buBlip>
                <a:blip r:embed="rId3"/>
              </a:buBlip>
              <a:defRPr sz="2700"/>
            </a:pPr>
            <a:r>
              <a:rPr b="1"/>
              <a:t>Esclarecimento</a:t>
            </a:r>
            <a:r>
              <a:t> prévio importante🚦:</a:t>
            </a:r>
          </a:p>
          <a:p>
            <a:pPr marL="590550" lvl="1" indent="-295275" defTabSz="438150">
              <a:spcBef>
                <a:spcPts val="400"/>
              </a:spcBef>
              <a:buSzPct val="100000"/>
              <a:buChar char="•"/>
              <a:defRPr sz="2700"/>
            </a:pPr>
            <a:r>
              <a:t>a subscrição e entrega do título em branco </a:t>
            </a:r>
            <a:r>
              <a:rPr>
                <a:solidFill>
                  <a:schemeClr val="accent3">
                    <a:hueOff val="-216589"/>
                    <a:satOff val="-8555"/>
                    <a:lumOff val="-17601"/>
                  </a:schemeClr>
                </a:solidFill>
              </a:rPr>
              <a:t>não</a:t>
            </a:r>
            <a:r>
              <a:t> </a:t>
            </a:r>
            <a:r>
              <a:rPr>
                <a:solidFill>
                  <a:schemeClr val="accent3">
                    <a:hueOff val="-216589"/>
                    <a:satOff val="-8555"/>
                    <a:lumOff val="-17601"/>
                  </a:schemeClr>
                </a:solidFill>
              </a:rPr>
              <a:t>constituem</a:t>
            </a:r>
            <a:r>
              <a:t> uma vinculação cambiária (apenas o seu “embrião”) </a:t>
            </a:r>
          </a:p>
          <a:p>
            <a:pPr marL="590550" lvl="1" indent="-295275" defTabSz="438150">
              <a:spcBef>
                <a:spcPts val="400"/>
              </a:spcBef>
              <a:buSzPct val="100000"/>
              <a:buChar char="•"/>
              <a:defRPr sz="2700"/>
            </a:pPr>
            <a:r>
              <a:rPr>
                <a:solidFill>
                  <a:schemeClr val="accent3">
                    <a:hueOff val="-216589"/>
                    <a:satOff val="-8555"/>
                    <a:lumOff val="-17601"/>
                  </a:schemeClr>
                </a:solidFill>
              </a:rPr>
              <a:t>antes</a:t>
            </a:r>
            <a:r>
              <a:t> de preenchido o título, </a:t>
            </a:r>
            <a:r>
              <a:rPr>
                <a:solidFill>
                  <a:schemeClr val="accent3">
                    <a:hueOff val="-216589"/>
                    <a:satOff val="-8555"/>
                    <a:lumOff val="-17601"/>
                  </a:schemeClr>
                </a:solidFill>
              </a:rPr>
              <a:t>não existe</a:t>
            </a:r>
            <a:r>
              <a:t> /não foi celebrado/ não produz efeitos qualquer negócio cambiário</a:t>
            </a:r>
          </a:p>
          <a:p>
            <a:pPr marL="295275" indent="-295275" defTabSz="438150">
              <a:spcBef>
                <a:spcPts val="400"/>
              </a:spcBef>
              <a:buBlip>
                <a:blip r:embed="rId3"/>
              </a:buBlip>
              <a:defRPr sz="2700"/>
            </a:pPr>
            <a:r>
              <a:t>A garantia </a:t>
            </a:r>
            <a:r>
              <a:rPr b="1"/>
              <a:t>conjuga</a:t>
            </a:r>
            <a:r>
              <a:t> 🖇:</a:t>
            </a:r>
          </a:p>
          <a:p>
            <a:pPr marL="590550" lvl="1" indent="-295275" defTabSz="438150">
              <a:spcBef>
                <a:spcPts val="400"/>
              </a:spcBef>
              <a:buSzPct val="100000"/>
              <a:buChar char="•"/>
              <a:defRPr sz="2700"/>
            </a:pPr>
            <a:r>
              <a:t>o estado embrionário da vinculação cambiária: tecnicamente, constitui uma </a:t>
            </a:r>
            <a:r>
              <a:rPr i="1">
                <a:solidFill>
                  <a:schemeClr val="accent4">
                    <a:hueOff val="71572"/>
                    <a:satOff val="11035"/>
                    <a:lumOff val="-38209"/>
                  </a:schemeClr>
                </a:solidFill>
              </a:rPr>
              <a:t>declaração negocial incompleta</a:t>
            </a:r>
            <a:endParaRPr>
              <a:solidFill>
                <a:schemeClr val="accent3">
                  <a:hueOff val="-216589"/>
                  <a:satOff val="-8555"/>
                  <a:lumOff val="-17601"/>
                </a:schemeClr>
              </a:solidFill>
            </a:endParaRPr>
          </a:p>
          <a:p>
            <a:pPr marL="590550" lvl="1" indent="-295275" defTabSz="438150">
              <a:spcBef>
                <a:spcPts val="400"/>
              </a:spcBef>
              <a:buSzPct val="100000"/>
              <a:buChar char="•"/>
              <a:defRPr sz="2700"/>
            </a:pPr>
            <a:r>
              <a:t>o </a:t>
            </a:r>
            <a:r>
              <a:rPr i="1">
                <a:solidFill>
                  <a:schemeClr val="accent4">
                    <a:hueOff val="71572"/>
                    <a:satOff val="11035"/>
                    <a:lumOff val="-38209"/>
                  </a:schemeClr>
                </a:solidFill>
              </a:rPr>
              <a:t>poder fáctico</a:t>
            </a:r>
            <a:r>
              <a:rPr>
                <a:solidFill>
                  <a:schemeClr val="accent4">
                    <a:hueOff val="71572"/>
                    <a:satOff val="11035"/>
                    <a:lumOff val="-38209"/>
                  </a:schemeClr>
                </a:solidFill>
              </a:rPr>
              <a:t> </a:t>
            </a:r>
            <a:r>
              <a:t>de o credor-portador preencher o título sem necessidade de qualquer nova colaboração do subscritor</a:t>
            </a:r>
          </a:p>
          <a:p>
            <a:pPr marL="590550" lvl="1" indent="-295275" defTabSz="438150">
              <a:spcBef>
                <a:spcPts val="400"/>
              </a:spcBef>
              <a:buSzPct val="100000"/>
              <a:buChar char="•"/>
              <a:defRPr sz="2700"/>
            </a:pPr>
            <a:r>
              <a:t>a vinculação decorrente do </a:t>
            </a:r>
            <a:r>
              <a:rPr i="1">
                <a:solidFill>
                  <a:schemeClr val="accent4">
                    <a:hueOff val="71572"/>
                    <a:satOff val="11035"/>
                    <a:lumOff val="-38209"/>
                  </a:schemeClr>
                </a:solidFill>
              </a:rPr>
              <a:t>acordo de preenchimento</a:t>
            </a:r>
            <a:r>
              <a:t> (expresso ou tácito) através do qual o subscritor </a:t>
            </a:r>
            <a:r>
              <a:rPr i="1"/>
              <a:t>aceita</a:t>
            </a:r>
            <a:r>
              <a:t> que o credor </a:t>
            </a:r>
            <a:r>
              <a:rPr i="1"/>
              <a:t>complete</a:t>
            </a:r>
            <a:r>
              <a:t> a sua declaração negocial </a:t>
            </a:r>
            <a:r>
              <a:rPr i="1"/>
              <a:t>em certos termos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Hipótese da norma"/>
          <p:cNvSpPr txBox="1">
            <a:spLocks noGrp="1"/>
          </p:cNvSpPr>
          <p:nvPr>
            <p:ph type="title"/>
          </p:nvPr>
        </p:nvSpPr>
        <p:spPr>
          <a:xfrm>
            <a:off x="787400" y="254000"/>
            <a:ext cx="11430000" cy="959760"/>
          </a:xfrm>
          <a:prstGeom prst="rect">
            <a:avLst/>
          </a:prstGeom>
        </p:spPr>
        <p:txBody>
          <a:bodyPr/>
          <a:lstStyle>
            <a:lvl1pPr defTabSz="443991">
              <a:defRPr sz="5928">
                <a:effectLst>
                  <a:outerShdw blurRad="48260" dist="9652" dir="5400000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t>Hipótese da norma</a:t>
            </a:r>
          </a:p>
        </p:txBody>
      </p:sp>
      <p:sp>
        <p:nvSpPr>
          <p:cNvPr id="133" name="“tiver sido completada contrariamente aos acordos realizados”…"/>
          <p:cNvSpPr txBox="1">
            <a:spLocks noGrp="1"/>
          </p:cNvSpPr>
          <p:nvPr>
            <p:ph type="body" idx="1"/>
          </p:nvPr>
        </p:nvSpPr>
        <p:spPr>
          <a:xfrm>
            <a:off x="787400" y="1316204"/>
            <a:ext cx="11430000" cy="7121192"/>
          </a:xfrm>
          <a:prstGeom prst="rect">
            <a:avLst/>
          </a:prstGeom>
        </p:spPr>
        <p:txBody>
          <a:bodyPr/>
          <a:lstStyle/>
          <a:p>
            <a:pPr marL="495300" indent="-495300" defTabSz="455675">
              <a:spcBef>
                <a:spcPts val="1800"/>
              </a:spcBef>
              <a:buSzPct val="100000"/>
              <a:buAutoNum type="arabicPeriod" startAt="2"/>
              <a:defRPr sz="2807"/>
            </a:pPr>
            <a:r>
              <a:t>“</a:t>
            </a:r>
            <a:r>
              <a:rPr>
                <a:solidFill>
                  <a:srgbClr val="0096FF"/>
                </a:solidFill>
              </a:rPr>
              <a:t>tiver sido completada contrariamente aos acordos realizados</a:t>
            </a:r>
            <a:r>
              <a:t>”</a:t>
            </a:r>
          </a:p>
          <a:p>
            <a:pPr marL="307085" indent="-307085" defTabSz="455675">
              <a:spcBef>
                <a:spcPts val="400"/>
              </a:spcBef>
              <a:buBlip>
                <a:blip r:embed="rId2"/>
              </a:buBlip>
              <a:defRPr sz="2807"/>
            </a:pPr>
            <a:r>
              <a:t>A norma disciplina o </a:t>
            </a:r>
            <a:r>
              <a:rPr b="1"/>
              <a:t>conflito</a:t>
            </a:r>
            <a:r>
              <a:t> gerado pelo </a:t>
            </a:r>
            <a:r>
              <a:rPr>
                <a:solidFill>
                  <a:srgbClr val="0096FF"/>
                </a:solidFill>
              </a:rPr>
              <a:t>preenchimento desconforme</a:t>
            </a:r>
            <a:r>
              <a:t> </a:t>
            </a:r>
          </a:p>
          <a:p>
            <a:pPr marL="614171" lvl="1" indent="-307085" defTabSz="455675">
              <a:spcBef>
                <a:spcPts val="400"/>
              </a:spcBef>
              <a:buSzPct val="100000"/>
              <a:buChar char="•"/>
              <a:defRPr sz="2807"/>
            </a:pPr>
            <a:r>
              <a:t>a </a:t>
            </a:r>
            <a:r>
              <a:rPr i="1"/>
              <a:t>formação sucessiva</a:t>
            </a:r>
            <a:r>
              <a:t> do título dá origem a uma divergência</a:t>
            </a:r>
          </a:p>
          <a:p>
            <a:pPr marL="921258" lvl="2" indent="-307085" defTabSz="455675">
              <a:spcBef>
                <a:spcPts val="400"/>
              </a:spcBef>
              <a:buSzPct val="100000"/>
              <a:buChar char="-"/>
              <a:defRPr sz="2807"/>
            </a:pPr>
            <a:r>
              <a:t> entre a </a:t>
            </a:r>
            <a:r>
              <a:rPr b="1"/>
              <a:t>vontade</a:t>
            </a:r>
            <a:r>
              <a:t> (pré-manifestada pelo subscritor em branco) </a:t>
            </a:r>
          </a:p>
          <a:p>
            <a:pPr marL="921258" lvl="2" indent="-307085" defTabSz="455675">
              <a:spcBef>
                <a:spcPts val="400"/>
              </a:spcBef>
              <a:buSzPct val="100000"/>
              <a:buChar char="-"/>
              <a:defRPr sz="2807"/>
            </a:pPr>
            <a:r>
              <a:t>e a </a:t>
            </a:r>
            <a:r>
              <a:rPr b="1"/>
              <a:t>declaração</a:t>
            </a:r>
            <a:r>
              <a:t> que lhe vem a ser </a:t>
            </a:r>
            <a:r>
              <a:rPr i="1"/>
              <a:t>imputada</a:t>
            </a:r>
            <a:r>
              <a:t> (através do preenchimento feito por outrem)</a:t>
            </a:r>
          </a:p>
          <a:p>
            <a:pPr marL="307085" indent="-307085" defTabSz="455675">
              <a:spcBef>
                <a:spcPts val="400"/>
              </a:spcBef>
              <a:buBlip>
                <a:blip r:embed="rId2"/>
              </a:buBlip>
              <a:defRPr sz="2807"/>
            </a:pPr>
            <a:r>
              <a:t>Que </a:t>
            </a:r>
            <a:r>
              <a:rPr b="1"/>
              <a:t>interesses</a:t>
            </a:r>
            <a:r>
              <a:t> estão em conflito?</a:t>
            </a:r>
          </a:p>
          <a:p>
            <a:pPr marL="614171" lvl="1" indent="-307085" defTabSz="455675">
              <a:spcBef>
                <a:spcPts val="400"/>
              </a:spcBef>
              <a:buSzPct val="100000"/>
              <a:buChar char="•"/>
              <a:defRPr sz="2807"/>
            </a:pPr>
            <a:r>
              <a:t>o do </a:t>
            </a:r>
            <a:r>
              <a:rPr b="1"/>
              <a:t>subscritor</a:t>
            </a:r>
            <a:r>
              <a:t> do título: </a:t>
            </a:r>
          </a:p>
          <a:p>
            <a:pPr marL="921258" lvl="2" indent="-307085" defTabSz="455675">
              <a:spcBef>
                <a:spcPts val="400"/>
              </a:spcBef>
              <a:buSzPct val="100000"/>
              <a:buChar char="-"/>
              <a:defRPr sz="2807"/>
            </a:pPr>
            <a:r>
              <a:t>de que a vontade que manifestou quanto ao preenchimento seja </a:t>
            </a:r>
            <a:r>
              <a:rPr i="1"/>
              <a:t>respeitada</a:t>
            </a:r>
          </a:p>
          <a:p>
            <a:pPr marL="921258" lvl="2" indent="-307085" defTabSz="455675">
              <a:spcBef>
                <a:spcPts val="400"/>
              </a:spcBef>
              <a:buSzPct val="100000"/>
              <a:buChar char="-"/>
              <a:defRPr sz="2807"/>
            </a:pPr>
            <a:r>
              <a:t>de não ficar vinculado por um preenchimento com ela </a:t>
            </a:r>
            <a:r>
              <a:rPr i="1"/>
              <a:t>desconforme</a:t>
            </a:r>
            <a:r>
              <a:t> </a:t>
            </a:r>
          </a:p>
          <a:p>
            <a:pPr marL="614171" lvl="1" indent="-307085" defTabSz="455675">
              <a:spcBef>
                <a:spcPts val="400"/>
              </a:spcBef>
              <a:buSzPct val="100000"/>
              <a:buChar char="•"/>
              <a:defRPr sz="2807"/>
            </a:pPr>
            <a:r>
              <a:t>o do </a:t>
            </a:r>
            <a:r>
              <a:rPr b="1"/>
              <a:t>portador</a:t>
            </a:r>
            <a:r>
              <a:t> do título</a:t>
            </a:r>
          </a:p>
          <a:p>
            <a:pPr marL="921258" lvl="2" indent="-307085" defTabSz="455675">
              <a:spcBef>
                <a:spcPts val="400"/>
              </a:spcBef>
              <a:buSzPct val="100000"/>
              <a:buChar char="-"/>
              <a:defRPr sz="2807"/>
            </a:pPr>
            <a:r>
              <a:t>de que o título valha </a:t>
            </a:r>
            <a:r>
              <a:rPr i="1"/>
              <a:t>tal como</a:t>
            </a:r>
            <a:r>
              <a:t> está preenchido</a:t>
            </a:r>
          </a:p>
          <a:p>
            <a:pPr marL="921258" lvl="2" indent="-307085" defTabSz="455675">
              <a:spcBef>
                <a:spcPts val="400"/>
              </a:spcBef>
              <a:buSzPct val="100000"/>
              <a:buChar char="-"/>
              <a:defRPr sz="2807"/>
            </a:pPr>
            <a:r>
              <a:t>de que o subscritor em branco </a:t>
            </a:r>
            <a:r>
              <a:rPr i="1"/>
              <a:t>fique</a:t>
            </a:r>
            <a:r>
              <a:t> vinculado por essa declaração 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Estatuição da norma"/>
          <p:cNvSpPr txBox="1">
            <a:spLocks noGrp="1"/>
          </p:cNvSpPr>
          <p:nvPr>
            <p:ph type="title"/>
          </p:nvPr>
        </p:nvSpPr>
        <p:spPr>
          <a:xfrm>
            <a:off x="787400" y="254000"/>
            <a:ext cx="11430000" cy="959760"/>
          </a:xfrm>
          <a:prstGeom prst="rect">
            <a:avLst/>
          </a:prstGeom>
        </p:spPr>
        <p:txBody>
          <a:bodyPr/>
          <a:lstStyle>
            <a:lvl1pPr defTabSz="443991">
              <a:defRPr sz="5928">
                <a:effectLst>
                  <a:outerShdw blurRad="48260" dist="9652" dir="5400000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t>Estatuição da norma</a:t>
            </a:r>
          </a:p>
        </p:txBody>
      </p:sp>
      <p:sp>
        <p:nvSpPr>
          <p:cNvPr id="136" name="“não pode a inobservância desses acordos ser motivo de oposição ao portador”…"/>
          <p:cNvSpPr txBox="1">
            <a:spLocks noGrp="1"/>
          </p:cNvSpPr>
          <p:nvPr>
            <p:ph type="body" idx="1"/>
          </p:nvPr>
        </p:nvSpPr>
        <p:spPr>
          <a:xfrm>
            <a:off x="787400" y="1362408"/>
            <a:ext cx="11430000" cy="7121192"/>
          </a:xfrm>
          <a:prstGeom prst="rect">
            <a:avLst/>
          </a:prstGeom>
        </p:spPr>
        <p:txBody>
          <a:bodyPr/>
          <a:lstStyle/>
          <a:p>
            <a:pPr marL="571500" indent="-571500" defTabSz="525779">
              <a:spcBef>
                <a:spcPts val="2100"/>
              </a:spcBef>
              <a:buSzPct val="100000"/>
              <a:buAutoNum type="arabicPeriod"/>
              <a:defRPr sz="3239"/>
            </a:pPr>
            <a:r>
              <a:t>“</a:t>
            </a:r>
            <a:r>
              <a:rPr>
                <a:solidFill>
                  <a:srgbClr val="CB716B"/>
                </a:solidFill>
              </a:rPr>
              <a:t>não pode a inobservância desses acordos ser motivo de oposição ao portador</a:t>
            </a:r>
            <a:r>
              <a:t>”</a:t>
            </a:r>
          </a:p>
          <a:p>
            <a:pPr marL="354329" indent="-354329" defTabSz="525779">
              <a:spcBef>
                <a:spcPts val="500"/>
              </a:spcBef>
              <a:buBlip>
                <a:blip r:embed="rId2"/>
              </a:buBlip>
              <a:defRPr sz="3239"/>
            </a:pPr>
            <a:r>
              <a:t>Como </a:t>
            </a:r>
            <a:r>
              <a:rPr b="1"/>
              <a:t>resolve</a:t>
            </a:r>
            <a:r>
              <a:t> a lei o conflito de interesses? Em duas fases, através de uma </a:t>
            </a:r>
            <a:r>
              <a:rPr b="1"/>
              <a:t>regra</a:t>
            </a:r>
            <a:r>
              <a:t> e de de um </a:t>
            </a:r>
            <a:r>
              <a:rPr b="1"/>
              <a:t>desvio</a:t>
            </a:r>
            <a:r>
              <a:t> à regra</a:t>
            </a:r>
          </a:p>
          <a:p>
            <a:pPr marL="354329" indent="-354329" defTabSz="525779">
              <a:spcBef>
                <a:spcPts val="500"/>
              </a:spcBef>
              <a:buBlip>
                <a:blip r:embed="rId2"/>
              </a:buBlip>
              <a:defRPr sz="3239"/>
            </a:pPr>
            <a:r>
              <a:rPr>
                <a:solidFill>
                  <a:schemeClr val="accent3"/>
                </a:solidFill>
              </a:rPr>
              <a:t>Regra</a:t>
            </a:r>
            <a:r>
              <a:t>: o subscritor em branco </a:t>
            </a:r>
            <a:r>
              <a:rPr b="1"/>
              <a:t>suporta o risco</a:t>
            </a:r>
            <a:r>
              <a:t> da inserção de um conteúdo não coincidente com a sua vontade </a:t>
            </a:r>
          </a:p>
          <a:p>
            <a:pPr marL="708659" lvl="1" indent="-354329" defTabSz="525779">
              <a:spcBef>
                <a:spcPts val="500"/>
              </a:spcBef>
              <a:buSzPct val="100000"/>
              <a:buChar char="•"/>
              <a:defRPr sz="3239"/>
            </a:pPr>
            <a:r>
              <a:rPr i="1">
                <a:solidFill>
                  <a:schemeClr val="accent6">
                    <a:hueOff val="106404"/>
                    <a:satOff val="-20020"/>
                    <a:lumOff val="-16845"/>
                  </a:schemeClr>
                </a:solidFill>
              </a:rPr>
              <a:t>ratio</a:t>
            </a:r>
            <a:r>
              <a:t>: de outro modo, “matar-se-ia” a viabilidade da circulação dos títulos que era o paradigma vigente à data da LULL</a:t>
            </a:r>
          </a:p>
          <a:p>
            <a:pPr marL="708659" lvl="1" indent="-354329" defTabSz="525779">
              <a:spcBef>
                <a:spcPts val="500"/>
              </a:spcBef>
              <a:buSzPct val="100000"/>
              <a:buChar char="•"/>
              <a:defRPr sz="3239"/>
            </a:pPr>
            <a:r>
              <a:t>mas é elucidativa a </a:t>
            </a:r>
            <a:r>
              <a:rPr>
                <a:solidFill>
                  <a:schemeClr val="accent6">
                    <a:hueOff val="106404"/>
                    <a:satOff val="-20020"/>
                    <a:lumOff val="-16845"/>
                  </a:schemeClr>
                </a:solidFill>
              </a:rPr>
              <a:t>comparação</a:t>
            </a:r>
            <a:r>
              <a:t> com a solução geral do art. 378.º Cciv. (“</a:t>
            </a:r>
            <a:r>
              <a:rPr sz="3059" i="1">
                <a:solidFill>
                  <a:schemeClr val="accent1">
                    <a:hueOff val="45430"/>
                    <a:satOff val="-14506"/>
                    <a:lumOff val="-20039"/>
                  </a:schemeClr>
                </a:solidFill>
              </a:rPr>
              <a:t>se o documento tiver sido assinado em branco, total ou parcialmente, o seu valor probatório pode ser ilidido, mostrando-se que nele se inseriram declarações divergentes do ajustado com o signatário</a:t>
            </a:r>
            <a:r>
              <a:t>”)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Estatuição da norma"/>
          <p:cNvSpPr txBox="1">
            <a:spLocks noGrp="1"/>
          </p:cNvSpPr>
          <p:nvPr>
            <p:ph type="title"/>
          </p:nvPr>
        </p:nvSpPr>
        <p:spPr>
          <a:xfrm>
            <a:off x="787400" y="254000"/>
            <a:ext cx="11430000" cy="959760"/>
          </a:xfrm>
          <a:prstGeom prst="rect">
            <a:avLst/>
          </a:prstGeom>
        </p:spPr>
        <p:txBody>
          <a:bodyPr/>
          <a:lstStyle>
            <a:lvl1pPr defTabSz="443991">
              <a:defRPr sz="5928">
                <a:effectLst>
                  <a:outerShdw blurRad="48260" dist="9652" dir="5400000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t>Estatuição da norma</a:t>
            </a:r>
          </a:p>
        </p:txBody>
      </p:sp>
      <p:sp>
        <p:nvSpPr>
          <p:cNvPr id="139" name="“salvo se este tiver adquirido a letra de má fé ou, adquirindo-a, tenha cometido uma falta grave”…"/>
          <p:cNvSpPr txBox="1">
            <a:spLocks noGrp="1"/>
          </p:cNvSpPr>
          <p:nvPr>
            <p:ph type="body" idx="1"/>
          </p:nvPr>
        </p:nvSpPr>
        <p:spPr>
          <a:xfrm>
            <a:off x="787400" y="1362408"/>
            <a:ext cx="11430000" cy="7121192"/>
          </a:xfrm>
          <a:prstGeom prst="rect">
            <a:avLst/>
          </a:prstGeom>
        </p:spPr>
        <p:txBody>
          <a:bodyPr/>
          <a:lstStyle/>
          <a:p>
            <a:pPr marL="635000" indent="-635000">
              <a:spcBef>
                <a:spcPts val="2400"/>
              </a:spcBef>
              <a:buSzPct val="100000"/>
              <a:buAutoNum type="arabicPeriod" startAt="2"/>
            </a:pPr>
            <a:r>
              <a:t>“</a:t>
            </a:r>
            <a:r>
              <a:rPr>
                <a:solidFill>
                  <a:schemeClr val="accent3">
                    <a:hueOff val="-216589"/>
                    <a:satOff val="-8555"/>
                    <a:lumOff val="-17601"/>
                  </a:schemeClr>
                </a:solidFill>
              </a:rPr>
              <a:t>salvo se este tiver adquirido a letra de má fé ou, adquirindo-a, tenha cometido uma falta grave</a:t>
            </a:r>
            <a:r>
              <a:t>”</a:t>
            </a:r>
          </a:p>
          <a:p>
            <a:pPr>
              <a:spcBef>
                <a:spcPts val="600"/>
              </a:spcBef>
              <a:buBlip>
                <a:blip r:embed="rId2"/>
              </a:buBlip>
            </a:pPr>
            <a:r>
              <a:rPr b="1"/>
              <a:t>Desvio à regra</a:t>
            </a:r>
            <a:r>
              <a:t>: deixa de se justificar o sacrifício dos interesses do subscritor em branco perante o </a:t>
            </a:r>
            <a:r>
              <a:rPr i="1"/>
              <a:t>desmerecimento</a:t>
            </a:r>
            <a:r>
              <a:t> do credor-portador</a:t>
            </a:r>
          </a:p>
          <a:p>
            <a:pPr>
              <a:spcBef>
                <a:spcPts val="600"/>
              </a:spcBef>
              <a:buBlip>
                <a:blip r:embed="rId2"/>
              </a:buBlip>
            </a:pPr>
            <a:r>
              <a:t>Se a ideia é </a:t>
            </a:r>
            <a:r>
              <a:rPr b="1"/>
              <a:t>proteger a confiança</a:t>
            </a:r>
            <a:r>
              <a:t> no teor inserido no documento, faz todo o sentido </a:t>
            </a:r>
            <a:r>
              <a:rPr i="1"/>
              <a:t>retirar a tutela </a:t>
            </a:r>
            <a:r>
              <a:t>quando</a:t>
            </a:r>
          </a:p>
          <a:p>
            <a:pPr lvl="1">
              <a:spcBef>
                <a:spcPts val="600"/>
              </a:spcBef>
              <a:buSzPct val="100000"/>
              <a:buChar char="•"/>
              <a:defRPr sz="3300"/>
            </a:pPr>
            <a:r>
              <a:t>a confiança não existiu: </a:t>
            </a:r>
            <a:r>
              <a:rPr b="1"/>
              <a:t>má-fé</a:t>
            </a:r>
            <a:r>
              <a:t> = conhecimento da vontade do subscritor em branco</a:t>
            </a:r>
          </a:p>
          <a:p>
            <a:pPr lvl="1">
              <a:spcBef>
                <a:spcPts val="600"/>
              </a:spcBef>
              <a:buSzPct val="100000"/>
              <a:buChar char="•"/>
              <a:defRPr sz="3300"/>
            </a:pPr>
            <a:r>
              <a:t>a confiança existiu mas foi culposa, </a:t>
            </a:r>
            <a:r>
              <a:rPr i="1"/>
              <a:t>i.e.</a:t>
            </a:r>
            <a:r>
              <a:t>, ostensivamente contrária aos deveres de indagação e cuidado: </a:t>
            </a:r>
            <a:r>
              <a:rPr b="1"/>
              <a:t>falta grave</a:t>
            </a:r>
            <a:r>
              <a:t> = desconhecimento culposo daquela vontade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Aplicação  da norma"/>
          <p:cNvSpPr txBox="1">
            <a:spLocks noGrp="1"/>
          </p:cNvSpPr>
          <p:nvPr>
            <p:ph type="title"/>
          </p:nvPr>
        </p:nvSpPr>
        <p:spPr>
          <a:xfrm>
            <a:off x="787400" y="254000"/>
            <a:ext cx="11430000" cy="959760"/>
          </a:xfrm>
          <a:prstGeom prst="rect">
            <a:avLst/>
          </a:prstGeom>
        </p:spPr>
        <p:txBody>
          <a:bodyPr/>
          <a:lstStyle>
            <a:lvl1pPr defTabSz="443991">
              <a:defRPr sz="5928">
                <a:effectLst>
                  <a:outerShdw blurRad="48260" dist="9652" dir="5400000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t>Aplicação  da norma</a:t>
            </a:r>
          </a:p>
        </p:txBody>
      </p:sp>
      <p:sp>
        <p:nvSpPr>
          <p:cNvPr id="142" name="O ónus da prova cabe inteiramente ao subscritor em branco e compreende dois segmentos distintos:…"/>
          <p:cNvSpPr txBox="1">
            <a:spLocks noGrp="1"/>
          </p:cNvSpPr>
          <p:nvPr>
            <p:ph type="body" idx="1"/>
          </p:nvPr>
        </p:nvSpPr>
        <p:spPr>
          <a:xfrm>
            <a:off x="787400" y="1362408"/>
            <a:ext cx="11430000" cy="7121192"/>
          </a:xfrm>
          <a:prstGeom prst="rect">
            <a:avLst/>
          </a:prstGeom>
        </p:spPr>
        <p:txBody>
          <a:bodyPr/>
          <a:lstStyle/>
          <a:p>
            <a:pPr marL="0" indent="0" defTabSz="514095">
              <a:spcBef>
                <a:spcPts val="2100"/>
              </a:spcBef>
              <a:buSzTx/>
              <a:buNone/>
              <a:defRPr sz="3168"/>
            </a:pPr>
            <a:r>
              <a:t>O </a:t>
            </a:r>
            <a:r>
              <a:rPr>
                <a:solidFill>
                  <a:srgbClr val="D783FF"/>
                </a:solidFill>
              </a:rPr>
              <a:t>ónus da prova </a:t>
            </a:r>
            <a:r>
              <a:t>cabe inteiramente </a:t>
            </a:r>
            <a:r>
              <a:rPr b="1"/>
              <a:t>ao subscritor em branco</a:t>
            </a:r>
            <a:r>
              <a:t> e compreende </a:t>
            </a:r>
            <a:r>
              <a:rPr b="1"/>
              <a:t>dois segmentos distintos</a:t>
            </a:r>
            <a:r>
              <a:t>:</a:t>
            </a:r>
          </a:p>
          <a:p>
            <a:pPr marL="558800" indent="-558800" defTabSz="514095">
              <a:spcBef>
                <a:spcPts val="2100"/>
              </a:spcBef>
              <a:buClr>
                <a:srgbClr val="A15B9D"/>
              </a:buClr>
              <a:buSzPct val="100000"/>
              <a:buAutoNum type="arabicParenBoth"/>
              <a:defRPr sz="3168"/>
            </a:pPr>
            <a:r>
              <a:t>demonstrar a </a:t>
            </a:r>
            <a:r>
              <a:rPr b="1"/>
              <a:t>discrepância</a:t>
            </a:r>
            <a:r>
              <a:t> entre o </a:t>
            </a:r>
            <a:r>
              <a:rPr i="1"/>
              <a:t>conteúdo</a:t>
            </a:r>
            <a:r>
              <a:t> inserido e a </a:t>
            </a:r>
            <a:r>
              <a:rPr i="1"/>
              <a:t>vontade</a:t>
            </a:r>
            <a:r>
              <a:t> manifestada pelo subscritor </a:t>
            </a:r>
          </a:p>
          <a:p>
            <a:pPr marL="692912" lvl="1" indent="-346456" defTabSz="514095">
              <a:spcBef>
                <a:spcPts val="500"/>
              </a:spcBef>
              <a:buBlip>
                <a:blip r:embed="rId2"/>
              </a:buBlip>
              <a:defRPr sz="2816"/>
            </a:pPr>
            <a:r>
              <a:t>O </a:t>
            </a:r>
            <a:r>
              <a:rPr>
                <a:solidFill>
                  <a:schemeClr val="accent1">
                    <a:satOff val="-10875"/>
                    <a:lumOff val="-37767"/>
                  </a:schemeClr>
                </a:solidFill>
              </a:rPr>
              <a:t>art. 10º</a:t>
            </a:r>
            <a:r>
              <a:t> utiliza a expressão desconformidade com os “</a:t>
            </a:r>
            <a:r>
              <a:rPr b="1"/>
              <a:t>acordos realizados</a:t>
            </a:r>
            <a:r>
              <a:t>”</a:t>
            </a:r>
          </a:p>
          <a:p>
            <a:pPr marL="1039367" lvl="2" indent="-346456" defTabSz="514095">
              <a:spcBef>
                <a:spcPts val="500"/>
              </a:spcBef>
              <a:buBlip>
                <a:blip r:embed="rId3"/>
              </a:buBlip>
              <a:defRPr sz="2816"/>
            </a:pPr>
            <a:r>
              <a:t>podem ser </a:t>
            </a:r>
            <a:r>
              <a:rPr b="1"/>
              <a:t>expressos</a:t>
            </a:r>
            <a:r>
              <a:t> – o mais frequente: o acordo de preenchimento constitui uma das ccg do contrato de adesão</a:t>
            </a:r>
          </a:p>
          <a:p>
            <a:pPr marL="1039367" lvl="2" indent="-346456" defTabSz="514095">
              <a:spcBef>
                <a:spcPts val="500"/>
              </a:spcBef>
              <a:buBlip>
                <a:blip r:embed="rId3"/>
              </a:buBlip>
              <a:defRPr sz="2816"/>
            </a:pPr>
            <a:r>
              <a:t>podem ser </a:t>
            </a:r>
            <a:r>
              <a:rPr b="1"/>
              <a:t>tácitos</a:t>
            </a:r>
            <a:r>
              <a:t> – facto concludente = subscrição e entrega do título em branco)</a:t>
            </a:r>
          </a:p>
          <a:p>
            <a:pPr marL="1039367" lvl="2" indent="-346456" defTabSz="514095">
              <a:spcBef>
                <a:spcPts val="500"/>
              </a:spcBef>
              <a:buBlip>
                <a:blip r:embed="rId3"/>
              </a:buBlip>
              <a:defRPr sz="2816"/>
            </a:pPr>
            <a:r>
              <a:t>e até pode haver apenas a prestação de um </a:t>
            </a:r>
            <a:r>
              <a:rPr b="1"/>
              <a:t>mero consentimento</a:t>
            </a:r>
            <a:r>
              <a:t> para preencher, através de </a:t>
            </a:r>
            <a:r>
              <a:rPr i="1"/>
              <a:t>manifestação unilateral</a:t>
            </a:r>
            <a:r>
              <a:t> de vontade (amiúde </a:t>
            </a:r>
            <a:r>
              <a:rPr i="1"/>
              <a:t>reconstituível</a:t>
            </a:r>
            <a:r>
              <a:t> em termos objectivos – arts. 236º e 239º CCiv.– pelo credor que aceita o título por esse sujeito assinado)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Aplicação  da norma"/>
          <p:cNvSpPr txBox="1">
            <a:spLocks noGrp="1"/>
          </p:cNvSpPr>
          <p:nvPr>
            <p:ph type="title"/>
          </p:nvPr>
        </p:nvSpPr>
        <p:spPr>
          <a:xfrm>
            <a:off x="787400" y="254000"/>
            <a:ext cx="11430000" cy="959760"/>
          </a:xfrm>
          <a:prstGeom prst="rect">
            <a:avLst/>
          </a:prstGeom>
        </p:spPr>
        <p:txBody>
          <a:bodyPr/>
          <a:lstStyle>
            <a:lvl1pPr defTabSz="443991">
              <a:defRPr sz="5928">
                <a:effectLst>
                  <a:outerShdw blurRad="48260" dist="9652" dir="5400000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t>Aplicação  da norma</a:t>
            </a:r>
          </a:p>
        </p:txBody>
      </p:sp>
      <p:sp>
        <p:nvSpPr>
          <p:cNvPr id="145" name="Prova de que o portador adquiriu o título de má-fé ou cometendo falta grave…"/>
          <p:cNvSpPr txBox="1">
            <a:spLocks noGrp="1"/>
          </p:cNvSpPr>
          <p:nvPr>
            <p:ph type="body" idx="1"/>
          </p:nvPr>
        </p:nvSpPr>
        <p:spPr>
          <a:xfrm>
            <a:off x="787400" y="1362408"/>
            <a:ext cx="11430000" cy="7121192"/>
          </a:xfrm>
          <a:prstGeom prst="rect">
            <a:avLst/>
          </a:prstGeom>
        </p:spPr>
        <p:txBody>
          <a:bodyPr/>
          <a:lstStyle/>
          <a:p>
            <a:pPr marL="635000" indent="-635000">
              <a:spcBef>
                <a:spcPts val="2400"/>
              </a:spcBef>
              <a:buClr>
                <a:srgbClr val="A15B9D"/>
              </a:buClr>
              <a:buSzPct val="100000"/>
              <a:buAutoNum type="arabicParenBoth" startAt="2"/>
            </a:pPr>
            <a:r>
              <a:t>Prova de que o portador </a:t>
            </a:r>
            <a:r>
              <a:rPr b="1"/>
              <a:t>adquiriu</a:t>
            </a:r>
            <a:r>
              <a:t> o título de </a:t>
            </a:r>
            <a:r>
              <a:rPr b="1"/>
              <a:t>má-fé</a:t>
            </a:r>
            <a:r>
              <a:t> ou cometendo </a:t>
            </a:r>
            <a:r>
              <a:rPr b="1"/>
              <a:t>falta grave</a:t>
            </a:r>
            <a:r>
              <a:t> </a:t>
            </a:r>
          </a:p>
          <a:p>
            <a:pPr lvl="1">
              <a:spcBef>
                <a:spcPts val="600"/>
              </a:spcBef>
              <a:buBlip>
                <a:blip r:embed="rId2"/>
              </a:buBlip>
              <a:defRPr sz="3200" b="1"/>
            </a:pPr>
            <a:r>
              <a:t>Demonstrar</a:t>
            </a:r>
          </a:p>
          <a:p>
            <a:pPr lvl="2">
              <a:spcBef>
                <a:spcPts val="600"/>
              </a:spcBef>
              <a:buBlip>
                <a:blip r:embed="rId3"/>
              </a:buBlip>
              <a:defRPr sz="3200"/>
            </a:pPr>
            <a:r>
              <a:t>que credor </a:t>
            </a:r>
            <a:r>
              <a:rPr>
                <a:solidFill>
                  <a:srgbClr val="7A81FF"/>
                </a:solidFill>
              </a:rPr>
              <a:t>conhece</a:t>
            </a:r>
            <a:r>
              <a:t> </a:t>
            </a:r>
            <a:r>
              <a:rPr>
                <a:solidFill>
                  <a:srgbClr val="7A81FF"/>
                </a:solidFill>
              </a:rPr>
              <a:t>a vontade</a:t>
            </a:r>
            <a:r>
              <a:t> do subscritor em branco </a:t>
            </a:r>
            <a:r>
              <a:rPr b="1"/>
              <a:t>e/ou </a:t>
            </a:r>
            <a:r>
              <a:t>a discrepância com a declaração inserida no título (má-fé)</a:t>
            </a:r>
          </a:p>
          <a:p>
            <a:pPr lvl="2">
              <a:spcBef>
                <a:spcPts val="600"/>
              </a:spcBef>
              <a:buBlip>
                <a:blip r:embed="rId3"/>
              </a:buBlip>
              <a:defRPr sz="3200"/>
            </a:pPr>
            <a:r>
              <a:t>que </a:t>
            </a:r>
            <a:r>
              <a:rPr>
                <a:solidFill>
                  <a:srgbClr val="7A81FF"/>
                </a:solidFill>
              </a:rPr>
              <a:t>só por negligência grosseira desconhece</a:t>
            </a:r>
            <a:r>
              <a:t> essa vontade </a:t>
            </a:r>
            <a:r>
              <a:rPr b="1"/>
              <a:t>e/ou</a:t>
            </a:r>
            <a:r>
              <a:t> não se apercebeu da discrepância que intercede entre ela e a declaração inserida no título (falta </a:t>
            </a:r>
            <a:r>
              <a:rPr i="1"/>
              <a:t>grave</a:t>
            </a:r>
            <a:r>
              <a:t>)</a:t>
            </a:r>
          </a:p>
          <a:p>
            <a:pPr lvl="1">
              <a:spcBef>
                <a:spcPts val="600"/>
              </a:spcBef>
              <a:buBlip>
                <a:blip r:embed="rId2"/>
              </a:buBlip>
              <a:defRPr sz="3200"/>
            </a:pPr>
            <a:r>
              <a:rPr b="1"/>
              <a:t>Momento</a:t>
            </a:r>
            <a:r>
              <a:t> relevante: o da </a:t>
            </a:r>
            <a:r>
              <a:rPr i="1"/>
              <a:t>aquisição</a:t>
            </a:r>
            <a:r>
              <a:t> do título</a:t>
            </a:r>
          </a:p>
          <a:p>
            <a:pPr lvl="2">
              <a:spcBef>
                <a:spcPts val="600"/>
              </a:spcBef>
              <a:buBlip>
                <a:blip r:embed="rId3"/>
              </a:buBlip>
              <a:defRPr sz="3200">
                <a:solidFill>
                  <a:srgbClr val="979E9E"/>
                </a:solidFill>
              </a:defRPr>
            </a:pPr>
            <a:r>
              <a:t>conduz a várias hipóteses, no caso de circulação, consoante conheçam ou não o “passado incompleto” do título (exemplos)</a:t>
            </a:r>
          </a:p>
        </p:txBody>
      </p:sp>
    </p:spTree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armony">
  <a:themeElements>
    <a:clrScheme name="Harmony">
      <a:dk1>
        <a:srgbClr val="5E5E5E"/>
      </a:dk1>
      <a:lt1>
        <a:srgbClr val="5E0033"/>
      </a:lt1>
      <a:dk2>
        <a:srgbClr val="565F5F"/>
      </a:dk2>
      <a:lt2>
        <a:srgbClr val="C2CBCA"/>
      </a:lt2>
      <a:accent1>
        <a:srgbClr val="87AEC1"/>
      </a:accent1>
      <a:accent2>
        <a:srgbClr val="D6BB9E"/>
      </a:accent2>
      <a:accent3>
        <a:srgbClr val="CC7A69"/>
      </a:accent3>
      <a:accent4>
        <a:srgbClr val="EAAB5C"/>
      </a:accent4>
      <a:accent5>
        <a:srgbClr val="98C8C6"/>
      </a:accent5>
      <a:accent6>
        <a:srgbClr val="C3CD8B"/>
      </a:accent6>
      <a:hlink>
        <a:srgbClr val="0000FF"/>
      </a:hlink>
      <a:folHlink>
        <a:srgbClr val="FF00FF"/>
      </a:folHlink>
    </a:clrScheme>
    <a:fontScheme name="Harmony">
      <a:majorFont>
        <a:latin typeface="Baskerville"/>
        <a:ea typeface="Baskerville"/>
        <a:cs typeface="Baskerville"/>
      </a:majorFont>
      <a:minorFont>
        <a:latin typeface="Baskerville"/>
        <a:ea typeface="Baskerville"/>
        <a:cs typeface="Baskerville"/>
      </a:minorFont>
    </a:fontScheme>
    <a:fmtScheme name="Harmon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oefler Text"/>
            <a:ea typeface="Hoefler Text"/>
            <a:cs typeface="Hoefler Text"/>
            <a:sym typeface="Hoefler Tex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38100" cap="flat">
          <a:solidFill>
            <a:schemeClr val="accent5">
              <a:hueOff val="85969"/>
              <a:satOff val="-7811"/>
              <a:lumOff val="-38955"/>
            </a:schemeClr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Hoefler Text"/>
            <a:ea typeface="Hoefler Text"/>
            <a:cs typeface="Hoefler Text"/>
            <a:sym typeface="Hoefler Tex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Harmony">
  <a:themeElements>
    <a:clrScheme name="Harmony">
      <a:dk1>
        <a:srgbClr val="000000"/>
      </a:dk1>
      <a:lt1>
        <a:srgbClr val="FFFFFF"/>
      </a:lt1>
      <a:dk2>
        <a:srgbClr val="565F5F"/>
      </a:dk2>
      <a:lt2>
        <a:srgbClr val="C2CBCA"/>
      </a:lt2>
      <a:accent1>
        <a:srgbClr val="87AEC1"/>
      </a:accent1>
      <a:accent2>
        <a:srgbClr val="D6BB9E"/>
      </a:accent2>
      <a:accent3>
        <a:srgbClr val="CC7A69"/>
      </a:accent3>
      <a:accent4>
        <a:srgbClr val="EAAB5C"/>
      </a:accent4>
      <a:accent5>
        <a:srgbClr val="98C8C6"/>
      </a:accent5>
      <a:accent6>
        <a:srgbClr val="C3CD8B"/>
      </a:accent6>
      <a:hlink>
        <a:srgbClr val="0000FF"/>
      </a:hlink>
      <a:folHlink>
        <a:srgbClr val="FF00FF"/>
      </a:folHlink>
    </a:clrScheme>
    <a:fontScheme name="Harmony">
      <a:majorFont>
        <a:latin typeface="Baskerville"/>
        <a:ea typeface="Baskerville"/>
        <a:cs typeface="Baskerville"/>
      </a:majorFont>
      <a:minorFont>
        <a:latin typeface="Baskerville"/>
        <a:ea typeface="Baskerville"/>
        <a:cs typeface="Baskerville"/>
      </a:minorFont>
    </a:fontScheme>
    <a:fmtScheme name="Harmon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oefler Text"/>
            <a:ea typeface="Hoefler Text"/>
            <a:cs typeface="Hoefler Text"/>
            <a:sym typeface="Hoefler Tex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38100" cap="flat">
          <a:solidFill>
            <a:schemeClr val="accent5">
              <a:hueOff val="85969"/>
              <a:satOff val="-7811"/>
              <a:lumOff val="-38955"/>
            </a:schemeClr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Hoefler Text"/>
            <a:ea typeface="Hoefler Text"/>
            <a:cs typeface="Hoefler Text"/>
            <a:sym typeface="Hoefler Tex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1909</Words>
  <Application>Microsoft Office PowerPoint</Application>
  <PresentationFormat>Personalizados</PresentationFormat>
  <Paragraphs>113</Paragraphs>
  <Slides>14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14</vt:i4>
      </vt:variant>
    </vt:vector>
  </HeadingPairs>
  <TitlesOfParts>
    <vt:vector size="20" baseType="lpstr">
      <vt:lpstr>Arial</vt:lpstr>
      <vt:lpstr>Baskerville</vt:lpstr>
      <vt:lpstr>Helvetica Neue</vt:lpstr>
      <vt:lpstr>Hoefler Text</vt:lpstr>
      <vt:lpstr>Times Roman</vt:lpstr>
      <vt:lpstr>Harmony</vt:lpstr>
      <vt:lpstr>Subscrição em branco de títulos cambiários</vt:lpstr>
      <vt:lpstr>Apresentação do PowerPoint</vt:lpstr>
      <vt:lpstr>Hipótese da norma</vt:lpstr>
      <vt:lpstr>Hipótese da norma</vt:lpstr>
      <vt:lpstr>Hipótese da norma</vt:lpstr>
      <vt:lpstr>Estatuição da norma</vt:lpstr>
      <vt:lpstr>Estatuição da norma</vt:lpstr>
      <vt:lpstr>Aplicação  da norma</vt:lpstr>
      <vt:lpstr>Aplicação  da norma</vt:lpstr>
      <vt:lpstr>Aplicação  da norma hoje</vt:lpstr>
      <vt:lpstr>Tipos de desconformidade e consequências práticas</vt:lpstr>
      <vt:lpstr>Tipos de desconformidade e consequências práticas</vt:lpstr>
      <vt:lpstr>Não aplicação do artigo 17.º!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Subscrição em branco de títulos cambiários</dc:title>
  <dc:creator>Emília Queiroz</dc:creator>
  <cp:lastModifiedBy>emilia.castro@gmail.com</cp:lastModifiedBy>
  <cp:revision>1</cp:revision>
  <dcterms:modified xsi:type="dcterms:W3CDTF">2020-12-10T12:44:33Z</dcterms:modified>
</cp:coreProperties>
</file>