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9"/>
    <a:srgbClr val="FF40FF"/>
    <a:srgbClr val="9437FF"/>
    <a:srgbClr val="00B200"/>
    <a:srgbClr val="FF6100"/>
    <a:srgbClr val="D0B3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2"/>
    <p:restoredTop sz="94693"/>
  </p:normalViewPr>
  <p:slideViewPr>
    <p:cSldViewPr snapToGrid="0" snapToObjects="1">
      <p:cViewPr varScale="1">
        <p:scale>
          <a:sx n="49" d="100"/>
          <a:sy n="49" d="100"/>
        </p:scale>
        <p:origin x="16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7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 i="1"/>
            </a:lvl1pPr>
          </a:lstStyle>
          <a:p>
            <a:r>
              <a:t>–Manuel Macieira</a:t>
            </a:r>
          </a:p>
        </p:txBody>
      </p:sp>
      <p:sp>
        <p:nvSpPr>
          <p:cNvPr id="108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r>
              <a:t>“Digite aqui uma citação.” </a:t>
            </a:r>
          </a:p>
        </p:txBody>
      </p:sp>
      <p:sp>
        <p:nvSpPr>
          <p:cNvPr id="10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m"/>
          <p:cNvSpPr>
            <a:spLocks noGrp="1"/>
          </p:cNvSpPr>
          <p:nvPr>
            <p:ph type="pic" idx="21"/>
          </p:nvPr>
        </p:nvSpPr>
        <p:spPr>
          <a:xfrm>
            <a:off x="-609600" y="0"/>
            <a:ext cx="14264525" cy="977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Objeto 0"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o do título"/>
          <p:cNvSpPr txBox="1">
            <a:spLocks noGrp="1"/>
          </p:cNvSpPr>
          <p:nvPr>
            <p:ph type="title"/>
          </p:nvPr>
        </p:nvSpPr>
        <p:spPr>
          <a:xfrm>
            <a:off x="2284152" y="1372006"/>
            <a:ext cx="8444808" cy="1690625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</p:spPr>
        <p:txBody>
          <a:bodyPr lIns="260095" tIns="260095" rIns="260095" bIns="260095"/>
          <a:lstStyle>
            <a:lvl1pPr defTabSz="1300480">
              <a:lnSpc>
                <a:spcPct val="90000"/>
              </a:lnSpc>
              <a:defRPr sz="3600" spc="276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2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2284152" y="3751886"/>
            <a:ext cx="8444808" cy="441171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04800" indent="-3048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715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8001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287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2573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719269" y="8975750"/>
            <a:ext cx="520193" cy="255220"/>
          </a:xfrm>
          <a:prstGeom prst="rect">
            <a:avLst/>
          </a:prstGeom>
          <a:solidFill>
            <a:srgbClr val="1D1D1D">
              <a:alpha val="69804"/>
            </a:srgbClr>
          </a:solidFill>
        </p:spPr>
        <p:txBody>
          <a:bodyPr wrap="square" lIns="26009" tIns="26009" rIns="26009" bIns="26009" anchor="ctr"/>
          <a:lstStyle>
            <a:lvl1pPr defTabSz="650240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m"/>
          <p:cNvSpPr>
            <a:spLocks noGrp="1"/>
          </p:cNvSpPr>
          <p:nvPr>
            <p:ph type="pic" idx="21"/>
          </p:nvPr>
        </p:nvSpPr>
        <p:spPr>
          <a:xfrm>
            <a:off x="1181100" y="1200001"/>
            <a:ext cx="11374570" cy="7797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m"/>
          <p:cNvSpPr>
            <a:spLocks noGrp="1"/>
          </p:cNvSpPr>
          <p:nvPr>
            <p:ph type="pic" idx="21"/>
          </p:nvPr>
        </p:nvSpPr>
        <p:spPr>
          <a:xfrm>
            <a:off x="5930900" y="1646708"/>
            <a:ext cx="9423400" cy="64601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Texto do título"/>
          <p:cNvSpPr txBox="1">
            <a:spLocks noGrp="1"/>
          </p:cNvSpPr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Texto do título</a:t>
            </a:r>
          </a:p>
        </p:txBody>
      </p:sp>
      <p:sp>
        <p:nvSpPr>
          <p:cNvPr id="53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ha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1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m"/>
          <p:cNvSpPr>
            <a:spLocks noGrp="1"/>
          </p:cNvSpPr>
          <p:nvPr>
            <p:ph type="pic" idx="21"/>
          </p:nvPr>
        </p:nvSpPr>
        <p:spPr>
          <a:xfrm>
            <a:off x="6011732" y="2195065"/>
            <a:ext cx="9525001" cy="65298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1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ível um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m"/>
          <p:cNvSpPr>
            <a:spLocks noGrp="1"/>
          </p:cNvSpPr>
          <p:nvPr>
            <p:ph type="pic" sz="quarter" idx="21"/>
          </p:nvPr>
        </p:nvSpPr>
        <p:spPr>
          <a:xfrm>
            <a:off x="6578600" y="5207000"/>
            <a:ext cx="5666832" cy="37778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m"/>
          <p:cNvSpPr>
            <a:spLocks noGrp="1"/>
          </p:cNvSpPr>
          <p:nvPr>
            <p:ph type="pic" sz="quarter" idx="22"/>
          </p:nvPr>
        </p:nvSpPr>
        <p:spPr>
          <a:xfrm>
            <a:off x="6705600" y="990600"/>
            <a:ext cx="53340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m"/>
          <p:cNvSpPr>
            <a:spLocks noGrp="1"/>
          </p:cNvSpPr>
          <p:nvPr>
            <p:ph type="pic" sz="half" idx="23"/>
          </p:nvPr>
        </p:nvSpPr>
        <p:spPr>
          <a:xfrm>
            <a:off x="1092200" y="990600"/>
            <a:ext cx="51816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um…"/>
          <p:cNvSpPr txBox="1"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366790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ubscrição de Favo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Subscrição de Favor</a:t>
            </a:r>
          </a:p>
        </p:txBody>
      </p:sp>
      <p:sp>
        <p:nvSpPr>
          <p:cNvPr id="143" name="Workshop Títulos de Crédito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spcBef>
                <a:spcPts val="600"/>
              </a:spcBef>
              <a:defRPr sz="2280"/>
            </a:pPr>
            <a:r>
              <a:t>Workshop Títulos de Crédito</a:t>
            </a:r>
          </a:p>
          <a:p>
            <a:pPr defTabSz="332993">
              <a:spcBef>
                <a:spcPts val="600"/>
              </a:spcBef>
              <a:defRPr sz="2280"/>
            </a:pPr>
            <a:r>
              <a:t>CEJ</a:t>
            </a:r>
          </a:p>
          <a:p>
            <a:pPr defTabSz="332993">
              <a:spcBef>
                <a:spcPts val="600"/>
              </a:spcBef>
              <a:defRPr sz="2280"/>
            </a:pPr>
            <a:r>
              <a:rPr lang="pt-PT"/>
              <a:t>12 de Março de 2021</a:t>
            </a:r>
          </a:p>
        </p:txBody>
      </p:sp>
      <p:sp>
        <p:nvSpPr>
          <p:cNvPr id="144" name="Carolina Cunha…"/>
          <p:cNvSpPr txBox="1"/>
          <p:nvPr/>
        </p:nvSpPr>
        <p:spPr>
          <a:xfrm>
            <a:off x="2198773" y="7143555"/>
            <a:ext cx="790086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defRPr sz="2000" b="1">
                <a:solidFill>
                  <a:schemeClr val="accent6">
                    <a:hueOff val="-184768"/>
                    <a:satOff val="3913"/>
                    <a:lumOff val="15834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Carolina Cunha</a:t>
            </a:r>
          </a:p>
          <a:p>
            <a:pPr defTabSz="457200">
              <a:lnSpc>
                <a:spcPts val="5200"/>
              </a:lnSpc>
              <a:defRPr sz="2000" i="1">
                <a:solidFill>
                  <a:schemeClr val="accent6">
                    <a:hueOff val="-184768"/>
                    <a:satOff val="3913"/>
                    <a:lumOff val="15834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Professora Associada da Faculdade de Direito da Universidade de Coimbra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 quando o favorecido se coloca de fora do círculo cambiário?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>
            <a:lvl1pPr defTabSz="414781">
              <a:defRPr sz="3975"/>
            </a:lvl1pPr>
          </a:lstStyle>
          <a:p>
            <a:r>
              <a:t>E quando o favorecido se coloca de fora do círculo cambiário?</a:t>
            </a:r>
          </a:p>
        </p:txBody>
      </p:sp>
      <p:sp>
        <p:nvSpPr>
          <p:cNvPr id="165" name="Dificuldades dos tribunais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5804733" cy="6630102"/>
          </a:xfrm>
          <a:prstGeom prst="rect">
            <a:avLst/>
          </a:prstGeom>
        </p:spPr>
        <p:txBody>
          <a:bodyPr/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rPr>
                <a:solidFill>
                  <a:srgbClr val="FF6100"/>
                </a:solidFill>
              </a:rPr>
              <a:t>Dificuldades dos tribunais 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Tendência para </a:t>
            </a:r>
            <a:r>
              <a:rPr b="1" u="sng">
                <a:solidFill>
                  <a:srgbClr val="FF40FF"/>
                </a:solidFill>
              </a:rPr>
              <a:t>não detectar</a:t>
            </a:r>
            <a:r>
              <a:rPr b="1">
                <a:solidFill>
                  <a:srgbClr val="FF40FF"/>
                </a:solidFill>
              </a:rPr>
              <a:t> </a:t>
            </a:r>
            <a:r>
              <a:t>ou</a:t>
            </a:r>
            <a:r>
              <a:rPr b="1"/>
              <a:t> </a:t>
            </a:r>
            <a:r>
              <a:rPr b="1" u="sng">
                <a:solidFill>
                  <a:srgbClr val="9437FF"/>
                </a:solidFill>
              </a:rPr>
              <a:t>negar</a:t>
            </a:r>
            <a:r>
              <a:t> a existência de subscrição de favor (porque não vem descrita na doutrina tradicional com esta configuração)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4E47DC-BEB6-F143-8A0E-85BC4166A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60" y="4448397"/>
            <a:ext cx="4682822" cy="29267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 quando o favorecido se coloca de fora do círculo cambiário?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>
            <a:lvl1pPr defTabSz="414781">
              <a:defRPr sz="3975"/>
            </a:lvl1pPr>
          </a:lstStyle>
          <a:p>
            <a:r>
              <a:t>E quando o favorecido se coloca de fora do círculo cambiário?</a:t>
            </a:r>
          </a:p>
        </p:txBody>
      </p:sp>
      <p:sp>
        <p:nvSpPr>
          <p:cNvPr id="165" name="Dificuldades dos tribunais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7453651" cy="66301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Dificuldades dos tribunais 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Acabando por </a:t>
            </a:r>
            <a:r>
              <a:rPr b="1" u="sng">
                <a:solidFill>
                  <a:srgbClr val="FF0000"/>
                </a:solidFill>
              </a:rPr>
              <a:t>recusar</a:t>
            </a:r>
            <a:r>
              <a:t> a pretensão do credor com o argumento da </a:t>
            </a:r>
            <a:r>
              <a:rPr u="sng">
                <a:solidFill>
                  <a:srgbClr val="9437FF"/>
                </a:solidFill>
              </a:rPr>
              <a:t>falta de causa</a:t>
            </a:r>
            <a:r>
              <a:t>/</a:t>
            </a:r>
            <a:r>
              <a:rPr u="sng">
                <a:solidFill>
                  <a:schemeClr val="bg1">
                    <a:lumMod val="75000"/>
                    <a:lumOff val="25000"/>
                  </a:schemeClr>
                </a:solidFill>
              </a:rPr>
              <a:t>inexistência</a:t>
            </a: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</a:rPr>
              <a:t> da relação fundamental </a:t>
            </a:r>
            <a:r>
              <a:t>(que de facto não existe: a </a:t>
            </a:r>
            <a:r>
              <a:rPr i="1"/>
              <a:t>causa </a:t>
            </a:r>
            <a:r>
              <a:rPr lang="pt-PT" i="1"/>
              <a:t>da subscrição cambiária</a:t>
            </a:r>
            <a:r>
              <a:rPr lang="pt-PT"/>
              <a:t> </a:t>
            </a:r>
            <a:r>
              <a:t>está </a:t>
            </a:r>
            <a:r>
              <a:rPr lang="pt-PT"/>
              <a:t>simplesmente </a:t>
            </a:r>
            <a:r>
              <a:t>na convenção de favor)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Com o que </a:t>
            </a:r>
            <a:r>
              <a:rPr lang="pt-PT"/>
              <a:t>se </a:t>
            </a:r>
            <a:r>
              <a:t>opera uma </a:t>
            </a:r>
            <a:r>
              <a:rPr b="1" u="sng">
                <a:solidFill>
                  <a:srgbClr val="00B200"/>
                </a:solidFill>
              </a:rPr>
              <a:t>inversão do ónus da prova</a:t>
            </a:r>
            <a:r>
              <a:rPr>
                <a:solidFill>
                  <a:srgbClr val="00B200"/>
                </a:solidFill>
              </a:rPr>
              <a:t>:</a:t>
            </a:r>
            <a:r>
              <a:t> o </a:t>
            </a:r>
            <a:r>
              <a:rPr>
                <a:solidFill>
                  <a:srgbClr val="9437FF"/>
                </a:solidFill>
              </a:rPr>
              <a:t>credor exequente</a:t>
            </a:r>
            <a:r>
              <a:rPr lang="pt-PT">
                <a:solidFill>
                  <a:srgbClr val="9437FF"/>
                </a:solidFill>
              </a:rPr>
              <a:t> </a:t>
            </a:r>
            <a:r>
              <a:rPr lang="pt-PT"/>
              <a:t>(</a:t>
            </a:r>
            <a:r>
              <a:t>mesmo munido do título</a:t>
            </a:r>
            <a:r>
              <a:rPr lang="pt-PT"/>
              <a:t>)</a:t>
            </a:r>
            <a:r>
              <a:t> é </a:t>
            </a:r>
            <a:r>
              <a:rPr lang="pt-PT"/>
              <a:t>quem </a:t>
            </a:r>
            <a:r>
              <a:t>tem de </a:t>
            </a:r>
            <a:r>
              <a:rPr>
                <a:solidFill>
                  <a:srgbClr val="9437FF"/>
                </a:solidFill>
              </a:rPr>
              <a:t>provar</a:t>
            </a:r>
            <a:r>
              <a:t> que a </a:t>
            </a:r>
            <a:r>
              <a:rPr>
                <a:solidFill>
                  <a:srgbClr val="9437FF"/>
                </a:solidFill>
              </a:rPr>
              <a:t>causa existe </a:t>
            </a:r>
            <a:r>
              <a:t>e consiste  no favor</a:t>
            </a:r>
            <a:r>
              <a:rPr lang="pt-PT"/>
              <a:t> (... que depois não é admitido porque não descrito na literatura) </a:t>
            </a:r>
            <a:endParaRPr/>
          </a:p>
        </p:txBody>
      </p:sp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AC32FB4E-90AA-5E41-A7F4-5162FD229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4" y="3565905"/>
            <a:ext cx="4026413" cy="32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28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Questão: a relação interna e as posições cambiárias (que prevalecem salvo prova em contrário)"/>
          <p:cNvSpPr txBox="1"/>
          <p:nvPr/>
        </p:nvSpPr>
        <p:spPr>
          <a:xfrm>
            <a:off x="2284152" y="1372006"/>
            <a:ext cx="8444808" cy="1690625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0095" tIns="260095" rIns="260095" bIns="260095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300480">
              <a:lnSpc>
                <a:spcPct val="90000"/>
              </a:lnSpc>
              <a:spcAft>
                <a:spcPts val="600"/>
              </a:spcAft>
            </a:pPr>
            <a:r>
              <a:rPr sz="2500" b="0" i="0" u="none" strike="noStrike" cap="all" spc="276" baseline="0">
                <a:uFillTx/>
                <a:latin typeface="Gill Sans MT"/>
                <a:ea typeface="Gill Sans MT"/>
                <a:cs typeface="Gill Sans MT"/>
                <a:sym typeface="Gill Sans MT"/>
              </a:rPr>
              <a:t>Questão: a relação interna e as posições cambiárias (que prevalecem salvo prova em contrário)</a:t>
            </a:r>
          </a:p>
        </p:txBody>
      </p:sp>
      <p:sp>
        <p:nvSpPr>
          <p:cNvPr id="168" name="CASO I…"/>
          <p:cNvSpPr txBox="1"/>
          <p:nvPr/>
        </p:nvSpPr>
        <p:spPr>
          <a:xfrm>
            <a:off x="2284152" y="3751885"/>
            <a:ext cx="8444808" cy="4762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t">
            <a:normAutofit/>
          </a:bodyPr>
          <a:lstStyle/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2200">
                <a:solidFill>
                  <a:srgbClr val="FFFF00"/>
                </a:solidFill>
                <a:latin typeface="Gill Sans MT"/>
                <a:sym typeface="Gill Sans MT"/>
              </a:rPr>
              <a:t>CASO I</a:t>
            </a:r>
          </a:p>
          <a:p>
            <a:pPr indent="-381000" algn="just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 Necessitando de financiamento que não conseguia junto da banca, utilizou o favorecido a sua relação de amizade com uma (das) favorecente(s) com esse objectivo. Esta exigiu, porém, que alguém se assumisse como garante último do pagamento das letras, logrando o beneficiário do favor que a sua própria mãe as assinasse na qualidade de aceitante.</a:t>
            </a:r>
          </a:p>
          <a:p>
            <a:pPr indent="-381000" algn="just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A amiga subscreveu então as letras como sacadora, apresentou-as a desconto ao Banco e entregou o produto da operação ao favorecido.</a:t>
            </a:r>
          </a:p>
          <a:p>
            <a:pPr indent="-381000" algn="just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Posteriormente, veio a pagar os títulos ao Banco e intentou execução contra a aceitante. Pode esta recusar-se a pagar invocando que são ambas favorecentes?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anco tem razão…"/>
          <p:cNvSpPr txBox="1"/>
          <p:nvPr/>
        </p:nvSpPr>
        <p:spPr>
          <a:xfrm>
            <a:off x="2284152" y="1372006"/>
            <a:ext cx="8444808" cy="1690625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0095" tIns="260095" rIns="260095" bIns="260095" anchor="ctr">
            <a:normAutofit/>
          </a:bodyPr>
          <a:lstStyle/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9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Banco tem razão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9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Problema foi “incúria” da filha que só deveria ter pago contra a entrega das letras…</a:t>
            </a:r>
          </a:p>
        </p:txBody>
      </p:sp>
      <p:sp>
        <p:nvSpPr>
          <p:cNvPr id="172" name="CASO J…"/>
          <p:cNvSpPr txBox="1"/>
          <p:nvPr/>
        </p:nvSpPr>
        <p:spPr>
          <a:xfrm>
            <a:off x="1244183" y="3751885"/>
            <a:ext cx="10732957" cy="512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t">
            <a:normAutofit fontScale="92500"/>
          </a:bodyPr>
          <a:lstStyle/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1700">
                <a:solidFill>
                  <a:srgbClr val="FFFF00"/>
                </a:solidFill>
                <a:latin typeface="Gill Sans MT"/>
                <a:sym typeface="Gill Sans MT"/>
              </a:rPr>
              <a:t>CASO J</a:t>
            </a:r>
          </a:p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 Uma mãe aceitou letras destinadas “a pagar ao sacador fornecimentos de artigos de vestuário feitos por este à sua filha”, proprietária de um estabelecimento de pronto-a-vestir.</a:t>
            </a:r>
          </a:p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O fornecedor-sacador comprometeu-se a “efectuar o pagamento e resgate das letras de câmbio” junto do Banco onde as havia descontado assim que recebesse da filha (favorecida) as quantias correspondentes.</a:t>
            </a:r>
          </a:p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Ora, a filha pagou ao fornecedor, “em data anterior ao vencimento das letras”, todas as quantias relativas aos preços dos fornecimentos que titulavam, tendo-lhe este assegurado que já tinha em seu poder as letras porque já tinha pago o seu valor ao Banco. </a:t>
            </a:r>
          </a:p>
          <a:p>
            <a:pPr indent="-381000"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Todavia, a mãe-aceitante (favorecente) veio a ser accionada pelo Banco-endossado-descontador, o qual alegou desconhecer qualquer pagamento efectuado ao fornecedor-sacador, sustentando que, de todo o modo, tal não lhe dizia respeito, dada a sua posição de terceiro portador mediato protegido pelo art. 17º LU. Quid iuris?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ilho assumiu (consciente e voluntariamente) através do aceite uma garantia em benefício do sucateiro.…"/>
          <p:cNvSpPr txBox="1"/>
          <p:nvPr/>
        </p:nvSpPr>
        <p:spPr>
          <a:xfrm>
            <a:off x="2284152" y="269824"/>
            <a:ext cx="8444808" cy="2792808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0095" tIns="260095" rIns="260095" bIns="260095" anchor="ctr">
            <a:normAutofit/>
          </a:bodyPr>
          <a:lstStyle/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Filho </a:t>
            </a:r>
            <a:r>
              <a:rPr sz="1400" b="0" i="0" u="none" strike="noStrike" cap="all" spc="276" baseline="0">
                <a:solidFill>
                  <a:srgbClr val="FF40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assumiu</a:t>
            </a: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 (consciente e voluntariamente) através do aceite uma garantia em benefício do sucateiro.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Da qual posteriormente com argumentos inconsistentes se conseguiu desvincular.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Apesar de </a:t>
            </a:r>
            <a:r>
              <a:rPr sz="1400" b="0" i="0" u="none" strike="noStrike" cap="all" spc="276" baseline="0">
                <a:solidFill>
                  <a:srgbClr val="FF40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normalmente</a:t>
            </a: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 existir uma </a:t>
            </a:r>
            <a:r>
              <a:rPr sz="1400" b="0" i="0" u="none" strike="noStrike" cap="all" spc="276" baseline="0">
                <a:solidFill>
                  <a:srgbClr val="92D050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relação fundamental </a:t>
            </a: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que o título cambiário visa garantir, essa relação </a:t>
            </a:r>
            <a:r>
              <a:rPr sz="1400" b="0" i="0" u="none" strike="noStrike" cap="all" spc="276" baseline="0">
                <a:solidFill>
                  <a:srgbClr val="FF40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não tem </a:t>
            </a: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que interceder entre sujeitos cambiários (sequer) “consecutivos”.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400" b="0" i="0" u="none" strike="noStrike" cap="all" spc="276" baseline="0">
                <a:solidFill>
                  <a:srgbClr val="92D050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Nada na LU exige isso </a:t>
            </a:r>
            <a:r>
              <a:rPr sz="14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-&gt; são decorrências de uma ideia (deslocada) de “abstracção”</a:t>
            </a:r>
          </a:p>
        </p:txBody>
      </p:sp>
      <p:sp>
        <p:nvSpPr>
          <p:cNvPr id="176" name="CASO K…"/>
          <p:cNvSpPr txBox="1"/>
          <p:nvPr/>
        </p:nvSpPr>
        <p:spPr>
          <a:xfrm>
            <a:off x="2284152" y="3751886"/>
            <a:ext cx="8444808" cy="50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t">
            <a:normAutofit/>
          </a:bodyPr>
          <a:lstStyle/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00"/>
                </a:solidFill>
                <a:latin typeface="Gill Sans MT"/>
                <a:sym typeface="Gill Sans MT"/>
              </a:rPr>
              <a:t>CASO K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 </a:t>
            </a: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Ficou provado que o filho “a pedido do seu pai” aceitou duas letras que entregou ao pai e que este utilizou “para pagamento” de um lote de sucata por si adquirido (mais precisamente, segundo o alegado, para pagamento de uma dívida e para adiantamento e garantia por conta de um futuro fornecimento de sucata).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Ficou ainda assente que o filho-aceitante não adquiriu qualquer mercadoria ao fornecedor de sucata-sacador. 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O Tribunal considerou os embargos procedentes, entendendo que “se estava no domínio das relações imediatas e </a:t>
            </a:r>
            <a:r>
              <a:rPr lang="pt-PT" sz="2400">
                <a:solidFill>
                  <a:srgbClr val="FFFFFF"/>
                </a:solidFill>
                <a:latin typeface="Gill Sans MT"/>
                <a:sym typeface="Gill Sans MT"/>
              </a:rPr>
              <a:t>que </a:t>
            </a:r>
            <a:r>
              <a:rPr sz="2400">
                <a:solidFill>
                  <a:srgbClr val="FFFFFF"/>
                </a:solidFill>
                <a:latin typeface="Gill Sans MT"/>
                <a:sym typeface="Gill Sans MT"/>
              </a:rPr>
              <a:t>as letras dadas à execução não tinham subjacente qualquer relação material”: o filho aceitante não teve de pagar. Quid iuris?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e novo: irrelevante que não exista relação fundamental sacador- aceitante.…"/>
          <p:cNvSpPr txBox="1"/>
          <p:nvPr/>
        </p:nvSpPr>
        <p:spPr>
          <a:xfrm>
            <a:off x="2284152" y="449705"/>
            <a:ext cx="8444808" cy="3302179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0095" tIns="260095" rIns="260095" bIns="260095" anchor="ctr">
            <a:normAutofit/>
          </a:bodyPr>
          <a:lstStyle/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De novo: </a:t>
            </a:r>
            <a:r>
              <a:rPr sz="1600" b="0" i="0" u="none" strike="noStrike" cap="all" spc="276" baseline="0">
                <a:solidFill>
                  <a:srgbClr val="FF40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irrelevante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 que não exista relação fundamental sacador- aceitante. 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A </a:t>
            </a:r>
            <a:r>
              <a:rPr sz="1600" b="0" i="0" u="none" strike="noStrike" cap="all" spc="276" baseline="0">
                <a:solidFill>
                  <a:srgbClr val="92D050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causa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 da subscrição efectuada pelos aceitantes foi a prestação de uma garantia.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Se se tratasse de </a:t>
            </a:r>
            <a:r>
              <a:rPr sz="1600" b="0" i="0" u="none" strike="noStrike" cap="all" spc="276" baseline="0">
                <a:solidFill>
                  <a:srgbClr val="FFC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uma letra emitida em estado completo, 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escassa seria a possibilidade de defesa dos aceitantes.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Sendo </a:t>
            </a:r>
            <a:r>
              <a:rPr sz="1600" b="0" i="0" u="none" strike="noStrike" cap="all" spc="276" baseline="0">
                <a:solidFill>
                  <a:srgbClr val="00FFF9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uma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600" b="0" i="0" u="none" strike="noStrike" cap="all" spc="276" baseline="0">
                <a:solidFill>
                  <a:srgbClr val="00FFF9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letra emitida em branco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, tudo depende do que conseguirem provar no âmbito do art. 10.º LU.</a:t>
            </a:r>
          </a:p>
          <a:p>
            <a:pPr defTabSz="1300480">
              <a:lnSpc>
                <a:spcPct val="90000"/>
              </a:lnSpc>
              <a:spcAft>
                <a:spcPts val="600"/>
              </a:spcAft>
              <a:defRPr sz="3000">
                <a:solidFill>
                  <a:srgbClr val="FFFFFF"/>
                </a:solidFill>
              </a:defRPr>
            </a:pPr>
            <a:r>
              <a:rPr lang="pt-PT"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(</a:t>
            </a:r>
            <a:r>
              <a:rPr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Terão, claro, acção extracambiária contra os favorecidos</a:t>
            </a:r>
            <a:r>
              <a:rPr lang="pt-PT" sz="1600" b="0" i="0" u="none" strike="noStrike" cap="all" spc="276" baseline="0">
                <a:solidFill>
                  <a:srgbClr val="FFFFFF"/>
                </a:solidFill>
                <a:uFillTx/>
                <a:latin typeface="Gill Sans MT"/>
                <a:ea typeface="Gill Sans MT"/>
                <a:cs typeface="Gill Sans MT"/>
                <a:sym typeface="Gill Sans MT"/>
              </a:rPr>
              <a:t>)</a:t>
            </a:r>
            <a:endParaRPr sz="1600" b="0" i="0" u="none" strike="noStrike" cap="all" spc="276" baseline="0">
              <a:solidFill>
                <a:srgbClr val="FFFFFF"/>
              </a:solidFill>
              <a:uFillTx/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180" name="CASO L…"/>
          <p:cNvSpPr txBox="1"/>
          <p:nvPr/>
        </p:nvSpPr>
        <p:spPr>
          <a:xfrm>
            <a:off x="2284152" y="3751885"/>
            <a:ext cx="8444808" cy="497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t">
            <a:normAutofit/>
          </a:bodyPr>
          <a:lstStyle/>
          <a:p>
            <a:pPr algn="l" defTabSz="1300480"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00"/>
                </a:solidFill>
                <a:latin typeface="Gill Sans MT"/>
                <a:sym typeface="Gill Sans MT"/>
              </a:rPr>
              <a:t>CASO L</a:t>
            </a:r>
          </a:p>
          <a:p>
            <a:pPr algn="l" defTabSz="1300480"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 Maria e João foram procurados e contactados pessoalmente, na sua residência, por Gracinda e António, comerciantes, os quais lhes pediram “para serem fiadores numas letras para poderem resolver os seus problemas financeiros”.</a:t>
            </a:r>
          </a:p>
          <a:p>
            <a:pPr algn="l" defTabSz="1300480"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Maria e João anuíram, subscrevendo as letras em branco na qualidade de aceitantes. </a:t>
            </a:r>
          </a:p>
          <a:p>
            <a:pPr algn="l" defTabSz="1300480"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000">
                <a:solidFill>
                  <a:srgbClr val="FFFFFF"/>
                </a:solidFill>
              </a:defRPr>
            </a:pPr>
            <a:r>
              <a:rPr sz="2200">
                <a:solidFill>
                  <a:srgbClr val="FFFFFF"/>
                </a:solidFill>
                <a:latin typeface="Gill Sans MT"/>
                <a:sym typeface="Gill Sans MT"/>
              </a:rPr>
              <a:t>Posteriormente, vieram a ser demandados pelo sacador, Santiago, para o pagamento das quantias tituladas, logrando provar que com ele “nunca efectuaram quaisquer transacções comerciais que pudessem originar a subscrição de tais letras”. Deve a execução prosseguir?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>
            <a:extLst>
              <a:ext uri="{FF2B5EF4-FFF2-40B4-BE49-F238E27FC236}">
                <a16:creationId xmlns:a16="http://schemas.microsoft.com/office/drawing/2014/main" id="{C0B0E31A-6618-4D78-8F1C-874E5738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52" y="1372006"/>
            <a:ext cx="8444808" cy="1690625"/>
          </a:xfrm>
        </p:spPr>
        <p:txBody>
          <a:bodyPr/>
          <a:lstStyle/>
          <a:p>
            <a:r>
              <a:rPr lang="en-US"/>
              <a:t>Referências bibliográficas</a:t>
            </a:r>
          </a:p>
        </p:txBody>
      </p:sp>
      <p:sp>
        <p:nvSpPr>
          <p:cNvPr id="184" name="•CUNHA, Carolina, Manual de Letras e Livranças, Almedina Coimbra, 2015…"/>
          <p:cNvSpPr txBox="1"/>
          <p:nvPr/>
        </p:nvSpPr>
        <p:spPr>
          <a:xfrm>
            <a:off x="1124261" y="3751885"/>
            <a:ext cx="11002781" cy="563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t">
            <a:noAutofit/>
          </a:bodyPr>
          <a:lstStyle/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3300"/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 Carolina, Manual de Letras e Livranças, Almedina Coimbra, 2015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Letras e livranças: paradigmas actuais e recompreensão de um regime, Almedina, Coimbra, 2012.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 Carolina, Aval e Insolvência, Almedina Coimbra, 2017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“Pluralidade de avalistas e direito de regresso” anotação ao Acórdão de Uniformização de Jurisprudência n.º 7/2012, de 5.6.2012, Cadernos de Direito Privado, n.º 40, Outubro/Dezembro 2012, p. 41, ss.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 , “Cessão de quotas e aval: equívocos de uma uniformização de jurisprudência”, Direito das Sociedades em Revista, ano 5, vol. 9, março 2013, p. 91-114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“Quando querer é poder: David, Golias e o conhecimento pelo Banco da vontade real do sócio-avalista que cede a sua quota” - Revista de Legislação e de Jurisprudência, ano 148.º, n.º 4015, mar-abr 2019, p. 238, ss.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“Nulidade do contrato garantido e aval em branco – anotação ao Acórdão do Tribunal da Relação de Coimbra de 19 de Fevereiro de 2013”, Revista de Legislação e de Jurisprudência, ano 143º, Setembro/Outubro 2013, n.º 3982, p. 53-80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 “A obrigação cartular assumida em ‘favor’ de um sujeito não pertencente ao círculo cambiário”, AB INSTANTIA – Revista do Instituto do Conhecimento AB, Abril 2014, Ano II, n.º 3, p. 11-27 </a:t>
            </a:r>
            <a:endParaRPr lang="pt-PT" sz="1200">
              <a:solidFill>
                <a:srgbClr val="FFFFFF"/>
              </a:solidFill>
              <a:latin typeface="Gill Sans MT"/>
              <a:sym typeface="Gill Sans MT"/>
            </a:endParaRP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lang="pt-PT" sz="1200">
                <a:solidFill>
                  <a:srgbClr val="FFFFFF"/>
                </a:solidFill>
                <a:latin typeface="Gill Sans MT"/>
                <a:sym typeface="Gill Sans MT"/>
              </a:rPr>
              <a:t>CUNHA, CAROLINA, "“ ‘Um romance é uma história do que nunca foi’: a subscrição de letras e livranças por um administrador societário sem poderes e o art. 8.º da LULL”", in Diálogos com Coutinho de Abreu - Estudos oferecidos no aniversário do Professor, Alexandre Soveral MARTINS/Paulo de Tarso DOMINGUES/Carolina CUNHA, et al. (coord.),  Almedina, Coimbra,  2020</a:t>
            </a:r>
            <a:endParaRPr sz="1200">
              <a:solidFill>
                <a:srgbClr val="FFFFFF"/>
              </a:solidFill>
              <a:latin typeface="Gill Sans MT"/>
              <a:sym typeface="Gill Sans MT"/>
            </a:endParaRP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“Aval em branco e plano de insolvência”, Revista de Legislação e de Jurisprudência, ano 145.º, n.º 3997, Março-Abril 2016, p. 201-231 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“A execução do avalista após homologação do plano de revitalização do avalizado”, Revista de Legislação e de Jurisprudência, ano 147, n.º 4007, Novembro-Dezembro 2017, p. 119-138</a:t>
            </a:r>
          </a:p>
          <a:p>
            <a:pPr algn="l" defTabSz="1300480">
              <a:lnSpc>
                <a:spcPct val="9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1800">
                <a:solidFill>
                  <a:srgbClr val="D8D5CE"/>
                </a:solidFill>
              </a:defRPr>
            </a:pPr>
            <a:r>
              <a:rPr sz="1200">
                <a:solidFill>
                  <a:srgbClr val="FFFFFF"/>
                </a:solidFill>
                <a:latin typeface="Gill Sans MT"/>
                <a:sym typeface="Gill Sans MT"/>
              </a:rPr>
              <a:t>•CUNHA, Carolina, “Vinculação cambiária de sociedades: algumas questões”, Nos vinte anos do Código das Sociedades Comerciais - Homenagem aos Prof. Doutores A. Ferrer Correia, Orlando de Carvalho e Vasco Lobo Xavier, vol. I, “Congresso Empresas e Sociedades” Coimbra Editora, Coimbra, 2007, p. 361-393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 que é uma Subscrição de Favo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4368"/>
            </a:lvl1pPr>
          </a:lstStyle>
          <a:p>
            <a:r>
              <a:t>o que é uma Subscrição de Favor?</a:t>
            </a:r>
          </a:p>
        </p:txBody>
      </p:sp>
      <p:sp>
        <p:nvSpPr>
          <p:cNvPr id="147" name="Uma subscrição cambiária diferente do aval efectuada com função de pura garantia…"/>
          <p:cNvSpPr txBox="1">
            <a:spLocks noGrp="1"/>
          </p:cNvSpPr>
          <p:nvPr>
            <p:ph type="body" idx="1"/>
          </p:nvPr>
        </p:nvSpPr>
        <p:spPr>
          <a:xfrm>
            <a:off x="464695" y="2755900"/>
            <a:ext cx="6850505" cy="635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Uma subscrição cambiária </a:t>
            </a:r>
            <a:r>
              <a:rPr b="1">
                <a:solidFill>
                  <a:srgbClr val="FF40FF"/>
                </a:solidFill>
              </a:rPr>
              <a:t>diferente</a:t>
            </a:r>
            <a:r>
              <a:rPr b="1"/>
              <a:t> do aval</a:t>
            </a:r>
            <a:r>
              <a:t> efectuada com </a:t>
            </a:r>
            <a:r>
              <a:rPr b="1"/>
              <a:t>função de </a:t>
            </a:r>
            <a:r>
              <a:rPr b="1">
                <a:solidFill>
                  <a:srgbClr val="FF40FF"/>
                </a:solidFill>
              </a:rPr>
              <a:t>pura garantia</a:t>
            </a:r>
          </a:p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rPr b="1">
                <a:solidFill>
                  <a:srgbClr val="FF0000"/>
                </a:solidFill>
              </a:rPr>
              <a:t>Não</a:t>
            </a:r>
            <a:r>
              <a:t> </a:t>
            </a:r>
            <a:r>
              <a:rPr>
                <a:solidFill>
                  <a:srgbClr val="FF0000"/>
                </a:solidFill>
              </a:rPr>
              <a:t>necessariamente</a:t>
            </a:r>
            <a:r>
              <a:t> efectuada de forma </a:t>
            </a:r>
            <a:r>
              <a:rPr b="1"/>
              <a:t>graciosa</a:t>
            </a:r>
            <a:r>
              <a:t> ou </a:t>
            </a:r>
            <a:r>
              <a:rPr b="1"/>
              <a:t>desinteressada!</a:t>
            </a:r>
            <a:endParaRPr lang="pt-PT" b="1"/>
          </a:p>
          <a:p>
            <a:pPr marL="366712" indent="-366712">
              <a:spcBef>
                <a:spcPts val="1200"/>
              </a:spcBef>
              <a:defRPr sz="3300"/>
            </a:pPr>
            <a:r>
              <a:rPr lang="pt-PT">
                <a:solidFill>
                  <a:srgbClr val="0070C0"/>
                </a:solidFill>
              </a:rPr>
              <a:t>Tradicionalmente</a:t>
            </a:r>
          </a:p>
          <a:p>
            <a:pPr marL="811212" lvl="1" indent="-366712">
              <a:spcBef>
                <a:spcPts val="1200"/>
              </a:spcBef>
              <a:buClr>
                <a:srgbClr val="57554B"/>
              </a:buClr>
              <a:buSzPct val="100000"/>
              <a:buChar char="-"/>
              <a:defRPr sz="3300"/>
            </a:pPr>
            <a:r>
              <a:t>o </a:t>
            </a:r>
            <a:r>
              <a:rPr i="1"/>
              <a:t>favorecente </a:t>
            </a:r>
            <a:r>
              <a:t>subscreve a letra de câmbio de modo a que a sua </a:t>
            </a:r>
            <a:r>
              <a:rPr>
                <a:solidFill>
                  <a:srgbClr val="0070C0"/>
                </a:solidFill>
              </a:rPr>
              <a:t>responsabilidade</a:t>
            </a:r>
            <a:r>
              <a:t> se </a:t>
            </a:r>
            <a:r>
              <a:rPr b="1"/>
              <a:t>adicione</a:t>
            </a:r>
            <a:r>
              <a:t> à  responsabilidade cambiária do </a:t>
            </a:r>
            <a:r>
              <a:rPr i="1"/>
              <a:t>favorecido</a:t>
            </a:r>
          </a:p>
          <a:p>
            <a:pPr marL="811212" lvl="1" indent="-366712">
              <a:spcBef>
                <a:spcPts val="1200"/>
              </a:spcBef>
              <a:buClr>
                <a:srgbClr val="57554B"/>
              </a:buClr>
              <a:buSzPct val="100000"/>
              <a:buChar char="-"/>
              <a:defRPr sz="3300"/>
            </a:pPr>
            <a:r>
              <a:rPr lang="pt-PT" b="1"/>
              <a:t>r</a:t>
            </a:r>
            <a:r>
              <a:rPr b="1"/>
              <a:t>eforçando</a:t>
            </a:r>
            <a:r>
              <a:t> o crédito cartular em proveito do titular activo</a:t>
            </a:r>
          </a:p>
        </p:txBody>
      </p:sp>
      <p:pic>
        <p:nvPicPr>
          <p:cNvPr id="5" name="Imagem 4" descr="Uma imagem com dançarino&#10;&#10;Descrição gerada automaticamente">
            <a:extLst>
              <a:ext uri="{FF2B5EF4-FFF2-40B4-BE49-F238E27FC236}">
                <a16:creationId xmlns:a16="http://schemas.microsoft.com/office/drawing/2014/main" id="{AB3EBE5E-DFC3-A647-9D10-ABDBDA930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31" y="6088144"/>
            <a:ext cx="4630711" cy="16838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BA301E-3B58-DA4A-ACBB-5429F2C13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2" y="3143457"/>
            <a:ext cx="2510228" cy="21192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sições cambiárias assumidas por favorecido &amp; favorecente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511804"/>
          </a:xfrm>
          <a:prstGeom prst="rect">
            <a:avLst/>
          </a:prstGeom>
        </p:spPr>
        <p:txBody>
          <a:bodyPr/>
          <a:lstStyle>
            <a:lvl1pPr defTabSz="449833">
              <a:defRPr sz="4312"/>
            </a:lvl1pPr>
          </a:lstStyle>
          <a:p>
            <a:r>
              <a:t>posições cambiárias assumidas por favorecido &amp; favorecente</a:t>
            </a:r>
          </a:p>
        </p:txBody>
      </p:sp>
      <p:sp>
        <p:nvSpPr>
          <p:cNvPr id="150" name="Aceitante ou sacador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6839054" cy="6630102"/>
          </a:xfrm>
          <a:prstGeom prst="rect">
            <a:avLst/>
          </a:prstGeom>
        </p:spPr>
        <p:txBody>
          <a:bodyPr/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 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rPr lang="pt-PT">
                <a:solidFill>
                  <a:srgbClr val="FF40FF"/>
                </a:solidFill>
              </a:rPr>
              <a:t>Aceitante</a:t>
            </a:r>
            <a:r>
              <a:rPr lang="pt-PT"/>
              <a:t> </a:t>
            </a:r>
            <a:r>
              <a:rPr lang="pt-PT" b="1"/>
              <a:t>ou</a:t>
            </a:r>
            <a:r>
              <a:rPr lang="pt-PT"/>
              <a:t> </a:t>
            </a:r>
            <a:r>
              <a:rPr lang="pt-PT">
                <a:solidFill>
                  <a:srgbClr val="FF6100"/>
                </a:solidFill>
              </a:rPr>
              <a:t>sacador -&gt; </a:t>
            </a:r>
            <a:r>
              <a:rPr lang="pt-PT"/>
              <a:t>li</a:t>
            </a:r>
            <a:r>
              <a:t>gação com o fenómeno do desconto bancário (forma de financiamento hoje um pouco em desuso)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Entre nós não é vulgar </a:t>
            </a:r>
            <a:r>
              <a:rPr>
                <a:solidFill>
                  <a:srgbClr val="00B200"/>
                </a:solidFill>
              </a:rPr>
              <a:t>endosso</a:t>
            </a:r>
            <a:r>
              <a:t> de pura garantia 🤷🏻‍♀️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Exclusão de um “</a:t>
            </a:r>
            <a:r>
              <a:rPr>
                <a:solidFill>
                  <a:srgbClr val="D0B300"/>
                </a:solidFill>
              </a:rPr>
              <a:t>aval de favor</a:t>
            </a:r>
            <a:r>
              <a:t>” -&gt; pode haver é aval </a:t>
            </a:r>
            <a:r>
              <a:rPr b="1"/>
              <a:t>e</a:t>
            </a:r>
            <a:r>
              <a:t> favor (diversas garantias)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AE4E3B-89E0-FA4D-93F6-3CB56CD88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41" y="4157830"/>
            <a:ext cx="5189751" cy="34571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sições cambiárias assumidas por favorecido &amp; favorecente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511804"/>
          </a:xfrm>
          <a:prstGeom prst="rect">
            <a:avLst/>
          </a:prstGeom>
        </p:spPr>
        <p:txBody>
          <a:bodyPr/>
          <a:lstStyle>
            <a:lvl1pPr defTabSz="449833">
              <a:defRPr sz="4312"/>
            </a:lvl1pPr>
          </a:lstStyle>
          <a:p>
            <a:r>
              <a:t>posições cambiárias assumidas por favorecido &amp; favorecente</a:t>
            </a:r>
          </a:p>
        </p:txBody>
      </p:sp>
      <p:sp>
        <p:nvSpPr>
          <p:cNvPr id="150" name="Aceitante ou sacador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5954634" cy="6630102"/>
          </a:xfrm>
          <a:prstGeom prst="rect">
            <a:avLst/>
          </a:prstGeom>
        </p:spPr>
        <p:txBody>
          <a:bodyPr/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Importância das </a:t>
            </a:r>
            <a:r>
              <a:rPr b="1"/>
              <a:t>posições cambiárias </a:t>
            </a:r>
            <a:r>
              <a:rPr b="1">
                <a:solidFill>
                  <a:srgbClr val="FF0000"/>
                </a:solidFill>
              </a:rPr>
              <a:t>recíprocas</a:t>
            </a:r>
            <a:r>
              <a:t> todos os garantes no plano do </a:t>
            </a:r>
            <a:r>
              <a:rPr u="sng"/>
              <a:t>exercício do </a:t>
            </a:r>
            <a:r>
              <a:rPr u="sng">
                <a:solidFill>
                  <a:srgbClr val="C00000"/>
                </a:solidFill>
              </a:rPr>
              <a:t>direito de regresso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Se </a:t>
            </a:r>
            <a:r>
              <a:rPr>
                <a:solidFill>
                  <a:srgbClr val="9437FF"/>
                </a:solidFill>
              </a:rPr>
              <a:t>nenhuma</a:t>
            </a:r>
            <a:r>
              <a:t> convenção extracartular se provar em sentido diferente</a:t>
            </a:r>
            <a:r>
              <a:rPr lang="pt-PT"/>
              <a:t>...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rPr lang="pt-PT"/>
              <a:t>... </a:t>
            </a:r>
            <a:r>
              <a:rPr>
                <a:solidFill>
                  <a:srgbClr val="00B200"/>
                </a:solidFill>
              </a:rPr>
              <a:t>valem</a:t>
            </a:r>
            <a:r>
              <a:t> as regras cambiárias</a:t>
            </a:r>
          </a:p>
        </p:txBody>
      </p:sp>
      <p:pic>
        <p:nvPicPr>
          <p:cNvPr id="3" name="Imagem 2" descr="Uma imagem com texto, exterior, céu, pessoas&#10;&#10;Descrição gerada automaticamente">
            <a:extLst>
              <a:ext uri="{FF2B5EF4-FFF2-40B4-BE49-F238E27FC236}">
                <a16:creationId xmlns:a16="http://schemas.microsoft.com/office/drawing/2014/main" id="{CA8D31E6-AFD1-F447-A9FC-80684EADF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46" y="4615880"/>
            <a:ext cx="5045454" cy="30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98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 convenção de favor…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/>
          <a:p>
            <a:pPr defTabSz="414781">
              <a:defRPr sz="3975"/>
            </a:pPr>
            <a:r>
              <a:t>A convenção de favor</a:t>
            </a:r>
          </a:p>
          <a:p>
            <a:pPr defTabSz="414781">
              <a:defRPr sz="3975"/>
            </a:pPr>
            <a:r>
              <a:t>vista de fora </a:t>
            </a:r>
          </a:p>
        </p:txBody>
      </p:sp>
      <p:sp>
        <p:nvSpPr>
          <p:cNvPr id="153" name="Celebrar (expressa ou tacitamente) uma convenção de favor significa assumir voluntariamente o risco externo de vir a ser demandado pelo credor cambiário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5651500" cy="66301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2368" indent="-282368" defTabSz="449833">
              <a:spcBef>
                <a:spcPts val="900"/>
              </a:spcBef>
              <a:buBlip>
                <a:blip r:embed="rId2"/>
              </a:buBlip>
              <a:defRPr sz="2541"/>
            </a:pPr>
            <a:r>
              <a:t>Celebrar (expressa ou tacitamente) uma convenção de favor </a:t>
            </a:r>
            <a:r>
              <a:rPr b="1">
                <a:solidFill>
                  <a:srgbClr val="9437FF"/>
                </a:solidFill>
              </a:rPr>
              <a:t>significa</a:t>
            </a:r>
            <a:r>
              <a:t> </a:t>
            </a:r>
            <a:r>
              <a:rPr i="1">
                <a:solidFill>
                  <a:srgbClr val="9437FF"/>
                </a:solidFill>
              </a:rPr>
              <a:t>assumir voluntariamente </a:t>
            </a:r>
            <a:r>
              <a:rPr b="1" i="1">
                <a:solidFill>
                  <a:srgbClr val="9437FF"/>
                </a:solidFill>
              </a:rPr>
              <a:t>o risco</a:t>
            </a:r>
            <a:r>
              <a:rPr i="1">
                <a:solidFill>
                  <a:srgbClr val="9437FF"/>
                </a:solidFill>
              </a:rPr>
              <a:t> externo</a:t>
            </a:r>
            <a:r>
              <a:rPr>
                <a:solidFill>
                  <a:srgbClr val="9437FF"/>
                </a:solidFill>
              </a:rPr>
              <a:t> </a:t>
            </a:r>
            <a:r>
              <a:t>de vir a ser demandado pelo credor cambiário</a:t>
            </a:r>
          </a:p>
          <a:p>
            <a:pPr marL="282368" indent="-282368" defTabSz="449833">
              <a:spcBef>
                <a:spcPts val="900"/>
              </a:spcBef>
              <a:defRPr sz="2541"/>
            </a:pPr>
            <a:r>
              <a:t>Por isso seu </a:t>
            </a:r>
            <a:r>
              <a:rPr b="1">
                <a:solidFill>
                  <a:srgbClr val="FF6100"/>
                </a:solidFill>
              </a:rPr>
              <a:t>conhecimento</a:t>
            </a:r>
            <a:r>
              <a:t> por terceiros/Banco é </a:t>
            </a:r>
            <a:r>
              <a:rPr>
                <a:solidFill>
                  <a:srgbClr val="FF6100"/>
                </a:solidFill>
              </a:rPr>
              <a:t>irrelevante</a:t>
            </a:r>
            <a:r>
              <a:rPr lang="pt-PT">
                <a:solidFill>
                  <a:srgbClr val="FF6100"/>
                </a:solidFill>
              </a:rPr>
              <a:t> </a:t>
            </a:r>
            <a:r>
              <a:rPr lang="pt-PT"/>
              <a:t>para isentar o favorecente de responsabilidade </a:t>
            </a:r>
            <a:endParaRPr>
              <a:solidFill>
                <a:srgbClr val="FF6100"/>
              </a:solidFill>
            </a:endParaRPr>
          </a:p>
          <a:p>
            <a:pPr marL="624633" lvl="1" indent="-282368" defTabSz="449833">
              <a:spcBef>
                <a:spcPts val="900"/>
              </a:spcBef>
              <a:buSzPct val="100000"/>
              <a:buChar char="‣"/>
              <a:defRPr sz="2233"/>
            </a:pPr>
            <a:r>
              <a:rPr sz="2400"/>
              <a:t>A </a:t>
            </a:r>
            <a:r>
              <a:rPr sz="2400">
                <a:solidFill>
                  <a:srgbClr val="00B200"/>
                </a:solidFill>
              </a:rPr>
              <a:t>vontade manifestada </a:t>
            </a:r>
            <a:r>
              <a:rPr sz="2400"/>
              <a:t>pelo favorecente foi assumir uma garantia de pagamento perante terceiros</a:t>
            </a:r>
          </a:p>
          <a:p>
            <a:pPr marL="624633" lvl="1" indent="-282368" defTabSz="449833">
              <a:spcBef>
                <a:spcPts val="900"/>
              </a:spcBef>
              <a:buSzPct val="100000"/>
              <a:buChar char="‣"/>
              <a:defRPr sz="2233"/>
            </a:pPr>
            <a:r>
              <a:rPr sz="2400"/>
              <a:t>O que </a:t>
            </a:r>
            <a:r>
              <a:rPr sz="2400" i="1">
                <a:solidFill>
                  <a:srgbClr val="FF40FF"/>
                </a:solidFill>
              </a:rPr>
              <a:t>pensava</a:t>
            </a:r>
            <a:r>
              <a:rPr sz="2400"/>
              <a:t> que iria acontecer é irrelevante (</a:t>
            </a:r>
            <a:r>
              <a:rPr sz="2400">
                <a:solidFill>
                  <a:srgbClr val="FF40FF"/>
                </a:solidFill>
              </a:rPr>
              <a:t>puros motivos individuais</a:t>
            </a:r>
            <a:r>
              <a:rPr sz="2400"/>
              <a:t>) -&gt; pela mesma ordem de ideias, também ao fiador (</a:t>
            </a:r>
            <a:r>
              <a:rPr sz="2400" i="1"/>
              <a:t>maxime</a:t>
            </a:r>
            <a:r>
              <a:rPr sz="2400"/>
              <a:t> o fiador amigo ou parente) ou ao avalista (</a:t>
            </a:r>
            <a:r>
              <a:rPr sz="2400" i="1"/>
              <a:t>maxime</a:t>
            </a:r>
            <a:r>
              <a:rPr sz="2400"/>
              <a:t>, amigo ou familiar) seria </a:t>
            </a:r>
            <a:r>
              <a:rPr sz="2400" u="sng"/>
              <a:t>e</a:t>
            </a:r>
            <a:r>
              <a:rPr sz="2400"/>
              <a:t>stranha a vontade de garantir</a:t>
            </a:r>
          </a:p>
        </p:txBody>
      </p:sp>
      <p:pic>
        <p:nvPicPr>
          <p:cNvPr id="3" name="Imagem 2" descr="Uma imagem com texto, pessoa, beber, multidão&#10;&#10;Descrição gerada automaticamente">
            <a:extLst>
              <a:ext uri="{FF2B5EF4-FFF2-40B4-BE49-F238E27FC236}">
                <a16:creationId xmlns:a16="http://schemas.microsoft.com/office/drawing/2014/main" id="{FB91A572-91B8-C740-9689-90748ACCE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6" y="3706629"/>
            <a:ext cx="4581879" cy="36385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 convenção de favor…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/>
          <a:p>
            <a:pPr defTabSz="414781">
              <a:defRPr sz="3975"/>
            </a:pPr>
            <a:r>
              <a:t>A convenção de favor</a:t>
            </a:r>
          </a:p>
          <a:p>
            <a:pPr defTabSz="414781">
              <a:defRPr sz="3975"/>
            </a:pPr>
            <a:r>
              <a:t>vista de fora </a:t>
            </a:r>
          </a:p>
        </p:txBody>
      </p:sp>
      <p:sp>
        <p:nvSpPr>
          <p:cNvPr id="153" name="Celebrar (expressa ou tacitamente) uma convenção de favor significa assumir voluntariamente o risco externo de vir a ser demandado pelo credor cambiário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6524261" cy="66301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2368" indent="-282368" defTabSz="449833">
              <a:spcBef>
                <a:spcPts val="900"/>
              </a:spcBef>
              <a:buBlip>
                <a:blip r:embed="rId2"/>
              </a:buBlip>
              <a:defRPr sz="2541"/>
            </a:pPr>
            <a:r>
              <a:rPr b="1"/>
              <a:t>Não</a:t>
            </a:r>
            <a:r>
              <a:t> faz sentido aplicar a </a:t>
            </a:r>
            <a:r>
              <a:rPr>
                <a:solidFill>
                  <a:srgbClr val="FF0000"/>
                </a:solidFill>
              </a:rPr>
              <a:t>ressalva</a:t>
            </a:r>
            <a:r>
              <a:t> da parte final do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17.º LU </a:t>
            </a:r>
            <a:r>
              <a:t>para </a:t>
            </a:r>
            <a:r>
              <a:rPr b="1">
                <a:solidFill>
                  <a:srgbClr val="FF0000"/>
                </a:solidFill>
              </a:rPr>
              <a:t>libertar</a:t>
            </a:r>
            <a:r>
              <a:t> o </a:t>
            </a:r>
            <a:r>
              <a:rPr b="1"/>
              <a:t>favorecente</a:t>
            </a:r>
            <a:r>
              <a:t> de responsabil</a:t>
            </a:r>
            <a:r>
              <a:rPr lang="pt-PT"/>
              <a:t>i</a:t>
            </a:r>
            <a:r>
              <a:t>dades</a:t>
            </a:r>
            <a:endParaRPr lang="pt-PT"/>
          </a:p>
          <a:p>
            <a:pPr marL="282368" indent="-282368" defTabSz="449833">
              <a:spcBef>
                <a:spcPts val="900"/>
              </a:spcBef>
              <a:defRPr sz="2541"/>
            </a:pPr>
            <a:r>
              <a:rPr lang="pt-PT"/>
              <a:t>Porque o terceiro </a:t>
            </a:r>
            <a:r>
              <a:rPr lang="pt-PT">
                <a:solidFill>
                  <a:srgbClr val="00B200"/>
                </a:solidFill>
              </a:rPr>
              <a:t>não </a:t>
            </a:r>
            <a:r>
              <a:rPr lang="pt-PT"/>
              <a:t>se está de modo algum a </a:t>
            </a:r>
            <a:r>
              <a:rPr lang="pt-PT" b="1">
                <a:solidFill>
                  <a:srgbClr val="00B200"/>
                </a:solidFill>
              </a:rPr>
              <a:t>aproveitar</a:t>
            </a:r>
            <a:r>
              <a:rPr lang="pt-PT">
                <a:solidFill>
                  <a:srgbClr val="00B200"/>
                </a:solidFill>
              </a:rPr>
              <a:t> chocantemente </a:t>
            </a:r>
            <a:r>
              <a:rPr lang="pt-PT"/>
              <a:t>do princípio </a:t>
            </a:r>
            <a:r>
              <a:rPr lang="pt-PT" i="1"/>
              <a:t>res inter alios acta </a:t>
            </a:r>
            <a:endParaRPr/>
          </a:p>
          <a:p>
            <a:pPr marL="624633" lvl="1" indent="-282368" defTabSz="449833">
              <a:spcBef>
                <a:spcPts val="900"/>
              </a:spcBef>
              <a:buSzPct val="100000"/>
              <a:buChar char="‣"/>
              <a:defRPr sz="2233"/>
            </a:pPr>
            <a:r>
              <a:rPr sz="2400"/>
              <a:t>Significa apenas que </a:t>
            </a:r>
            <a:r>
              <a:rPr sz="2400" b="1">
                <a:solidFill>
                  <a:srgbClr val="FF40FF"/>
                </a:solidFill>
              </a:rPr>
              <a:t>conhece</a:t>
            </a:r>
            <a:r>
              <a:rPr sz="2400"/>
              <a:t> a existência de uma </a:t>
            </a:r>
            <a:r>
              <a:rPr sz="2400" b="1"/>
              <a:t>prestação de garantia </a:t>
            </a:r>
            <a:r>
              <a:rPr sz="2400" i="1"/>
              <a:t>querida e realizada</a:t>
            </a:r>
            <a:r>
              <a:rPr sz="2400"/>
              <a:t> através daquele negócio cambiário</a:t>
            </a:r>
          </a:p>
          <a:p>
            <a:pPr marL="624633" lvl="1" indent="-282368" defTabSz="449833">
              <a:spcBef>
                <a:spcPts val="900"/>
              </a:spcBef>
              <a:buSzPct val="100000"/>
              <a:buChar char="‣"/>
              <a:defRPr sz="2233"/>
            </a:pPr>
            <a:r>
              <a:rPr sz="2400" b="1">
                <a:solidFill>
                  <a:srgbClr val="9437FF"/>
                </a:solidFill>
              </a:rPr>
              <a:t>Situações-limite</a:t>
            </a:r>
            <a:r>
              <a:rPr sz="2400"/>
              <a:t> (raras): aí sim: abuso de direito por ofensa</a:t>
            </a:r>
            <a:r>
              <a:rPr lang="pt-PT" sz="2400"/>
              <a:t> aos</a:t>
            </a:r>
            <a:r>
              <a:rPr sz="2400"/>
              <a:t> bons costumes</a:t>
            </a:r>
          </a:p>
        </p:txBody>
      </p:sp>
      <p:pic>
        <p:nvPicPr>
          <p:cNvPr id="3" name="Imagem 2" descr="Uma imagem com parede, pessoa, interior&#10;&#10;Descrição gerada automaticamente">
            <a:extLst>
              <a:ext uri="{FF2B5EF4-FFF2-40B4-BE49-F238E27FC236}">
                <a16:creationId xmlns:a16="http://schemas.microsoft.com/office/drawing/2014/main" id="{D6AAFD9F-E08A-5F48-9111-84AB5B357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2" y="4285117"/>
            <a:ext cx="4778739" cy="2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23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 convenção de favor…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4781">
              <a:defRPr sz="3975"/>
            </a:pPr>
            <a:r>
              <a:t>A convenção de favor</a:t>
            </a:r>
          </a:p>
          <a:p>
            <a:pPr defTabSz="414781">
              <a:defRPr sz="3975"/>
            </a:pPr>
            <a:r>
              <a:t>vista de dentro </a:t>
            </a:r>
            <a:r>
              <a:rPr lang="pt-PT"/>
              <a:t/>
            </a:r>
            <a:br>
              <a:rPr lang="pt-PT"/>
            </a:br>
            <a:r>
              <a:rPr lang="pt-PT" sz="2200" i="1">
                <a:latin typeface="Garamond" panose="02020404030301010803" pitchFamily="18" charset="0"/>
                <a:cs typeface="Arial" panose="020B0604020202020204" pitchFamily="34" charset="0"/>
              </a:rPr>
              <a:t>a relação interna (extra-cartular) entre favorecente e favorecido</a:t>
            </a:r>
            <a:endParaRPr i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56" name="Outra coisa é a  disciplina estabelecida na convenção para a relação interna (extra-cartular) entre favorecente e favorecido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6998949" cy="663010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30041" indent="-330041" defTabSz="525779">
              <a:spcBef>
                <a:spcPts val="1000"/>
              </a:spcBef>
              <a:buBlip>
                <a:blip r:embed="rId2"/>
              </a:buBlip>
              <a:defRPr sz="2970"/>
            </a:pPr>
            <a:r>
              <a:t>Neste plano, pode </a:t>
            </a:r>
            <a:r>
              <a:rPr lang="pt-PT"/>
              <a:t>a combinação </a:t>
            </a:r>
            <a:r>
              <a:rPr b="1"/>
              <a:t>das partes</a:t>
            </a:r>
            <a:r>
              <a:t> </a:t>
            </a:r>
            <a:r>
              <a:rPr b="1" i="1">
                <a:solidFill>
                  <a:srgbClr val="FF40FF"/>
                </a:solidFill>
              </a:rPr>
              <a:t>mitigar</a:t>
            </a:r>
            <a:r>
              <a:rPr i="1"/>
              <a:t> </a:t>
            </a:r>
            <a:r>
              <a:rPr b="1" i="1">
                <a:solidFill>
                  <a:srgbClr val="FF40FF"/>
                </a:solidFill>
              </a:rPr>
              <a:t>a exposição</a:t>
            </a:r>
            <a:r>
              <a:rPr>
                <a:solidFill>
                  <a:srgbClr val="FF40FF"/>
                </a:solidFill>
              </a:rPr>
              <a:t> </a:t>
            </a:r>
            <a:r>
              <a:t>ao risco externo</a:t>
            </a:r>
          </a:p>
          <a:p>
            <a:pPr marL="330041" indent="-330041" defTabSz="525779">
              <a:spcBef>
                <a:spcPts val="1000"/>
              </a:spcBef>
              <a:buBlip>
                <a:blip r:embed="rId2"/>
              </a:buBlip>
              <a:defRPr sz="2970"/>
            </a:pPr>
            <a:r>
              <a:t>Como? Assumindo o favorecido a</a:t>
            </a:r>
            <a:r>
              <a:rPr lang="pt-PT"/>
              <a:t> </a:t>
            </a:r>
            <a:r>
              <a:rPr lang="pt-PT">
                <a:solidFill>
                  <a:srgbClr val="00B200"/>
                </a:solidFill>
              </a:rPr>
              <a:t>específica</a:t>
            </a:r>
            <a:r>
              <a:rPr>
                <a:solidFill>
                  <a:srgbClr val="00B200"/>
                </a:solidFill>
              </a:rPr>
              <a:t> obrigação de evitar</a:t>
            </a:r>
            <a:r>
              <a:t> </a:t>
            </a:r>
            <a:r>
              <a:rPr u="sng"/>
              <a:t>que chegue a tornar-se </a:t>
            </a:r>
            <a:r>
              <a:rPr u="sng">
                <a:solidFill>
                  <a:srgbClr val="00B200"/>
                </a:solidFill>
              </a:rPr>
              <a:t>efectiva</a:t>
            </a:r>
            <a:r>
              <a:rPr u="sng"/>
              <a:t> </a:t>
            </a:r>
            <a:r>
              <a:t>a responsabilidade cambiária do favorecente</a:t>
            </a:r>
          </a:p>
          <a:p>
            <a:pPr marL="730091" lvl="1" indent="-330041" defTabSz="525779">
              <a:spcBef>
                <a:spcPts val="1000"/>
              </a:spcBef>
              <a:buSzPct val="100000"/>
              <a:buChar char="‣"/>
              <a:defRPr sz="2609"/>
            </a:pPr>
            <a:r>
              <a:rPr lang="pt-PT"/>
              <a:t>Quando o favorecente figure como </a:t>
            </a:r>
            <a:r>
              <a:rPr lang="pt-PT" b="1">
                <a:solidFill>
                  <a:srgbClr val="FF6100"/>
                </a:solidFill>
              </a:rPr>
              <a:t>aceitante</a:t>
            </a:r>
            <a:r>
              <a:rPr lang="pt-PT" b="1"/>
              <a:t>: </a:t>
            </a:r>
            <a:r>
              <a:rPr b="1"/>
              <a:t>pondo à disposição</a:t>
            </a:r>
            <a:r>
              <a:t> dele o </a:t>
            </a:r>
            <a:r>
              <a:rPr b="1"/>
              <a:t>dinheiro</a:t>
            </a:r>
            <a:r>
              <a:t> necessário para efectuar o pagamento </a:t>
            </a:r>
            <a:r>
              <a:rPr>
                <a:solidFill>
                  <a:srgbClr val="FF6100"/>
                </a:solidFill>
              </a:rPr>
              <a:t>ou</a:t>
            </a:r>
            <a:r>
              <a:t> procedendo ao </a:t>
            </a:r>
            <a:r>
              <a:rPr b="1"/>
              <a:t>resgate antecipado </a:t>
            </a:r>
            <a:r>
              <a:t>da letra descontada</a:t>
            </a:r>
          </a:p>
          <a:p>
            <a:pPr marL="730091" lvl="1" indent="-330041" defTabSz="525779">
              <a:spcBef>
                <a:spcPts val="1000"/>
              </a:spcBef>
              <a:buSzPct val="100000"/>
              <a:buChar char="‣"/>
              <a:defRPr sz="2609"/>
            </a:pPr>
            <a:r>
              <a:rPr lang="pt-PT"/>
              <a:t>Quando o favorecente figure como </a:t>
            </a:r>
            <a:r>
              <a:rPr lang="pt-PT" b="1">
                <a:solidFill>
                  <a:schemeClr val="bg1">
                    <a:lumMod val="75000"/>
                    <a:lumOff val="25000"/>
                  </a:schemeClr>
                </a:solidFill>
              </a:rPr>
              <a:t>sacador</a:t>
            </a:r>
            <a:r>
              <a:rPr lang="pt-PT" b="1"/>
              <a:t>:</a:t>
            </a:r>
            <a:r>
              <a:t> procedendo </a:t>
            </a:r>
            <a:r>
              <a:rPr b="1"/>
              <a:t>directa e atempadamente ao</a:t>
            </a:r>
            <a:r>
              <a:t> </a:t>
            </a:r>
            <a:r>
              <a:rPr b="1"/>
              <a:t>pagamento </a:t>
            </a:r>
            <a:r>
              <a:t>para que não seja incomodado</a:t>
            </a:r>
          </a:p>
        </p:txBody>
      </p:sp>
      <p:pic>
        <p:nvPicPr>
          <p:cNvPr id="3" name="Imagem 2" descr="Uma imagem com água, acessório&#10;&#10;Descrição gerada automaticamente">
            <a:extLst>
              <a:ext uri="{FF2B5EF4-FFF2-40B4-BE49-F238E27FC236}">
                <a16:creationId xmlns:a16="http://schemas.microsoft.com/office/drawing/2014/main" id="{6C1AB363-126C-CE43-88E3-91F1E19B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49" y="2704683"/>
            <a:ext cx="4642621" cy="29016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 quando o favorecido se coloca de fora do círculo cambiário?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>
            <a:lvl1pPr defTabSz="414781">
              <a:defRPr sz="3975"/>
            </a:lvl1pPr>
          </a:lstStyle>
          <a:p>
            <a:r>
              <a:t>E quando o favorecido se coloca de fora do círculo cambiário?</a:t>
            </a:r>
          </a:p>
        </p:txBody>
      </p:sp>
      <p:sp>
        <p:nvSpPr>
          <p:cNvPr id="159" name="Enquadramento: já não se trata de reforçar o crédito cambiário pela adjunção de um novo devedor ao “principal”, mas sim de colocar (apenas) o património de um determinado sujeito como garantia cambiária  de uma operação económica alheia…"/>
          <p:cNvSpPr txBox="1">
            <a:spLocks noGrp="1"/>
          </p:cNvSpPr>
          <p:nvPr>
            <p:ph type="body" idx="1"/>
          </p:nvPr>
        </p:nvSpPr>
        <p:spPr>
          <a:xfrm>
            <a:off x="850899" y="2475798"/>
            <a:ext cx="6704143" cy="663010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Enquadramento: já </a:t>
            </a:r>
            <a:r>
              <a:rPr b="1">
                <a:solidFill>
                  <a:srgbClr val="FF0000"/>
                </a:solidFill>
              </a:rPr>
              <a:t>não</a:t>
            </a:r>
            <a:r>
              <a:t> se trata de reforçar o crédito cambiário pela </a:t>
            </a:r>
            <a:r>
              <a:rPr b="1"/>
              <a:t>adjunção</a:t>
            </a:r>
            <a:r>
              <a:t> de um novo devedor ao </a:t>
            </a:r>
            <a:r>
              <a:rPr lang="pt-PT"/>
              <a:t>favorecido</a:t>
            </a:r>
          </a:p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rPr lang="pt-PT"/>
              <a:t>M</a:t>
            </a:r>
            <a:r>
              <a:t>as </a:t>
            </a:r>
            <a:r>
              <a:rPr>
                <a:solidFill>
                  <a:srgbClr val="FF0000"/>
                </a:solidFill>
              </a:rPr>
              <a:t>sim</a:t>
            </a:r>
            <a:r>
              <a:t> de colocar </a:t>
            </a:r>
            <a:r>
              <a:rPr b="1"/>
              <a:t>(apenas) </a:t>
            </a:r>
            <a:r>
              <a:t>o património de um determinado sujeito como </a:t>
            </a:r>
            <a:r>
              <a:rPr b="1"/>
              <a:t>garantia </a:t>
            </a:r>
            <a:r>
              <a:rPr b="1">
                <a:solidFill>
                  <a:srgbClr val="FF0000"/>
                </a:solidFill>
              </a:rPr>
              <a:t>cambiária</a:t>
            </a:r>
            <a:r>
              <a:rPr b="1"/>
              <a:t>  </a:t>
            </a:r>
            <a:r>
              <a:t>de uma </a:t>
            </a:r>
            <a:r>
              <a:rPr b="1"/>
              <a:t>operação económica </a:t>
            </a:r>
            <a:r>
              <a:rPr b="1">
                <a:solidFill>
                  <a:srgbClr val="FF0000"/>
                </a:solidFill>
              </a:rPr>
              <a:t>alheia</a:t>
            </a:r>
          </a:p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rPr>
                <a:solidFill>
                  <a:srgbClr val="9437FF"/>
                </a:solidFill>
              </a:rPr>
              <a:t>Explicação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A</a:t>
            </a:r>
            <a:r>
              <a:rPr i="1"/>
              <a:t> </a:t>
            </a:r>
            <a:r>
              <a:rPr b="1">
                <a:solidFill>
                  <a:srgbClr val="00B200"/>
                </a:solidFill>
              </a:rPr>
              <a:t>fraca</a:t>
            </a:r>
            <a:r>
              <a:rPr b="1"/>
              <a:t> capacidade</a:t>
            </a:r>
            <a:r>
              <a:t> financeira do favorecido (</a:t>
            </a:r>
            <a:r>
              <a:rPr u="sng"/>
              <a:t>pouco valor </a:t>
            </a:r>
            <a:r>
              <a:t>para o credor a sua assinatura)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O </a:t>
            </a:r>
            <a:r>
              <a:rPr b="1">
                <a:solidFill>
                  <a:srgbClr val="FF40FF"/>
                </a:solidFill>
              </a:rPr>
              <a:t>aproveitamento</a:t>
            </a:r>
            <a:r>
              <a:t>, </a:t>
            </a:r>
            <a:r>
              <a:rPr u="sng"/>
              <a:t>por parte do favorecido</a:t>
            </a:r>
            <a:r>
              <a:t>, de alguma </a:t>
            </a:r>
            <a:r>
              <a:rPr b="1"/>
              <a:t>credulidade</a:t>
            </a:r>
            <a:r>
              <a:t> ou </a:t>
            </a:r>
            <a:r>
              <a:rPr b="1"/>
              <a:t>falta de informação</a:t>
            </a:r>
            <a:r>
              <a:t> do favorecente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E5B73A-88CC-DE48-8677-3FC38A0BB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48" y="3646817"/>
            <a:ext cx="4669298" cy="35388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 quando o favorecido se coloca de fora do círculo cambiário?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>
            <a:lvl1pPr defTabSz="414781">
              <a:defRPr sz="3975"/>
            </a:lvl1pPr>
          </a:lstStyle>
          <a:p>
            <a:r>
              <a:t>E quando o favorecido se coloca de fora do círculo cambiário?</a:t>
            </a:r>
          </a:p>
        </p:txBody>
      </p:sp>
      <p:sp>
        <p:nvSpPr>
          <p:cNvPr id="162" name="Consequências…"/>
          <p:cNvSpPr txBox="1">
            <a:spLocks noGrp="1"/>
          </p:cNvSpPr>
          <p:nvPr>
            <p:ph type="body" idx="1"/>
          </p:nvPr>
        </p:nvSpPr>
        <p:spPr>
          <a:xfrm>
            <a:off x="850900" y="2475798"/>
            <a:ext cx="6074556" cy="6630102"/>
          </a:xfrm>
          <a:prstGeom prst="rect">
            <a:avLst/>
          </a:prstGeom>
        </p:spPr>
        <p:txBody>
          <a:bodyPr/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rPr>
                <a:solidFill>
                  <a:srgbClr val="FF0000"/>
                </a:solidFill>
              </a:rPr>
              <a:t>Consequências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Se o beneficiário do favor permanecer fora do círculo cambiário, </a:t>
            </a:r>
            <a:r>
              <a:rPr b="1" i="1">
                <a:solidFill>
                  <a:srgbClr val="FF40FF"/>
                </a:solidFill>
              </a:rPr>
              <a:t>nunca</a:t>
            </a:r>
            <a:r>
              <a:rPr b="1" i="1"/>
              <a:t> o </a:t>
            </a:r>
            <a:r>
              <a:rPr b="1" i="1">
                <a:solidFill>
                  <a:schemeClr val="bg1">
                    <a:lumMod val="90000"/>
                    <a:lumOff val="10000"/>
                  </a:schemeClr>
                </a:solidFill>
              </a:rPr>
              <a:t>credor</a:t>
            </a:r>
            <a:r>
              <a:rPr i="1"/>
              <a:t> terá pretensão </a:t>
            </a:r>
            <a:r>
              <a:rPr i="1">
                <a:solidFill>
                  <a:srgbClr val="FF40FF"/>
                </a:solidFill>
              </a:rPr>
              <a:t>cambiária</a:t>
            </a:r>
            <a:r>
              <a:rPr i="1"/>
              <a:t> </a:t>
            </a:r>
            <a:r>
              <a:rPr b="1" i="1"/>
              <a:t>contra ele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rPr b="1">
                <a:solidFill>
                  <a:srgbClr val="00B200"/>
                </a:solidFill>
              </a:rPr>
              <a:t>Nem</a:t>
            </a:r>
            <a:r>
              <a:rPr b="1"/>
              <a:t> em caso algum o </a:t>
            </a:r>
            <a:r>
              <a:rPr b="1" i="1">
                <a:solidFill>
                  <a:schemeClr val="bg1">
                    <a:lumMod val="90000"/>
                    <a:lumOff val="10000"/>
                  </a:schemeClr>
                </a:solidFill>
              </a:rPr>
              <a:t>favorecente</a:t>
            </a:r>
            <a:r>
              <a:t> poderá </a:t>
            </a:r>
            <a:r>
              <a:rPr lang="pt-PT"/>
              <a:t>exercer um direito cambiário de </a:t>
            </a:r>
            <a:r>
              <a:rPr lang="pt-PT">
                <a:solidFill>
                  <a:srgbClr val="00B200"/>
                </a:solidFill>
              </a:rPr>
              <a:t>regresso</a:t>
            </a:r>
            <a:endParaRPr>
              <a:solidFill>
                <a:srgbClr val="00B200"/>
              </a:solidFill>
            </a:endParaRPr>
          </a:p>
        </p:txBody>
      </p:sp>
      <p:pic>
        <p:nvPicPr>
          <p:cNvPr id="3" name="Imagem 2" descr="Uma imagem com exterior&#10;&#10;Descrição gerada automaticamente">
            <a:extLst>
              <a:ext uri="{FF2B5EF4-FFF2-40B4-BE49-F238E27FC236}">
                <a16:creationId xmlns:a16="http://schemas.microsoft.com/office/drawing/2014/main" id="{CBDF255A-62BC-AD40-83CC-A4893ABD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83" y="4078575"/>
            <a:ext cx="5567456" cy="31316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1426</Words>
  <Application>Microsoft Office PowerPoint</Application>
  <PresentationFormat>Personalizados</PresentationFormat>
  <Paragraphs>98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7" baseType="lpstr">
      <vt:lpstr>Academy Engraved LET Plain:1.0</vt:lpstr>
      <vt:lpstr>Arial</vt:lpstr>
      <vt:lpstr>Bodoni SvtyTwo OS ITC TT-BookIt</vt:lpstr>
      <vt:lpstr>Bodoni SvtyTwo SC ITC TT-Book</vt:lpstr>
      <vt:lpstr>Garamond</vt:lpstr>
      <vt:lpstr>Gill Sans MT</vt:lpstr>
      <vt:lpstr>Helvetica</vt:lpstr>
      <vt:lpstr>Helvetica Neue</vt:lpstr>
      <vt:lpstr>Hoefler Text</vt:lpstr>
      <vt:lpstr>Times Roman</vt:lpstr>
      <vt:lpstr>Typeset</vt:lpstr>
      <vt:lpstr>Subscrição de Favor</vt:lpstr>
      <vt:lpstr>o que é uma Subscrição de Favor?</vt:lpstr>
      <vt:lpstr>posições cambiárias assumidas por favorecido &amp; favorecente</vt:lpstr>
      <vt:lpstr>posições cambiárias assumidas por favorecido &amp; favorecente</vt:lpstr>
      <vt:lpstr>A convenção de favor vista de fora </vt:lpstr>
      <vt:lpstr>A convenção de favor vista de fora </vt:lpstr>
      <vt:lpstr>A convenção de favor vista de dentro  a relação interna (extra-cartular) entre favorecente e favorecido</vt:lpstr>
      <vt:lpstr>E quando o favorecido se coloca de fora do círculo cambiário?</vt:lpstr>
      <vt:lpstr>E quando o favorecido se coloca de fora do círculo cambiário?</vt:lpstr>
      <vt:lpstr>E quando o favorecido se coloca de fora do círculo cambiário?</vt:lpstr>
      <vt:lpstr>E quando o favorecido se coloca de fora do círculo cambiário?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Subscrição de Favor</dc:title>
  <dc:creator>Carolina Castro Nunes Vicente Cunha</dc:creator>
  <cp:lastModifiedBy>Elisabete J Assuncao</cp:lastModifiedBy>
  <cp:revision>4</cp:revision>
  <dcterms:created xsi:type="dcterms:W3CDTF">2021-03-11T18:04:00Z</dcterms:created>
  <dcterms:modified xsi:type="dcterms:W3CDTF">2021-03-19T14:14:15Z</dcterms:modified>
</cp:coreProperties>
</file>