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6" r:id="rId5"/>
    <p:sldId id="259" r:id="rId6"/>
    <p:sldId id="27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00"/>
    <a:srgbClr val="C40CB3"/>
    <a:srgbClr val="8700FF"/>
    <a:srgbClr val="006F00"/>
    <a:srgbClr val="0089A2"/>
    <a:srgbClr val="A8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49" d="100"/>
          <a:sy n="49" d="100"/>
        </p:scale>
        <p:origin x="13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e sub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"/>
          <p:cNvGrpSpPr/>
          <p:nvPr/>
        </p:nvGrpSpPr>
        <p:grpSpPr>
          <a:xfrm>
            <a:off x="1485900" y="4838700"/>
            <a:ext cx="10033000" cy="88901"/>
            <a:chOff x="0" y="0"/>
            <a:chExt cx="10033000" cy="88900"/>
          </a:xfrm>
        </p:grpSpPr>
        <p:pic>
          <p:nvPicPr>
            <p:cNvPr id="12" name="typesetflourish_shape_big.pdf" descr="typesetflourish_shape_big.pd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typesetflourish_line.pdf" descr="typesetflourish_line.pdf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typesetflourish_line.pdf" descr="typesetflourish_line.pdf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Texto do título"/>
          <p:cNvSpPr txBox="1">
            <a:spLocks noGrp="1"/>
          </p:cNvSpPr>
          <p:nvPr>
            <p:ph type="title"/>
          </p:nvPr>
        </p:nvSpPr>
        <p:spPr>
          <a:xfrm>
            <a:off x="1117600" y="2209800"/>
            <a:ext cx="10769600" cy="25400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7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117600" y="5041900"/>
            <a:ext cx="107696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–Manuel Macieira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300" i="1"/>
            </a:lvl1pPr>
          </a:lstStyle>
          <a:p>
            <a:r>
              <a:t>–Manuel Macieira</a:t>
            </a:r>
          </a:p>
        </p:txBody>
      </p:sp>
      <p:sp>
        <p:nvSpPr>
          <p:cNvPr id="108" name="“Digite aqui uma citação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300"/>
              </a:spcBef>
              <a:buSzTx/>
              <a:buNone/>
              <a:defRPr sz="3300"/>
            </a:lvl1pPr>
          </a:lstStyle>
          <a:p>
            <a:r>
              <a:t>“Digite aqui uma citação.” </a:t>
            </a:r>
          </a:p>
        </p:txBody>
      </p:sp>
      <p:sp>
        <p:nvSpPr>
          <p:cNvPr id="10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m"/>
          <p:cNvSpPr>
            <a:spLocks noGrp="1"/>
          </p:cNvSpPr>
          <p:nvPr>
            <p:ph type="pic" idx="21"/>
          </p:nvPr>
        </p:nvSpPr>
        <p:spPr>
          <a:xfrm>
            <a:off x="-609600" y="0"/>
            <a:ext cx="14264525" cy="9779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Objeto 0">
    <p:bg>
      <p:bgPr>
        <a:solidFill>
          <a:srgbClr val="C05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o do título"/>
          <p:cNvSpPr txBox="1">
            <a:spLocks noGrp="1"/>
          </p:cNvSpPr>
          <p:nvPr>
            <p:ph type="title"/>
          </p:nvPr>
        </p:nvSpPr>
        <p:spPr>
          <a:xfrm>
            <a:off x="2284152" y="1372006"/>
            <a:ext cx="8444808" cy="1690625"/>
          </a:xfrm>
          <a:prstGeom prst="rect">
            <a:avLst/>
          </a:prstGeom>
          <a:solidFill>
            <a:srgbClr val="000000"/>
          </a:solidFill>
          <a:ln w="38100" cap="sq">
            <a:solidFill>
              <a:srgbClr val="FFFFFF"/>
            </a:solidFill>
            <a:miter lim="800000"/>
          </a:ln>
        </p:spPr>
        <p:txBody>
          <a:bodyPr lIns="260095" tIns="260095" rIns="260095" bIns="260095"/>
          <a:lstStyle>
            <a:lvl1pPr defTabSz="1300480">
              <a:lnSpc>
                <a:spcPct val="90000"/>
              </a:lnSpc>
              <a:defRPr sz="3600" spc="276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132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2284152" y="3751886"/>
            <a:ext cx="8444808" cy="4411710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304800" indent="-304800" defTabSz="1300480">
              <a:lnSpc>
                <a:spcPct val="10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571500" indent="-342900" defTabSz="1300480">
              <a:lnSpc>
                <a:spcPct val="10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800100" indent="-342900" defTabSz="1300480">
              <a:lnSpc>
                <a:spcPct val="10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028700" indent="-342900" defTabSz="1300480">
              <a:lnSpc>
                <a:spcPct val="10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257300" indent="-342900" defTabSz="1300480">
              <a:lnSpc>
                <a:spcPct val="100000"/>
              </a:lnSpc>
              <a:spcBef>
                <a:spcPts val="1400"/>
              </a:spcBef>
              <a:buClr>
                <a:srgbClr val="C0504D"/>
              </a:buClr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3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719269" y="8975750"/>
            <a:ext cx="520193" cy="255220"/>
          </a:xfrm>
          <a:prstGeom prst="rect">
            <a:avLst/>
          </a:prstGeom>
          <a:solidFill>
            <a:srgbClr val="1D1D1D">
              <a:alpha val="69804"/>
            </a:srgbClr>
          </a:solidFill>
        </p:spPr>
        <p:txBody>
          <a:bodyPr wrap="square" lIns="26009" tIns="26009" rIns="26009" bIns="26009" anchor="ctr"/>
          <a:lstStyle>
            <a:lvl1pPr defTabSz="650240"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a 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"/>
          <p:cNvGrpSpPr/>
          <p:nvPr/>
        </p:nvGrpSpPr>
        <p:grpSpPr>
          <a:xfrm>
            <a:off x="1485900" y="2070100"/>
            <a:ext cx="10033000" cy="88901"/>
            <a:chOff x="0" y="0"/>
            <a:chExt cx="10033000" cy="88900"/>
          </a:xfrm>
        </p:grpSpPr>
        <p:pic>
          <p:nvPicPr>
            <p:cNvPr id="25" name="typesetflourish_shape_big.pdf" descr="typesetflourish_shape_big.pd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typesetflourish_line.pdf" descr="typesetflourish_line.pdf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typesetflourish_line.pdf" descr="typesetflourish_line.pdf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" name="Imagem"/>
          <p:cNvSpPr>
            <a:spLocks noGrp="1"/>
          </p:cNvSpPr>
          <p:nvPr>
            <p:ph type="pic" idx="21"/>
          </p:nvPr>
        </p:nvSpPr>
        <p:spPr>
          <a:xfrm>
            <a:off x="1181100" y="1200001"/>
            <a:ext cx="11374570" cy="7797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117600" y="838200"/>
            <a:ext cx="10769600" cy="11430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117600" y="2273300"/>
            <a:ext cx="107696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32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1117600" y="3606800"/>
            <a:ext cx="10769600" cy="25400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a 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o"/>
          <p:cNvGrpSpPr/>
          <p:nvPr/>
        </p:nvGrpSpPr>
        <p:grpSpPr>
          <a:xfrm>
            <a:off x="1638300" y="4889500"/>
            <a:ext cx="4368801" cy="88901"/>
            <a:chOff x="0" y="0"/>
            <a:chExt cx="4368800" cy="88900"/>
          </a:xfrm>
        </p:grpSpPr>
        <p:pic>
          <p:nvPicPr>
            <p:cNvPr id="47" name="typesetflourish_shape_big.pdf" descr="typesetflourish_shape_big.pd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typesetflourish_line.pdf" descr="typesetflourish_line.pdf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typesetflourish_line.pdf" descr="typesetflourish_line.pdf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33680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" name="Imagem"/>
          <p:cNvSpPr>
            <a:spLocks noGrp="1"/>
          </p:cNvSpPr>
          <p:nvPr>
            <p:ph type="pic" idx="21"/>
          </p:nvPr>
        </p:nvSpPr>
        <p:spPr>
          <a:xfrm>
            <a:off x="5930900" y="1646708"/>
            <a:ext cx="9423400" cy="646018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Texto do título"/>
          <p:cNvSpPr txBox="1">
            <a:spLocks noGrp="1"/>
          </p:cNvSpPr>
          <p:nvPr>
            <p:ph type="title"/>
          </p:nvPr>
        </p:nvSpPr>
        <p:spPr>
          <a:xfrm>
            <a:off x="1054100" y="1536700"/>
            <a:ext cx="5397500" cy="32258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r>
              <a:t>Texto do título</a:t>
            </a:r>
          </a:p>
        </p:txBody>
      </p:sp>
      <p:sp>
        <p:nvSpPr>
          <p:cNvPr id="53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054100" y="5143500"/>
            <a:ext cx="5397500" cy="30226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4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2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a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ha"/>
          <p:cNvSpPr/>
          <p:nvPr/>
        </p:nvSpPr>
        <p:spPr>
          <a:xfrm>
            <a:off x="292100" y="2438400"/>
            <a:ext cx="12420600" cy="129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71" name="Nível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2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alíne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m"/>
          <p:cNvSpPr>
            <a:spLocks noGrp="1"/>
          </p:cNvSpPr>
          <p:nvPr>
            <p:ph type="pic" idx="21"/>
          </p:nvPr>
        </p:nvSpPr>
        <p:spPr>
          <a:xfrm>
            <a:off x="6011732" y="2195065"/>
            <a:ext cx="9525001" cy="652983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81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850900" y="2921000"/>
            <a:ext cx="5410200" cy="60452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300"/>
              </a:spcBef>
              <a:buBlip>
                <a:blip r:embed="rId2"/>
              </a:buBlip>
              <a:defRPr sz="3300"/>
            </a:lvl1pPr>
            <a:lvl2pPr marL="762000" indent="-381000">
              <a:spcBef>
                <a:spcPts val="3300"/>
              </a:spcBef>
              <a:buBlip>
                <a:blip r:embed="rId2"/>
              </a:buBlip>
              <a:defRPr sz="3300"/>
            </a:lvl2pPr>
            <a:lvl3pPr marL="1143000" indent="-381000">
              <a:spcBef>
                <a:spcPts val="3300"/>
              </a:spcBef>
              <a:buBlip>
                <a:blip r:embed="rId2"/>
              </a:buBlip>
              <a:defRPr sz="3300"/>
            </a:lvl3pPr>
            <a:lvl4pPr marL="1524000" indent="-381000">
              <a:spcBef>
                <a:spcPts val="3300"/>
              </a:spcBef>
              <a:buBlip>
                <a:blip r:embed="rId2"/>
              </a:buBlip>
              <a:defRPr sz="3300"/>
            </a:lvl4pPr>
            <a:lvl5pPr marL="1905000" indent="-381000">
              <a:spcBef>
                <a:spcPts val="3300"/>
              </a:spcBef>
              <a:buBlip>
                <a:blip r:embed="rId2"/>
              </a:buBlip>
              <a:defRPr sz="33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82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Nível um…"/>
          <p:cNvSpPr txBox="1">
            <a:spLocks noGrp="1"/>
          </p:cNvSpPr>
          <p:nvPr>
            <p:ph type="body" idx="1"/>
          </p:nvPr>
        </p:nvSpPr>
        <p:spPr>
          <a:xfrm>
            <a:off x="850900" y="838200"/>
            <a:ext cx="11303000" cy="807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9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a -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m"/>
          <p:cNvSpPr>
            <a:spLocks noGrp="1"/>
          </p:cNvSpPr>
          <p:nvPr>
            <p:ph type="pic" sz="quarter" idx="21"/>
          </p:nvPr>
        </p:nvSpPr>
        <p:spPr>
          <a:xfrm>
            <a:off x="6578600" y="5207000"/>
            <a:ext cx="5666832" cy="377788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Imagem"/>
          <p:cNvSpPr>
            <a:spLocks noGrp="1"/>
          </p:cNvSpPr>
          <p:nvPr>
            <p:ph type="pic" sz="quarter" idx="22"/>
          </p:nvPr>
        </p:nvSpPr>
        <p:spPr>
          <a:xfrm>
            <a:off x="6705600" y="990600"/>
            <a:ext cx="5334000" cy="355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Imagem"/>
          <p:cNvSpPr>
            <a:spLocks noGrp="1"/>
          </p:cNvSpPr>
          <p:nvPr>
            <p:ph type="pic" sz="half" idx="23"/>
          </p:nvPr>
        </p:nvSpPr>
        <p:spPr>
          <a:xfrm>
            <a:off x="1092200" y="990600"/>
            <a:ext cx="5181600" cy="7772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ha"/>
          <p:cNvSpPr/>
          <p:nvPr/>
        </p:nvSpPr>
        <p:spPr>
          <a:xfrm>
            <a:off x="317248" y="2438400"/>
            <a:ext cx="12383234" cy="128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exto do título"/>
          <p:cNvSpPr txBox="1">
            <a:spLocks noGrp="1"/>
          </p:cNvSpPr>
          <p:nvPr>
            <p:ph type="title"/>
          </p:nvPr>
        </p:nvSpPr>
        <p:spPr>
          <a:xfrm>
            <a:off x="850900" y="838200"/>
            <a:ext cx="11303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4" name="Nível um…"/>
          <p:cNvSpPr txBox="1">
            <a:spLocks noGrp="1"/>
          </p:cNvSpPr>
          <p:nvPr>
            <p:ph type="body" idx="1"/>
          </p:nvPr>
        </p:nvSpPr>
        <p:spPr>
          <a:xfrm>
            <a:off x="850900" y="2755900"/>
            <a:ext cx="11303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6366790" y="9245600"/>
            <a:ext cx="283922" cy="381000"/>
          </a:xfrm>
          <a:prstGeom prst="rect">
            <a:avLst/>
          </a:prstGeom>
          <a:gradFill>
            <a:gsLst>
              <a:gs pos="0">
                <a:srgbClr val="FDEFE1"/>
              </a:gs>
              <a:gs pos="100000">
                <a:srgbClr val="FAECDB"/>
              </a:gs>
            </a:gsLst>
            <a:lin ang="5400000"/>
          </a:gradFill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503B28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1pPr>
      <a:lvl2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2pPr>
      <a:lvl3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3pPr>
      <a:lvl4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4pPr>
      <a:lvl5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5pPr>
      <a:lvl6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6pPr>
      <a:lvl7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7pPr>
      <a:lvl8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8pPr>
      <a:lvl9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9pPr>
    </p:titleStyle>
    <p:bodyStyle>
      <a:lvl1pPr marL="444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40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889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40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333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40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778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40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222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40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667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40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3111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40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556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40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4000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40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Aval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Aval</a:t>
            </a:r>
          </a:p>
          <a:p>
            <a:pPr>
              <a:lnSpc>
                <a:spcPct val="110000"/>
              </a:lnSpc>
              <a:defRPr sz="3300" i="1" cap="none">
                <a:solidFill>
                  <a:srgbClr val="57554B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(Fora do contexto de uma subscrição em branco)</a:t>
            </a:r>
          </a:p>
        </p:txBody>
      </p:sp>
      <p:sp>
        <p:nvSpPr>
          <p:cNvPr id="143" name="Workshop Títulos de Crédito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32993">
              <a:spcBef>
                <a:spcPts val="600"/>
              </a:spcBef>
              <a:defRPr sz="2280"/>
            </a:pPr>
            <a:r>
              <a:t>Workshop Títulos de Crédito</a:t>
            </a:r>
          </a:p>
          <a:p>
            <a:pPr defTabSz="332993">
              <a:spcBef>
                <a:spcPts val="600"/>
              </a:spcBef>
              <a:defRPr sz="2280"/>
            </a:pPr>
            <a:r>
              <a:t>CEJ</a:t>
            </a:r>
          </a:p>
          <a:p>
            <a:pPr defTabSz="332993">
              <a:spcBef>
                <a:spcPts val="600"/>
              </a:spcBef>
              <a:defRPr sz="2280"/>
            </a:pPr>
            <a:r>
              <a:rPr lang="pt-PT"/>
              <a:t>12 de Março de 2021</a:t>
            </a:r>
            <a:endParaRPr/>
          </a:p>
        </p:txBody>
      </p:sp>
      <p:sp>
        <p:nvSpPr>
          <p:cNvPr id="144" name="Carolina Cunha…"/>
          <p:cNvSpPr txBox="1"/>
          <p:nvPr/>
        </p:nvSpPr>
        <p:spPr>
          <a:xfrm>
            <a:off x="2198773" y="7143555"/>
            <a:ext cx="790086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5200"/>
              </a:lnSpc>
              <a:defRPr sz="2000" b="1">
                <a:solidFill>
                  <a:schemeClr val="accent6">
                    <a:hueOff val="-184768"/>
                    <a:satOff val="3913"/>
                    <a:lumOff val="15834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Carolina Cunha</a:t>
            </a:r>
          </a:p>
          <a:p>
            <a:pPr defTabSz="457200">
              <a:lnSpc>
                <a:spcPts val="5200"/>
              </a:lnSpc>
              <a:defRPr sz="2000" i="1">
                <a:solidFill>
                  <a:schemeClr val="accent6">
                    <a:hueOff val="-184768"/>
                    <a:satOff val="3913"/>
                    <a:lumOff val="15834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Professora Associada da Faculdade de Direito da Universidade de Coimbra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Captura de ecrã 2020-12-08, às 12.11.31.png" descr="Captura de ecrã 2020-12-08, às 12.11.31.png"/>
          <p:cNvPicPr>
            <a:picLocks noGrp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30229" y="-254000"/>
            <a:ext cx="12747929" cy="10337800"/>
          </a:xfrm>
          <a:prstGeom prst="rect">
            <a:avLst/>
          </a:prstGeom>
          <a:ln w="9525">
            <a:rou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Captura de ecrã 2020-12-08, às 12.11.38.png" descr="Captura de ecrã 2020-12-08, às 12.11.38.png"/>
          <p:cNvPicPr>
            <a:picLocks noGrp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30229" y="-254000"/>
            <a:ext cx="12747929" cy="10337800"/>
          </a:xfrm>
          <a:prstGeom prst="rect">
            <a:avLst/>
          </a:prstGeom>
          <a:ln w="9525">
            <a:round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aptura de ecrã 2020-12-08, às 12.11.44.png" descr="Captura de ecrã 2020-12-08, às 12.11.44.png"/>
          <p:cNvPicPr>
            <a:picLocks noGrp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30229" y="-254000"/>
            <a:ext cx="12747929" cy="10337800"/>
          </a:xfrm>
          <a:prstGeom prst="rect">
            <a:avLst/>
          </a:prstGeom>
          <a:ln w="9525">
            <a:rou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-123559"/>
            <a:lumOff val="-3002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>
            <a:spLocks noGrp="1"/>
          </p:cNvSpPr>
          <p:nvPr>
            <p:ph type="title"/>
          </p:nvPr>
        </p:nvSpPr>
        <p:spPr>
          <a:xfrm>
            <a:off x="1355874" y="578908"/>
            <a:ext cx="2789814" cy="1448551"/>
          </a:xfrm>
          <a:prstGeom prst="rect">
            <a:avLst/>
          </a:prstGeom>
          <a:noFill/>
        </p:spPr>
        <p:txBody>
          <a:bodyPr/>
          <a:lstStyle>
            <a:lvl1pPr>
              <a:defRPr sz="2800" spc="266"/>
            </a:lvl1pPr>
          </a:lstStyle>
          <a:p>
            <a:r>
              <a:t>Questão E.</a:t>
            </a:r>
          </a:p>
        </p:txBody>
      </p:sp>
      <p:sp>
        <p:nvSpPr>
          <p:cNvPr id="171" name="Rectangle 41"/>
          <p:cNvSpPr/>
          <p:nvPr/>
        </p:nvSpPr>
        <p:spPr>
          <a:xfrm>
            <a:off x="5669397" y="-4"/>
            <a:ext cx="7335403" cy="9753605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650240"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7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24364" y="578908"/>
            <a:ext cx="6470120" cy="8849905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txBody>
          <a:bodyPr anchor="ctr"/>
          <a:lstStyle/>
          <a:p>
            <a:pPr marL="0" indent="0">
              <a:lnSpc>
                <a:spcPct val="90000"/>
              </a:lnSpc>
              <a:buSzTx/>
              <a:buNone/>
              <a:defRPr b="1">
                <a:solidFill>
                  <a:srgbClr val="000000"/>
                </a:solidFill>
              </a:defRPr>
            </a:pPr>
            <a:r>
              <a:rPr b="0"/>
              <a:t>Aqui, apesar do facto ser alheio, o </a:t>
            </a:r>
            <a:r>
              <a:t>meio de defesa é </a:t>
            </a:r>
            <a:r>
              <a:rPr>
                <a:solidFill>
                  <a:srgbClr val="0351FF"/>
                </a:solidFill>
              </a:rPr>
              <a:t>próprio e cambiário</a:t>
            </a:r>
            <a:r>
              <a:rPr b="0">
                <a:solidFill>
                  <a:srgbClr val="9437FF"/>
                </a:solidFill>
              </a:rPr>
              <a:t> </a:t>
            </a:r>
          </a:p>
          <a:p>
            <a:pPr marL="762000" lvl="2" indent="-304800">
              <a:lnSpc>
                <a:spcPct val="90000"/>
              </a:lnSpc>
              <a:buFontTx/>
              <a:buChar char="✓"/>
              <a:defRPr sz="2000">
                <a:solidFill>
                  <a:srgbClr val="000000"/>
                </a:solidFill>
              </a:defRPr>
            </a:pPr>
            <a:r>
              <a:rPr sz="2200"/>
              <a:t>Porque, estando o </a:t>
            </a:r>
            <a:r>
              <a:rPr sz="2200" b="1"/>
              <a:t>avalista</a:t>
            </a:r>
            <a:r>
              <a:rPr sz="2200"/>
              <a:t> </a:t>
            </a:r>
            <a:r>
              <a:rPr sz="2200">
                <a:solidFill>
                  <a:srgbClr val="C40CB3"/>
                </a:solidFill>
              </a:rPr>
              <a:t>a jusante </a:t>
            </a:r>
            <a:r>
              <a:rPr sz="2200" b="1"/>
              <a:t>do avalizado</a:t>
            </a:r>
            <a:r>
              <a:rPr sz="2200"/>
              <a:t> na </a:t>
            </a:r>
            <a:r>
              <a:rPr sz="2200" u="sng"/>
              <a:t>sequência cambiária de regresso </a:t>
            </a:r>
            <a:r>
              <a:rPr sz="2200"/>
              <a:t>(</a:t>
            </a:r>
            <a:r>
              <a:rPr sz="2200">
                <a:solidFill>
                  <a:schemeClr val="bg1">
                    <a:lumMod val="50000"/>
                    <a:lumOff val="50000"/>
                  </a:schemeClr>
                </a:solidFill>
              </a:rPr>
              <a:t>art. 32ºIII LU</a:t>
            </a:r>
            <a:r>
              <a:rPr sz="2200"/>
              <a:t>) </a:t>
            </a:r>
            <a:r>
              <a:rPr sz="2200" i="1"/>
              <a:t>o pagamento feito pelo avalizado </a:t>
            </a:r>
            <a:r>
              <a:rPr sz="2200">
                <a:solidFill>
                  <a:srgbClr val="C40CB3"/>
                </a:solidFill>
              </a:rPr>
              <a:t>desonera</a:t>
            </a:r>
            <a:r>
              <a:rPr sz="2200"/>
              <a:t> </a:t>
            </a:r>
            <a:r>
              <a:rPr sz="2200">
                <a:solidFill>
                  <a:srgbClr val="C40CB3"/>
                </a:solidFill>
              </a:rPr>
              <a:t>cambiariamente</a:t>
            </a:r>
            <a:r>
              <a:rPr sz="2200"/>
              <a:t> o avalista</a:t>
            </a:r>
          </a:p>
          <a:p>
            <a:pPr marL="762000" lvl="2" indent="-304800">
              <a:lnSpc>
                <a:spcPct val="90000"/>
              </a:lnSpc>
              <a:buFontTx/>
              <a:buChar char="✓"/>
              <a:defRPr sz="2000">
                <a:solidFill>
                  <a:srgbClr val="000000"/>
                </a:solidFill>
              </a:defRPr>
            </a:pPr>
            <a:r>
              <a:rPr sz="2200" b="1"/>
              <a:t>Ali</a:t>
            </a:r>
            <a:r>
              <a:rPr sz="2200" b="1">
                <a:latin typeface="Helvetica"/>
                <a:ea typeface="Helvetica"/>
                <a:cs typeface="Helvetica"/>
                <a:sym typeface="Helvetica"/>
              </a:rPr>
              <a:t>ás</a:t>
            </a:r>
            <a:r>
              <a:rPr sz="2200"/>
              <a:t>, se o avalizado era o </a:t>
            </a:r>
            <a:r>
              <a:rPr sz="2200" b="1" i="1">
                <a:solidFill>
                  <a:srgbClr val="C40CB3"/>
                </a:solidFill>
              </a:rPr>
              <a:t>aceitante</a:t>
            </a:r>
            <a:r>
              <a:rPr sz="2200"/>
              <a:t>, o seu pagamento operou mesmo a </a:t>
            </a:r>
            <a:r>
              <a:rPr sz="2200" b="1">
                <a:solidFill>
                  <a:srgbClr val="C40CB3"/>
                </a:solidFill>
              </a:rPr>
              <a:t>extinção objectiva</a:t>
            </a:r>
            <a:r>
              <a:rPr sz="2200">
                <a:solidFill>
                  <a:srgbClr val="0351FF"/>
                </a:solidFill>
              </a:rPr>
              <a:t> </a:t>
            </a:r>
            <a:r>
              <a:rPr sz="2200"/>
              <a:t>da relação jurídica cambiária </a:t>
            </a:r>
            <a:r>
              <a:rPr sz="2200" b="1"/>
              <a:t>no seu todo</a:t>
            </a:r>
            <a:endParaRPr sz="2200"/>
          </a:p>
          <a:p>
            <a:pPr marL="0" indent="0">
              <a:lnSpc>
                <a:spcPct val="90000"/>
              </a:lnSpc>
              <a:buSzTx/>
              <a:buNone/>
              <a:defRPr b="1">
                <a:solidFill>
                  <a:srgbClr val="0432FF"/>
                </a:solidFill>
              </a:defRPr>
            </a:pPr>
            <a:r>
              <a:rPr>
                <a:solidFill>
                  <a:srgbClr val="000000"/>
                </a:solidFill>
              </a:rPr>
              <a:t>O que significa também que, </a:t>
            </a:r>
            <a:r>
              <a:rPr i="1">
                <a:solidFill>
                  <a:srgbClr val="000000"/>
                </a:solidFill>
              </a:rPr>
              <a:t>satisfeito</a:t>
            </a:r>
            <a:r>
              <a:rPr>
                <a:solidFill>
                  <a:srgbClr val="000000"/>
                </a:solidFill>
              </a:rPr>
              <a:t> o seu direito, o </a:t>
            </a:r>
            <a:r>
              <a:rPr>
                <a:solidFill>
                  <a:srgbClr val="FF7E00"/>
                </a:solidFill>
              </a:rPr>
              <a:t>credor conservou </a:t>
            </a:r>
            <a:r>
              <a:rPr u="sng">
                <a:solidFill>
                  <a:srgbClr val="FF7E00"/>
                </a:solidFill>
              </a:rPr>
              <a:t>indevidamente</a:t>
            </a:r>
            <a:r>
              <a:rPr>
                <a:solidFill>
                  <a:srgbClr val="FF7E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o título</a:t>
            </a:r>
            <a:r>
              <a:rPr b="0">
                <a:solidFill>
                  <a:srgbClr val="000000"/>
                </a:solidFill>
              </a:rPr>
              <a:t>:</a:t>
            </a:r>
            <a:endParaRPr sz="2000">
              <a:solidFill>
                <a:srgbClr val="000000"/>
              </a:solidFill>
            </a:endParaRPr>
          </a:p>
          <a:p>
            <a:pPr marL="533400" lvl="1" indent="-304800">
              <a:lnSpc>
                <a:spcPct val="90000"/>
              </a:lnSpc>
              <a:defRPr sz="2000">
                <a:solidFill>
                  <a:srgbClr val="000000"/>
                </a:solidFill>
              </a:defRPr>
            </a:pPr>
            <a:r>
              <a:rPr sz="2200"/>
              <a:t>Devia tê-lo </a:t>
            </a:r>
            <a:r>
              <a:rPr sz="2200">
                <a:solidFill>
                  <a:srgbClr val="0089A2"/>
                </a:solidFill>
              </a:rPr>
              <a:t>devolvido</a:t>
            </a:r>
            <a:r>
              <a:rPr sz="2200"/>
              <a:t> </a:t>
            </a:r>
            <a:r>
              <a:rPr sz="2200" b="1"/>
              <a:t>ao avalizado</a:t>
            </a:r>
            <a:r>
              <a:rPr sz="2200"/>
              <a:t> (</a:t>
            </a:r>
            <a:r>
              <a:rPr sz="2200" u="sng"/>
              <a:t>quer</a:t>
            </a:r>
            <a:r>
              <a:rPr sz="2200"/>
              <a:t> o pagamento seja ao abrigo da relação fundamental, </a:t>
            </a:r>
            <a:r>
              <a:rPr sz="2200" u="sng"/>
              <a:t>quer</a:t>
            </a:r>
            <a:r>
              <a:rPr sz="2200"/>
              <a:t> seja directamente cambiário), conforme o disposto nos </a:t>
            </a:r>
            <a:r>
              <a:rPr sz="2200">
                <a:solidFill>
                  <a:schemeClr val="bg1">
                    <a:lumMod val="50000"/>
                    <a:lumOff val="50000"/>
                  </a:schemeClr>
                </a:solidFill>
              </a:rPr>
              <a:t>arts. 39ºI e 50ºI LU</a:t>
            </a:r>
          </a:p>
          <a:p>
            <a:pPr marL="533400" lvl="1" indent="-304800">
              <a:lnSpc>
                <a:spcPct val="90000"/>
              </a:lnSpc>
              <a:defRPr sz="2000">
                <a:solidFill>
                  <a:srgbClr val="000000"/>
                </a:solidFill>
              </a:defRPr>
            </a:pPr>
            <a:r>
              <a:rPr sz="2200"/>
              <a:t>Portanto</a:t>
            </a:r>
            <a:r>
              <a:rPr sz="2200">
                <a:solidFill>
                  <a:srgbClr val="0351FF"/>
                </a:solidFill>
              </a:rPr>
              <a:t> </a:t>
            </a:r>
            <a:r>
              <a:rPr sz="2200"/>
              <a:t>o credor </a:t>
            </a:r>
            <a:r>
              <a:rPr sz="2200" b="1"/>
              <a:t>já </a:t>
            </a:r>
            <a:r>
              <a:rPr sz="2200" b="1">
                <a:solidFill>
                  <a:srgbClr val="FF7E00"/>
                </a:solidFill>
              </a:rPr>
              <a:t>não é sequer</a:t>
            </a:r>
            <a:r>
              <a:rPr sz="2200">
                <a:solidFill>
                  <a:srgbClr val="FF7E00"/>
                </a:solidFill>
              </a:rPr>
              <a:t> </a:t>
            </a:r>
            <a:r>
              <a:rPr sz="2200"/>
              <a:t>o </a:t>
            </a:r>
            <a:r>
              <a:rPr sz="2200" b="1" u="sng"/>
              <a:t>legítimo proprietário e portador</a:t>
            </a:r>
            <a:r>
              <a:rPr sz="2200"/>
              <a:t> do título em face desse regime (que é o que vale para aferir legitimidade nas relações de regresso), logo </a:t>
            </a:r>
            <a:r>
              <a:rPr sz="2200" b="1"/>
              <a:t>não pode com base nele accionar</a:t>
            </a:r>
            <a:r>
              <a:rPr sz="2200"/>
              <a:t> avalista</a:t>
            </a:r>
          </a:p>
        </p:txBody>
      </p:sp>
      <p:sp>
        <p:nvSpPr>
          <p:cNvPr id="173" name="Slide Number Placeholder 6"/>
          <p:cNvSpPr txBox="1">
            <a:spLocks noGrp="1"/>
          </p:cNvSpPr>
          <p:nvPr>
            <p:ph type="sldNum" sz="quarter" idx="2"/>
          </p:nvPr>
        </p:nvSpPr>
        <p:spPr>
          <a:xfrm>
            <a:off x="11533317" y="8975750"/>
            <a:ext cx="275875" cy="25522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74" name="CaixaDeTexto 7"/>
          <p:cNvSpPr txBox="1"/>
          <p:nvPr/>
        </p:nvSpPr>
        <p:spPr>
          <a:xfrm>
            <a:off x="394713" y="2678175"/>
            <a:ext cx="4712135" cy="640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r" defTabSz="650240">
              <a:defRPr sz="2400" i="1">
                <a:solidFill>
                  <a:srgbClr val="EEECE1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Na sequência de </a:t>
            </a:r>
            <a:r>
              <a:rPr>
                <a:solidFill>
                  <a:srgbClr val="FFFF00"/>
                </a:solidFill>
              </a:rPr>
              <a:t>dilação de pagamento </a:t>
            </a:r>
            <a:r>
              <a:t>concedida por fornecedor, um cliente aceita letra devidamente preenchida com o valor correspondente ao preço das mercadorias e a data de vencimento correspondente ao momento acordado para o pagamento do preço do contrato fundamental. Da letra consta também um </a:t>
            </a:r>
            <a:r>
              <a:rPr>
                <a:solidFill>
                  <a:srgbClr val="FFFF00"/>
                </a:solidFill>
              </a:rPr>
              <a:t>aval dado ao aceitante</a:t>
            </a:r>
            <a:r>
              <a:t>.</a:t>
            </a:r>
          </a:p>
          <a:p>
            <a:pPr algn="r" defTabSz="650240">
              <a:defRPr sz="2400" i="1">
                <a:solidFill>
                  <a:srgbClr val="EEECE1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O cliente-avalizado </a:t>
            </a:r>
            <a:r>
              <a:rPr>
                <a:solidFill>
                  <a:srgbClr val="C40CB3"/>
                </a:solidFill>
              </a:rPr>
              <a:t>paga</a:t>
            </a:r>
            <a:r>
              <a:t> no vencimento, </a:t>
            </a:r>
            <a:r>
              <a:rPr>
                <a:solidFill>
                  <a:srgbClr val="C40CB3"/>
                </a:solidFill>
              </a:rPr>
              <a:t>mas não exige a devolução do título</a:t>
            </a:r>
            <a:r>
              <a:t> e, munido dele, o fornecedor demanda o avalista. </a:t>
            </a:r>
            <a:endParaRPr lang="pt-PT"/>
          </a:p>
          <a:p>
            <a:pPr algn="r" defTabSz="650240">
              <a:defRPr sz="2400" i="1">
                <a:solidFill>
                  <a:srgbClr val="EEECE1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Pode este </a:t>
            </a:r>
            <a:r>
              <a:rPr>
                <a:solidFill>
                  <a:srgbClr val="92D050"/>
                </a:solidFill>
              </a:rPr>
              <a:t>impedir</a:t>
            </a:r>
            <a:r>
              <a:t> a execução </a:t>
            </a:r>
            <a:r>
              <a:rPr>
                <a:solidFill>
                  <a:srgbClr val="92D050"/>
                </a:solidFill>
              </a:rPr>
              <a:t>alegando</a:t>
            </a:r>
            <a:r>
              <a:t> o pagamento efectuado pelo avalizado ao credor?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Captura de ecrã 2020-12-08, às 13.55.27.png" descr="Captura de ecrã 2020-12-08, às 13.55.27.png"/>
          <p:cNvPicPr>
            <a:picLocks noGrp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799711" y="779551"/>
            <a:ext cx="11379978" cy="3972792"/>
          </a:xfrm>
          <a:prstGeom prst="rect">
            <a:avLst/>
          </a:prstGeom>
        </p:spPr>
      </p:pic>
      <p:pic>
        <p:nvPicPr>
          <p:cNvPr id="177" name="Captura de ecrã 2020-12-08, às 13.56.02.png" descr="Captura de ecrã 2020-12-08, às 13.56.02.png"/>
          <p:cNvPicPr>
            <a:picLocks noGrp="1"/>
          </p:cNvPicPr>
          <p:nvPr>
            <p:ph type="pic" idx="22"/>
          </p:nvPr>
        </p:nvPicPr>
        <p:blipFill>
          <a:blip r:embed="rId3"/>
          <a:stretch>
            <a:fillRect/>
          </a:stretch>
        </p:blipFill>
        <p:spPr>
          <a:xfrm>
            <a:off x="810055" y="4772960"/>
            <a:ext cx="11359291" cy="40594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-123559"/>
            <a:lumOff val="-3002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xfrm>
            <a:off x="1452979" y="1828673"/>
            <a:ext cx="2789813" cy="1448551"/>
          </a:xfrm>
          <a:prstGeom prst="rect">
            <a:avLst/>
          </a:prstGeom>
          <a:noFill/>
        </p:spPr>
        <p:txBody>
          <a:bodyPr/>
          <a:lstStyle>
            <a:lvl1pPr>
              <a:defRPr sz="2800" spc="266"/>
            </a:lvl1pPr>
          </a:lstStyle>
          <a:p>
            <a:r>
              <a:t>Questão F.</a:t>
            </a:r>
          </a:p>
        </p:txBody>
      </p:sp>
      <p:sp>
        <p:nvSpPr>
          <p:cNvPr id="180" name="Rectangle 41"/>
          <p:cNvSpPr/>
          <p:nvPr/>
        </p:nvSpPr>
        <p:spPr>
          <a:xfrm>
            <a:off x="5669397" y="-4"/>
            <a:ext cx="7335403" cy="9753605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650240"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8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24364" y="149902"/>
            <a:ext cx="6470120" cy="9248931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txBody>
          <a:bodyPr anchor="ctr">
            <a:normAutofit/>
          </a:bodyPr>
          <a:lstStyle/>
          <a:p>
            <a:pPr marL="0" indent="0">
              <a:lnSpc>
                <a:spcPct val="81000"/>
              </a:lnSpc>
              <a:buSzTx/>
              <a:buNone/>
              <a:defRPr sz="2000">
                <a:solidFill>
                  <a:srgbClr val="009051"/>
                </a:solidFill>
              </a:defRPr>
            </a:pPr>
            <a:r>
              <a:rPr sz="2200"/>
              <a:t>AUJ do STJ n.º 7/2012</a:t>
            </a:r>
            <a:r>
              <a:rPr sz="2200">
                <a:solidFill>
                  <a:srgbClr val="000000"/>
                </a:solidFill>
              </a:rPr>
              <a:t>: “sem embargo de convenção em contrário, </a:t>
            </a:r>
            <a:r>
              <a:rPr sz="2200" b="1">
                <a:solidFill>
                  <a:srgbClr val="000000"/>
                </a:solidFill>
              </a:rPr>
              <a:t>há direito de regresso </a:t>
            </a:r>
            <a:r>
              <a:rPr sz="2200">
                <a:solidFill>
                  <a:srgbClr val="000000"/>
                </a:solidFill>
              </a:rPr>
              <a:t>entre os avalistas do mesmo avalizado numa livrança, o qual segue o regime previsto para as </a:t>
            </a:r>
            <a:r>
              <a:rPr sz="2200" b="1">
                <a:solidFill>
                  <a:srgbClr val="000000"/>
                </a:solidFill>
              </a:rPr>
              <a:t>obrigações solidárias</a:t>
            </a:r>
            <a:r>
              <a:rPr sz="2200">
                <a:solidFill>
                  <a:srgbClr val="000000"/>
                </a:solidFill>
              </a:rPr>
              <a:t>”</a:t>
            </a:r>
          </a:p>
          <a:p>
            <a:pPr marL="545123" lvl="1" indent="-316523">
              <a:lnSpc>
                <a:spcPct val="81000"/>
              </a:lnSpc>
              <a:buFont typeface="Courier New"/>
              <a:buChar char="o"/>
              <a:defRPr sz="2000">
                <a:solidFill>
                  <a:srgbClr val="000000"/>
                </a:solidFill>
              </a:defRPr>
            </a:pPr>
            <a:r>
              <a:rPr sz="2200"/>
              <a:t>Sendo obrigados de </a:t>
            </a:r>
            <a:r>
              <a:rPr sz="2200" b="1"/>
              <a:t>idêntico grau</a:t>
            </a:r>
            <a:r>
              <a:rPr sz="2200"/>
              <a:t>, na fase de liquidação </a:t>
            </a:r>
            <a:r>
              <a:rPr sz="2200" b="1">
                <a:solidFill>
                  <a:srgbClr val="FF0000"/>
                </a:solidFill>
              </a:rPr>
              <a:t>não</a:t>
            </a:r>
            <a:r>
              <a:rPr sz="2200"/>
              <a:t> existem entre eles </a:t>
            </a:r>
            <a:r>
              <a:rPr sz="2200" u="sng"/>
              <a:t>pretensões cambiárias </a:t>
            </a:r>
            <a:r>
              <a:rPr sz="2200"/>
              <a:t>(</a:t>
            </a:r>
            <a:r>
              <a:rPr sz="2200">
                <a:solidFill>
                  <a:srgbClr val="9437FF"/>
                </a:solidFill>
              </a:rPr>
              <a:t>art. 49º I LU</a:t>
            </a:r>
            <a:r>
              <a:rPr sz="2200"/>
              <a:t>: não são garantes uns dos outros; o seu garante é o avalizado (e sujeitos a montante se os hover)</a:t>
            </a:r>
          </a:p>
          <a:p>
            <a:pPr marL="545123" lvl="1" indent="-316523">
              <a:lnSpc>
                <a:spcPct val="81000"/>
              </a:lnSpc>
              <a:buFont typeface="Courier New"/>
              <a:buChar char="o"/>
              <a:defRPr sz="2000">
                <a:solidFill>
                  <a:srgbClr val="595959"/>
                </a:solidFill>
              </a:defRPr>
            </a:pPr>
            <a:r>
              <a:rPr sz="2200"/>
              <a:t>Incorrecto aplicar regime da pluralidade de fiadores (nem lacuna LU, nem identidade de situações</a:t>
            </a:r>
            <a:r>
              <a:rPr sz="2200">
                <a:solidFill>
                  <a:srgbClr val="000000"/>
                </a:solidFill>
              </a:rPr>
              <a:t>) </a:t>
            </a:r>
          </a:p>
          <a:p>
            <a:pPr marL="545123" lvl="1" indent="-316523">
              <a:lnSpc>
                <a:spcPct val="81000"/>
              </a:lnSpc>
              <a:buFont typeface="Courier New"/>
              <a:buChar char="o"/>
              <a:defRPr sz="2000">
                <a:solidFill>
                  <a:srgbClr val="000000"/>
                </a:solidFill>
              </a:defRPr>
            </a:pPr>
            <a:r>
              <a:rPr sz="2200">
                <a:solidFill>
                  <a:srgbClr val="FF0000"/>
                </a:solidFill>
              </a:rPr>
              <a:t>Mas</a:t>
            </a:r>
            <a:r>
              <a:rPr sz="2200"/>
              <a:t> há </a:t>
            </a:r>
            <a:r>
              <a:rPr sz="2200" b="1"/>
              <a:t>solidariedade passiva</a:t>
            </a:r>
            <a:r>
              <a:rPr sz="2200"/>
              <a:t>: </a:t>
            </a:r>
            <a:r>
              <a:rPr sz="2200">
                <a:solidFill>
                  <a:srgbClr val="9437FF"/>
                </a:solidFill>
              </a:rPr>
              <a:t>art. 47.º LU</a:t>
            </a:r>
            <a:r>
              <a:rPr sz="2200"/>
              <a:t> e </a:t>
            </a:r>
            <a:r>
              <a:rPr sz="2200">
                <a:solidFill>
                  <a:srgbClr val="9437FF"/>
                </a:solidFill>
              </a:rPr>
              <a:t>100.º CCom</a:t>
            </a:r>
            <a:r>
              <a:rPr sz="2200"/>
              <a:t>.</a:t>
            </a:r>
          </a:p>
          <a:p>
            <a:pPr marL="545123" lvl="1" indent="-316523">
              <a:lnSpc>
                <a:spcPct val="81000"/>
              </a:lnSpc>
              <a:buFont typeface="Courier New"/>
              <a:buChar char="o"/>
              <a:defRPr sz="2000">
                <a:solidFill>
                  <a:srgbClr val="000000"/>
                </a:solidFill>
              </a:defRPr>
            </a:pPr>
            <a:r>
              <a:rPr sz="2200">
                <a:solidFill>
                  <a:srgbClr val="FF0000"/>
                </a:solidFill>
              </a:rPr>
              <a:t>Outros argumentos</a:t>
            </a:r>
            <a:r>
              <a:rPr sz="2200"/>
              <a:t>: </a:t>
            </a:r>
            <a:r>
              <a:rPr sz="2200" b="1"/>
              <a:t>histórico</a:t>
            </a:r>
            <a:r>
              <a:rPr sz="2200"/>
              <a:t> (trabalhos preparatórios LU) e </a:t>
            </a:r>
            <a:r>
              <a:rPr sz="2200" b="1"/>
              <a:t>racional-sistemático</a:t>
            </a:r>
            <a:r>
              <a:rPr sz="2200"/>
              <a:t> (aleatoriedade * penalização de comportamentos diligentes * recompensa de “infractores”)</a:t>
            </a:r>
          </a:p>
          <a:p>
            <a:pPr marL="545123" lvl="1" indent="-316523">
              <a:lnSpc>
                <a:spcPct val="81000"/>
              </a:lnSpc>
              <a:buFont typeface="Courier New"/>
              <a:buChar char="o"/>
              <a:defRPr sz="2000">
                <a:solidFill>
                  <a:srgbClr val="000000"/>
                </a:solidFill>
              </a:defRPr>
            </a:pPr>
            <a:r>
              <a:rPr sz="2200"/>
              <a:t>Portanto: </a:t>
            </a:r>
            <a:r>
              <a:rPr sz="2200">
                <a:solidFill>
                  <a:srgbClr val="FF0000"/>
                </a:solidFill>
              </a:rPr>
              <a:t>acção declarativa </a:t>
            </a:r>
            <a:r>
              <a:rPr sz="2200"/>
              <a:t>com base no </a:t>
            </a:r>
            <a:r>
              <a:rPr sz="2200">
                <a:solidFill>
                  <a:srgbClr val="9437FF"/>
                </a:solidFill>
              </a:rPr>
              <a:t>art. 524º CCiv.</a:t>
            </a:r>
            <a:r>
              <a:rPr sz="2200"/>
              <a:t>: exercício do </a:t>
            </a:r>
            <a:r>
              <a:rPr sz="2200" b="1"/>
              <a:t>direito de regresso</a:t>
            </a:r>
            <a:r>
              <a:rPr sz="2200"/>
              <a:t> contra os outros co-avalistas</a:t>
            </a:r>
          </a:p>
          <a:p>
            <a:pPr marL="0" indent="0">
              <a:lnSpc>
                <a:spcPct val="81000"/>
              </a:lnSpc>
              <a:buSzTx/>
              <a:buNone/>
              <a:defRPr sz="2000">
                <a:solidFill>
                  <a:srgbClr val="000000"/>
                </a:solidFill>
              </a:defRPr>
            </a:pPr>
            <a:r>
              <a:rPr sz="2200"/>
              <a:t>Qual a </a:t>
            </a:r>
            <a:r>
              <a:rPr sz="2200" b="1">
                <a:solidFill>
                  <a:srgbClr val="C40CB3"/>
                </a:solidFill>
              </a:rPr>
              <a:t>medida do reembolso</a:t>
            </a:r>
            <a:r>
              <a:rPr sz="2200"/>
              <a:t>?  </a:t>
            </a:r>
          </a:p>
          <a:p>
            <a:pPr marL="545123" lvl="1" indent="-316523">
              <a:lnSpc>
                <a:spcPct val="81000"/>
              </a:lnSpc>
              <a:buFont typeface="Courier New"/>
              <a:buChar char="o"/>
              <a:defRPr sz="2000">
                <a:solidFill>
                  <a:srgbClr val="000000"/>
                </a:solidFill>
              </a:defRPr>
            </a:pPr>
            <a:r>
              <a:rPr sz="2200"/>
              <a:t>Depende da aplicação da </a:t>
            </a:r>
            <a:r>
              <a:rPr sz="2200">
                <a:solidFill>
                  <a:srgbClr val="006F00"/>
                </a:solidFill>
              </a:rPr>
              <a:t>regra</a:t>
            </a:r>
            <a:r>
              <a:rPr sz="2200"/>
              <a:t> do </a:t>
            </a:r>
            <a:r>
              <a:rPr sz="2200">
                <a:solidFill>
                  <a:srgbClr val="9437FF"/>
                </a:solidFill>
              </a:rPr>
              <a:t>art. 516ºCCiv.</a:t>
            </a:r>
            <a:r>
              <a:rPr sz="2200"/>
              <a:t>  </a:t>
            </a:r>
          </a:p>
          <a:p>
            <a:pPr marL="545123" lvl="1" indent="-316523">
              <a:lnSpc>
                <a:spcPct val="81000"/>
              </a:lnSpc>
              <a:buFont typeface="Courier New"/>
              <a:buChar char="o"/>
              <a:defRPr sz="2000">
                <a:solidFill>
                  <a:srgbClr val="000000"/>
                </a:solidFill>
              </a:defRPr>
            </a:pPr>
            <a:r>
              <a:rPr sz="2200"/>
              <a:t>Divisão </a:t>
            </a:r>
            <a:r>
              <a:rPr sz="2200" b="1"/>
              <a:t>igualitária</a:t>
            </a:r>
            <a:r>
              <a:rPr sz="2200"/>
              <a:t> </a:t>
            </a:r>
            <a:r>
              <a:rPr sz="2200">
                <a:solidFill>
                  <a:srgbClr val="006F00"/>
                </a:solidFill>
              </a:rPr>
              <a:t>salvo</a:t>
            </a:r>
            <a:r>
              <a:rPr sz="2200"/>
              <a:t> </a:t>
            </a:r>
            <a:r>
              <a:rPr sz="2200" b="1"/>
              <a:t>convenção</a:t>
            </a:r>
            <a:r>
              <a:rPr sz="2200"/>
              <a:t> expressa ou </a:t>
            </a:r>
            <a:r>
              <a:rPr sz="2200" b="1"/>
              <a:t>acordo tácito </a:t>
            </a:r>
            <a:r>
              <a:rPr sz="2200"/>
              <a:t>de repartição desigual (v.g.: peso relativo das participações sociais?) </a:t>
            </a:r>
          </a:p>
        </p:txBody>
      </p:sp>
      <p:sp>
        <p:nvSpPr>
          <p:cNvPr id="182" name="Slide Number Placeholder 6"/>
          <p:cNvSpPr txBox="1">
            <a:spLocks noGrp="1"/>
          </p:cNvSpPr>
          <p:nvPr>
            <p:ph type="sldNum" sz="quarter" idx="2"/>
          </p:nvPr>
        </p:nvSpPr>
        <p:spPr>
          <a:xfrm>
            <a:off x="11533317" y="8975750"/>
            <a:ext cx="275875" cy="25522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83" name="CaixaDeTexto 7"/>
          <p:cNvSpPr txBox="1"/>
          <p:nvPr/>
        </p:nvSpPr>
        <p:spPr>
          <a:xfrm>
            <a:off x="670940" y="4157528"/>
            <a:ext cx="4545095" cy="4932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r" defTabSz="650240"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Como garantia de cumprimento, a </a:t>
            </a:r>
            <a:r>
              <a:rPr>
                <a:solidFill>
                  <a:srgbClr val="FFFF00"/>
                </a:solidFill>
              </a:rPr>
              <a:t>sociedade X</a:t>
            </a:r>
            <a:r>
              <a:t> subscreveu e entregou ao credor Y uma livrança, igualmente assinada pelos (únicos) sócios A, B e C na qualidade de seus </a:t>
            </a:r>
            <a:r>
              <a:rPr>
                <a:solidFill>
                  <a:srgbClr val="FFFF00"/>
                </a:solidFill>
              </a:rPr>
              <a:t>avalistas</a:t>
            </a:r>
            <a:r>
              <a:t>. </a:t>
            </a:r>
            <a:endParaRPr lang="pt-PT"/>
          </a:p>
          <a:p>
            <a:pPr algn="r" defTabSz="650240"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Perante o incumprimento da sociedade X, o credor Y obteve o </a:t>
            </a:r>
            <a:r>
              <a:rPr>
                <a:solidFill>
                  <a:srgbClr val="FFFF00"/>
                </a:solidFill>
              </a:rPr>
              <a:t>pagamento integral </a:t>
            </a:r>
            <a:r>
              <a:t>do sócio-avalista </a:t>
            </a:r>
            <a:r>
              <a:rPr>
                <a:solidFill>
                  <a:srgbClr val="FFFF00"/>
                </a:solidFill>
              </a:rPr>
              <a:t>A.</a:t>
            </a:r>
            <a:r>
              <a:t> </a:t>
            </a:r>
            <a:endParaRPr lang="pt-PT"/>
          </a:p>
          <a:p>
            <a:pPr algn="r" defTabSz="650240"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Tem A </a:t>
            </a:r>
            <a:r>
              <a:rPr>
                <a:solidFill>
                  <a:srgbClr val="FFFF00"/>
                </a:solidFill>
              </a:rPr>
              <a:t>direito de regresso </a:t>
            </a:r>
            <a:r>
              <a:t>contra B e C? Com que </a:t>
            </a:r>
            <a:r>
              <a:rPr i="1"/>
              <a:t>fundamento</a:t>
            </a:r>
            <a:r>
              <a:t> e em que </a:t>
            </a:r>
            <a:r>
              <a:rPr i="1"/>
              <a:t>medida</a:t>
            </a:r>
            <a:r>
              <a:t>?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Captura de ecrã 2020-12-08, às 17.05.18.png" descr="Captura de ecrã 2020-12-08, às 17.05.18.png"/>
          <p:cNvPicPr>
            <a:picLocks noGrp="1"/>
          </p:cNvPicPr>
          <p:nvPr>
            <p:ph type="pic" idx="22"/>
          </p:nvPr>
        </p:nvPicPr>
        <p:blipFill>
          <a:blip r:embed="rId2"/>
          <a:stretch>
            <a:fillRect/>
          </a:stretch>
        </p:blipFill>
        <p:spPr>
          <a:xfrm>
            <a:off x="822754" y="2585871"/>
            <a:ext cx="11359292" cy="40594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Captura de ecrã 2020-12-08, às 17.05.36.png" descr="Captura de ecrã 2020-12-08, às 17.05.36.png"/>
          <p:cNvPicPr>
            <a:picLocks noGrp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799711" y="779551"/>
            <a:ext cx="11379978" cy="3972792"/>
          </a:xfrm>
          <a:prstGeom prst="rect">
            <a:avLst/>
          </a:prstGeom>
        </p:spPr>
      </p:pic>
      <p:pic>
        <p:nvPicPr>
          <p:cNvPr id="188" name="Captura de ecrã 2020-12-08, às 17.08.50.png" descr="Captura de ecrã 2020-12-08, às 17.08.50.png"/>
          <p:cNvPicPr>
            <a:picLocks noGrp="1"/>
          </p:cNvPicPr>
          <p:nvPr>
            <p:ph type="pic" idx="22"/>
          </p:nvPr>
        </p:nvPicPr>
        <p:blipFill>
          <a:blip r:embed="rId3"/>
          <a:stretch>
            <a:fillRect/>
          </a:stretch>
        </p:blipFill>
        <p:spPr>
          <a:xfrm>
            <a:off x="810055" y="4786544"/>
            <a:ext cx="11359291" cy="40594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Captura de ecrã 2020-12-08, às 17.14.43.png" descr="Captura de ecrã 2020-12-08, às 17.14.43.png"/>
          <p:cNvPicPr>
            <a:picLocks noGrp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799711" y="779551"/>
            <a:ext cx="11379978" cy="3972792"/>
          </a:xfrm>
          <a:prstGeom prst="rect">
            <a:avLst/>
          </a:prstGeom>
        </p:spPr>
      </p:pic>
      <p:pic>
        <p:nvPicPr>
          <p:cNvPr id="191" name="Captura de ecrã 2020-12-08, às 17.16.44.png" descr="Captura de ecrã 2020-12-08, às 17.16.44.png"/>
          <p:cNvPicPr>
            <a:picLocks noGrp="1"/>
          </p:cNvPicPr>
          <p:nvPr>
            <p:ph type="pic" idx="22"/>
          </p:nvPr>
        </p:nvPicPr>
        <p:blipFill>
          <a:blip r:embed="rId3"/>
          <a:stretch>
            <a:fillRect/>
          </a:stretch>
        </p:blipFill>
        <p:spPr>
          <a:xfrm>
            <a:off x="810055" y="4786544"/>
            <a:ext cx="11359291" cy="40594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-123559"/>
            <a:lumOff val="-3002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>
            <a:spLocks noGrp="1"/>
          </p:cNvSpPr>
          <p:nvPr>
            <p:ph type="title"/>
          </p:nvPr>
        </p:nvSpPr>
        <p:spPr>
          <a:xfrm>
            <a:off x="1426602" y="980405"/>
            <a:ext cx="2789814" cy="1448552"/>
          </a:xfrm>
          <a:prstGeom prst="rect">
            <a:avLst/>
          </a:prstGeom>
          <a:noFill/>
        </p:spPr>
        <p:txBody>
          <a:bodyPr/>
          <a:lstStyle>
            <a:lvl1pPr>
              <a:defRPr sz="2800" spc="266"/>
            </a:lvl1pPr>
          </a:lstStyle>
          <a:p>
            <a:r>
              <a:rPr>
                <a:solidFill>
                  <a:schemeClr val="tx1">
                    <a:lumMod val="60000"/>
                    <a:lumOff val="40000"/>
                  </a:schemeClr>
                </a:solidFill>
              </a:rPr>
              <a:t>Questão G.</a:t>
            </a:r>
            <a:r>
              <a:rPr lang="pt-PT">
                <a:solidFill>
                  <a:schemeClr val="tx1">
                    <a:lumMod val="60000"/>
                    <a:lumOff val="40000"/>
                  </a:schemeClr>
                </a:solidFill>
              </a:rPr>
              <a:t>*</a:t>
            </a:r>
            <a:endParaRPr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4" name="Rectangle 41"/>
          <p:cNvSpPr/>
          <p:nvPr/>
        </p:nvSpPr>
        <p:spPr>
          <a:xfrm>
            <a:off x="5669397" y="0"/>
            <a:ext cx="7335403" cy="9753605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650240"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9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45146" y="299803"/>
            <a:ext cx="6470120" cy="923097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txBody>
          <a:bodyPr anchor="ctr">
            <a:normAutofit/>
          </a:bodyPr>
          <a:lstStyle/>
          <a:p>
            <a:pPr marL="0" indent="0">
              <a:lnSpc>
                <a:spcPct val="72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/>
              <a:t>A norma do </a:t>
            </a:r>
            <a:r>
              <a:rPr sz="2000">
                <a:solidFill>
                  <a:schemeClr val="bg1">
                    <a:lumMod val="50000"/>
                    <a:lumOff val="50000"/>
                  </a:schemeClr>
                </a:solidFill>
              </a:rPr>
              <a:t>art. 31ºIV</a:t>
            </a:r>
            <a:r>
              <a:rPr sz="2000"/>
              <a:t>: </a:t>
            </a:r>
            <a:endParaRPr/>
          </a:p>
          <a:p>
            <a:pPr>
              <a:lnSpc>
                <a:spcPct val="80000"/>
              </a:lnSpc>
              <a:spcBef>
                <a:spcPts val="800"/>
              </a:spcBef>
              <a:defRPr sz="1200">
                <a:solidFill>
                  <a:srgbClr val="000000"/>
                </a:solidFill>
              </a:defRPr>
            </a:pPr>
            <a:r>
              <a:rPr sz="1900"/>
              <a:t>Significado e </a:t>
            </a:r>
            <a:r>
              <a:rPr sz="1900" b="1" u="sng"/>
              <a:t>razões históricas</a:t>
            </a:r>
            <a:r>
              <a:rPr sz="1900"/>
              <a:t> 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1200">
                <a:solidFill>
                  <a:srgbClr val="000000"/>
                </a:solidFill>
              </a:defRPr>
            </a:pPr>
            <a:r>
              <a:rPr sz="1900"/>
              <a:t>Até chegou a avançar-se </a:t>
            </a:r>
            <a:r>
              <a:rPr sz="1900" i="1"/>
              <a:t>solução alternativa</a:t>
            </a:r>
            <a:r>
              <a:rPr sz="1900"/>
              <a:t> </a:t>
            </a:r>
            <a:r>
              <a:rPr sz="1900" u="sng"/>
              <a:t>consoante</a:t>
            </a:r>
            <a:r>
              <a:rPr sz="1900"/>
              <a:t> aval fosse </a:t>
            </a:r>
            <a:r>
              <a:rPr sz="1900" b="1"/>
              <a:t>anterior ou posterior</a:t>
            </a:r>
            <a:r>
              <a:rPr sz="1900"/>
              <a:t> ao aceite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1200">
                <a:solidFill>
                  <a:srgbClr val="000000"/>
                </a:solidFill>
              </a:defRPr>
            </a:pPr>
            <a:r>
              <a:rPr sz="1900"/>
              <a:t>Tais razões que </a:t>
            </a:r>
            <a:r>
              <a:rPr sz="1900" b="1"/>
              <a:t>hoje</a:t>
            </a:r>
            <a:r>
              <a:rPr sz="1900"/>
              <a:t> ditariam uma </a:t>
            </a:r>
            <a:r>
              <a:rPr sz="1900" u="sng"/>
              <a:t>solução diferente</a:t>
            </a:r>
            <a:r>
              <a:rPr sz="1900"/>
              <a:t> </a:t>
            </a:r>
          </a:p>
          <a:p>
            <a:pPr marL="0" indent="0" algn="just">
              <a:lnSpc>
                <a:spcPct val="80000"/>
              </a:lnSpc>
              <a:buSzTx/>
              <a:buNone/>
              <a:defRPr sz="1600">
                <a:solidFill>
                  <a:srgbClr val="102C34"/>
                </a:solidFill>
              </a:defRPr>
            </a:pPr>
            <a:r>
              <a:rPr sz="2000"/>
              <a:t>O </a:t>
            </a:r>
            <a:r>
              <a:rPr sz="2000" b="1">
                <a:solidFill>
                  <a:srgbClr val="FFC000"/>
                </a:solidFill>
              </a:rPr>
              <a:t>Assento 01.02.1966 </a:t>
            </a:r>
            <a:r>
              <a:rPr sz="2000"/>
              <a:t>e o “princípio da literalidade”</a:t>
            </a:r>
            <a:endParaRPr sz="20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800"/>
              </a:spcBef>
              <a:defRPr sz="1200">
                <a:solidFill>
                  <a:srgbClr val="000000"/>
                </a:solidFill>
              </a:defRPr>
            </a:pPr>
            <a:r>
              <a:rPr sz="1900"/>
              <a:t> “mesmo no domínio das relações imediatas o aval que não indique o avalizado é sempre prestado a favor do sacador”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1200">
                <a:solidFill>
                  <a:srgbClr val="000000"/>
                </a:solidFill>
              </a:defRPr>
            </a:pPr>
            <a:r>
              <a:rPr sz="1900"/>
              <a:t>Paradoxo: “literalidade” visa a protecção de terceiros credores, mas o resultado acaba por ser o oposto...</a:t>
            </a:r>
          </a:p>
          <a:p>
            <a:pPr marL="0" indent="0">
              <a:lnSpc>
                <a:spcPct val="80000"/>
              </a:lnSpc>
              <a:buSzTx/>
              <a:buNone/>
              <a:defRPr sz="1600" b="1">
                <a:solidFill>
                  <a:srgbClr val="000000"/>
                </a:solidFill>
              </a:defRPr>
            </a:pPr>
            <a:r>
              <a:rPr sz="2000">
                <a:solidFill>
                  <a:srgbClr val="FF7E00"/>
                </a:solidFill>
              </a:rPr>
              <a:t>Solução</a:t>
            </a:r>
            <a:r>
              <a:rPr sz="2000" b="0"/>
              <a:t> defendida </a:t>
            </a:r>
          </a:p>
          <a:p>
            <a:pPr marL="290945" indent="-290945">
              <a:lnSpc>
                <a:spcPct val="80000"/>
              </a:lnSpc>
              <a:defRPr sz="1400">
                <a:solidFill>
                  <a:srgbClr val="000000"/>
                </a:solidFill>
              </a:defRPr>
            </a:pPr>
            <a:r>
              <a:rPr sz="2000"/>
              <a:t>Mero problema de </a:t>
            </a:r>
            <a:r>
              <a:rPr sz="2000" b="1"/>
              <a:t>interpretação</a:t>
            </a:r>
            <a:r>
              <a:rPr sz="2000"/>
              <a:t> de um negócio jurídico formal (o aval)</a:t>
            </a:r>
            <a:endParaRPr/>
          </a:p>
          <a:p>
            <a:pPr marL="290945" indent="-290945">
              <a:lnSpc>
                <a:spcPct val="80000"/>
              </a:lnSpc>
              <a:defRPr sz="1400">
                <a:solidFill>
                  <a:srgbClr val="000000"/>
                </a:solidFill>
              </a:defRPr>
            </a:pPr>
            <a:r>
              <a:rPr sz="2000"/>
              <a:t>Saber se e até que ponto é atendível a </a:t>
            </a:r>
            <a:r>
              <a:rPr sz="2000" b="1"/>
              <a:t>vontade real </a:t>
            </a:r>
            <a:r>
              <a:rPr sz="2000"/>
              <a:t>do declarante que </a:t>
            </a:r>
            <a:r>
              <a:rPr sz="2000" i="1"/>
              <a:t>não tenha um mínimo</a:t>
            </a:r>
            <a:r>
              <a:rPr sz="2000"/>
              <a:t> de correspondência no texto do documento . </a:t>
            </a:r>
            <a:endParaRPr/>
          </a:p>
          <a:p>
            <a:pPr marL="0" indent="0">
              <a:lnSpc>
                <a:spcPct val="80000"/>
              </a:lnSpc>
              <a:buSzTx/>
              <a:buNone/>
              <a:defRPr sz="1600">
                <a:solidFill>
                  <a:srgbClr val="000000"/>
                </a:solidFill>
              </a:defRPr>
            </a:pPr>
            <a:r>
              <a:rPr sz="2000"/>
              <a:t>Vale o </a:t>
            </a:r>
            <a:r>
              <a:rPr sz="2000">
                <a:solidFill>
                  <a:srgbClr val="C00000"/>
                </a:solidFill>
              </a:rPr>
              <a:t>art. 238º2 CCiv. </a:t>
            </a:r>
            <a:r>
              <a:rPr sz="2000"/>
              <a:t>e relevam </a:t>
            </a:r>
            <a:r>
              <a:rPr sz="2000">
                <a:solidFill>
                  <a:srgbClr val="C00000"/>
                </a:solidFill>
              </a:rPr>
              <a:t>as razões determinantes </a:t>
            </a:r>
            <a:r>
              <a:rPr sz="2000"/>
              <a:t>da exigência de forma: 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rPr sz="2000"/>
              <a:t>que </a:t>
            </a:r>
            <a:r>
              <a:rPr sz="2000">
                <a:solidFill>
                  <a:srgbClr val="C00000"/>
                </a:solidFill>
              </a:rPr>
              <a:t>só</a:t>
            </a:r>
            <a:r>
              <a:rPr sz="2000"/>
              <a:t> se fazem sentir quando o título circula e se torna necessário proteger os </a:t>
            </a:r>
            <a:r>
              <a:rPr sz="2000">
                <a:solidFill>
                  <a:srgbClr val="C00000"/>
                </a:solidFill>
              </a:rPr>
              <a:t>terceiros</a:t>
            </a:r>
            <a:r>
              <a:rPr sz="2000"/>
              <a:t> 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rPr sz="2000"/>
              <a:t>não quando estamos em presença dos </a:t>
            </a:r>
            <a:r>
              <a:rPr sz="2000" b="1"/>
              <a:t>reais declaratários</a:t>
            </a:r>
            <a:r>
              <a:rPr lang="pt-PT" sz="2000" b="1"/>
              <a:t> (</a:t>
            </a:r>
            <a:r>
              <a:rPr sz="2000"/>
              <a:t>daqueles </a:t>
            </a:r>
            <a:r>
              <a:rPr sz="2000" i="1"/>
              <a:t>perante quem </a:t>
            </a:r>
            <a:r>
              <a:rPr sz="2000"/>
              <a:t>a declaração cambiária foi emitida</a:t>
            </a:r>
            <a:r>
              <a:rPr lang="pt-PT" sz="2000"/>
              <a:t>)</a:t>
            </a:r>
            <a:endParaRPr sz="2000"/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rPr sz="2000"/>
              <a:t>logo </a:t>
            </a:r>
            <a:r>
              <a:rPr sz="2000" b="1"/>
              <a:t>nas relações </a:t>
            </a:r>
            <a:r>
              <a:rPr sz="2000" b="1">
                <a:solidFill>
                  <a:srgbClr val="C00000"/>
                </a:solidFill>
              </a:rPr>
              <a:t>imediatas</a:t>
            </a:r>
            <a:r>
              <a:rPr sz="2000"/>
              <a:t> releva a </a:t>
            </a:r>
            <a:r>
              <a:rPr sz="2000" b="1"/>
              <a:t>vontade </a:t>
            </a:r>
            <a:r>
              <a:rPr sz="2000" b="1">
                <a:solidFill>
                  <a:srgbClr val="C00000"/>
                </a:solidFill>
              </a:rPr>
              <a:t>real</a:t>
            </a:r>
            <a:r>
              <a:rPr sz="2000" b="1"/>
              <a:t> </a:t>
            </a:r>
            <a:r>
              <a:rPr sz="2000"/>
              <a:t>e aval </a:t>
            </a:r>
            <a:r>
              <a:rPr sz="2000" b="1">
                <a:solidFill>
                  <a:srgbClr val="006F00"/>
                </a:solidFill>
              </a:rPr>
              <a:t>tem-se</a:t>
            </a:r>
            <a:r>
              <a:rPr sz="2000">
                <a:solidFill>
                  <a:srgbClr val="006F00"/>
                </a:solidFill>
              </a:rPr>
              <a:t> prestado pelo aceitante</a:t>
            </a:r>
            <a:r>
              <a:rPr>
                <a:solidFill>
                  <a:srgbClr val="006F00"/>
                </a:solidFill>
              </a:rPr>
              <a:t> </a:t>
            </a:r>
          </a:p>
        </p:txBody>
      </p:sp>
      <p:sp>
        <p:nvSpPr>
          <p:cNvPr id="196" name="Slide Number Placeholder 6"/>
          <p:cNvSpPr txBox="1">
            <a:spLocks noGrp="1"/>
          </p:cNvSpPr>
          <p:nvPr>
            <p:ph type="sldNum" sz="quarter" idx="2"/>
          </p:nvPr>
        </p:nvSpPr>
        <p:spPr>
          <a:xfrm>
            <a:off x="12239391" y="9275553"/>
            <a:ext cx="275875" cy="25522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</a:lvl1pPr>
          </a:lstStyle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97" name="CaixaDeTexto 7"/>
          <p:cNvSpPr txBox="1"/>
          <p:nvPr/>
        </p:nvSpPr>
        <p:spPr>
          <a:xfrm>
            <a:off x="575339" y="3098324"/>
            <a:ext cx="4545095" cy="510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650240"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Uma letra é </a:t>
            </a:r>
            <a:r>
              <a:rPr>
                <a:solidFill>
                  <a:srgbClr val="FFFF00"/>
                </a:solidFill>
              </a:rPr>
              <a:t>aceite</a:t>
            </a:r>
            <a:r>
              <a:t> por uma </a:t>
            </a:r>
            <a:r>
              <a:rPr>
                <a:solidFill>
                  <a:srgbClr val="FF9300"/>
                </a:solidFill>
              </a:rPr>
              <a:t>sociedade</a:t>
            </a:r>
            <a:r>
              <a:t> e </a:t>
            </a:r>
            <a:r>
              <a:rPr i="1">
                <a:solidFill>
                  <a:srgbClr val="FF9300"/>
                </a:solidFill>
              </a:rPr>
              <a:t>assinada</a:t>
            </a:r>
            <a:r>
              <a:rPr i="1"/>
              <a:t> também por um dos sócios </a:t>
            </a:r>
            <a:r>
              <a:t>a seguir à simples declaração: “dou o meu aval”. </a:t>
            </a:r>
          </a:p>
          <a:p>
            <a:pPr algn="l" defTabSz="650240"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O credor (sacador à própria ordem, em face do não pagamento da letra pela aceitante no vencimento) demanda o avalista.</a:t>
            </a:r>
          </a:p>
          <a:p>
            <a:pPr algn="l" defTabSz="650240"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Pode o avalista defende-se invocando o </a:t>
            </a:r>
            <a:r>
              <a:rPr>
                <a:solidFill>
                  <a:srgbClr val="FFFF00"/>
                </a:solidFill>
              </a:rPr>
              <a:t>art. 31ºIV LU </a:t>
            </a:r>
            <a:r>
              <a:t>– ou seja, </a:t>
            </a:r>
            <a:r>
              <a:rPr>
                <a:solidFill>
                  <a:srgbClr val="FFC000"/>
                </a:solidFill>
              </a:rPr>
              <a:t>pretendendo que o aval foi dado </a:t>
            </a:r>
            <a:r>
              <a:rPr i="1">
                <a:solidFill>
                  <a:srgbClr val="FFC000"/>
                </a:solidFill>
              </a:rPr>
              <a:t>pelo</a:t>
            </a:r>
            <a:r>
              <a:rPr>
                <a:solidFill>
                  <a:srgbClr val="FFC000"/>
                </a:solidFill>
              </a:rPr>
              <a:t> sacador</a:t>
            </a:r>
            <a:r>
              <a:t>, que, portanto, estará </a:t>
            </a:r>
            <a:r>
              <a:rPr>
                <a:solidFill>
                  <a:srgbClr val="FFFF00"/>
                </a:solidFill>
              </a:rPr>
              <a:t>impedido</a:t>
            </a:r>
            <a:r>
              <a:t> de o demandar (art. 32ºIII LU)? 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a Imagem 2" descr="Uma imagem com texto&#10;&#10;Descrição gerada automaticamente">
            <a:extLst>
              <a:ext uri="{FF2B5EF4-FFF2-40B4-BE49-F238E27FC236}">
                <a16:creationId xmlns:a16="http://schemas.microsoft.com/office/drawing/2014/main" id="{3E758163-6A64-2642-8ED7-EE8ABFB3B90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r="5932"/>
          <a:stretch>
            <a:fillRect/>
          </a:stretch>
        </p:blipFill>
        <p:spPr>
          <a:xfrm>
            <a:off x="7165298" y="3769481"/>
            <a:ext cx="4721902" cy="3083640"/>
          </a:xfrm>
        </p:spPr>
      </p:pic>
      <p:sp>
        <p:nvSpPr>
          <p:cNvPr id="146" name="o que é o aval?"/>
          <p:cNvSpPr txBox="1">
            <a:spLocks noGrp="1"/>
          </p:cNvSpPr>
          <p:nvPr>
            <p:ph type="title"/>
          </p:nvPr>
        </p:nvSpPr>
        <p:spPr>
          <a:xfrm>
            <a:off x="850900" y="838200"/>
            <a:ext cx="11303000" cy="1270000"/>
          </a:xfrm>
        </p:spPr>
        <p:txBody>
          <a:bodyPr anchor="ctr">
            <a:normAutofit/>
          </a:bodyPr>
          <a:lstStyle>
            <a:lvl1pPr>
              <a:defRPr sz="5600"/>
            </a:lvl1pPr>
          </a:lstStyle>
          <a:p>
            <a:r>
              <a:rPr lang="pt-PT" sz="6600"/>
              <a:t>o que é o aval?</a:t>
            </a:r>
          </a:p>
        </p:txBody>
      </p:sp>
      <p:sp>
        <p:nvSpPr>
          <p:cNvPr id="147" name="É um negócio jurídico unilateral…"/>
          <p:cNvSpPr txBox="1">
            <a:spLocks noGrp="1"/>
          </p:cNvSpPr>
          <p:nvPr>
            <p:ph type="body" sz="half" idx="1"/>
          </p:nvPr>
        </p:nvSpPr>
        <p:spPr>
          <a:xfrm>
            <a:off x="850900" y="2921000"/>
            <a:ext cx="5410200" cy="6045200"/>
          </a:xfrm>
        </p:spPr>
        <p:txBody>
          <a:bodyPr anchor="ctr">
            <a:normAutofit/>
          </a:bodyPr>
          <a:lstStyle/>
          <a:p>
            <a:pPr marL="366712" indent="-366712">
              <a:lnSpc>
                <a:spcPct val="100000"/>
              </a:lnSpc>
              <a:spcBef>
                <a:spcPts val="1200"/>
              </a:spcBef>
              <a:buBlip>
                <a:blip r:embed="rId3"/>
              </a:buBlip>
              <a:defRPr sz="3300"/>
            </a:pPr>
            <a:r>
              <a:rPr lang="pt-PT" sz="2800"/>
              <a:t>É um negócio jurídico </a:t>
            </a:r>
            <a:r>
              <a:rPr lang="pt-PT" sz="2800">
                <a:solidFill>
                  <a:schemeClr val="accent5">
                    <a:lumMod val="75000"/>
                  </a:schemeClr>
                </a:solidFill>
              </a:rPr>
              <a:t>unilateral</a:t>
            </a:r>
          </a:p>
          <a:p>
            <a:pPr marL="366712" indent="-366712">
              <a:lnSpc>
                <a:spcPct val="100000"/>
              </a:lnSpc>
              <a:spcBef>
                <a:spcPts val="1200"/>
              </a:spcBef>
              <a:buBlip>
                <a:blip r:embed="rId3"/>
              </a:buBlip>
              <a:defRPr sz="3300"/>
            </a:pPr>
            <a:r>
              <a:rPr lang="pt-PT" sz="2800"/>
              <a:t>Efeito: cria obrigação </a:t>
            </a:r>
            <a:r>
              <a:rPr lang="pt-PT" sz="2800">
                <a:solidFill>
                  <a:schemeClr val="accent2"/>
                </a:solidFill>
              </a:rPr>
              <a:t>de garantir o pagamento</a:t>
            </a:r>
            <a:r>
              <a:rPr lang="pt-PT" sz="2800"/>
              <a:t> de uma letra  - </a:t>
            </a:r>
            <a:r>
              <a:rPr lang="pt-PT" sz="2800">
                <a:solidFill>
                  <a:schemeClr val="bg1">
                    <a:lumMod val="50000"/>
                    <a:lumOff val="50000"/>
                  </a:schemeClr>
                </a:solidFill>
              </a:rPr>
              <a:t>art. 30º I LU</a:t>
            </a:r>
          </a:p>
          <a:p>
            <a:pPr marL="811212" lvl="1" indent="-366712">
              <a:lnSpc>
                <a:spcPct val="100000"/>
              </a:lnSpc>
              <a:spcBef>
                <a:spcPts val="1200"/>
              </a:spcBef>
              <a:buClr>
                <a:srgbClr val="57554B"/>
              </a:buClr>
              <a:buSzPct val="100000"/>
              <a:buChar char="-"/>
              <a:defRPr sz="3300"/>
            </a:pPr>
            <a:r>
              <a:rPr lang="pt-PT" sz="2800"/>
              <a:t> singularidade entre todos os negócios cambiários: a </a:t>
            </a:r>
            <a:r>
              <a:rPr lang="pt-PT" sz="2800" b="1"/>
              <a:t>função</a:t>
            </a:r>
            <a:r>
              <a:rPr lang="pt-PT" sz="2800"/>
              <a:t> – de garantia (de dívida alheia) – está sempre </a:t>
            </a:r>
            <a:r>
              <a:rPr lang="pt-PT" sz="2800" i="1"/>
              <a:t>patente</a:t>
            </a:r>
            <a:r>
              <a:rPr lang="pt-PT" sz="2800"/>
              <a:t> no próprio enunciado do aval</a:t>
            </a:r>
          </a:p>
          <a:p>
            <a:pPr marL="366712" indent="-366712">
              <a:lnSpc>
                <a:spcPct val="100000"/>
              </a:lnSpc>
              <a:spcBef>
                <a:spcPts val="1200"/>
              </a:spcBef>
              <a:buBlip>
                <a:blip r:embed="rId3"/>
              </a:buBlip>
              <a:defRPr sz="3300"/>
            </a:pPr>
            <a:r>
              <a:rPr lang="pt-PT" sz="2800"/>
              <a:t>Conteúdo e localização - </a:t>
            </a:r>
            <a:r>
              <a:rPr lang="pt-PT" sz="2800">
                <a:solidFill>
                  <a:schemeClr val="bg1">
                    <a:lumMod val="50000"/>
                    <a:lumOff val="50000"/>
                  </a:schemeClr>
                </a:solidFill>
              </a:rPr>
              <a:t>art. 31º I a III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Captura de ecrã 2020-12-08, às 17.38.10.png" descr="Captura de ecrã 2020-12-08, às 17.38.10.png"/>
          <p:cNvPicPr>
            <a:picLocks noGrp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30229" y="-254000"/>
            <a:ext cx="12747929" cy="10337800"/>
          </a:xfrm>
          <a:prstGeom prst="rect">
            <a:avLst/>
          </a:prstGeom>
          <a:ln w="9525">
            <a:round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-123559"/>
            <a:lumOff val="-3002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>
            <a:spLocks noGrp="1"/>
          </p:cNvSpPr>
          <p:nvPr>
            <p:ph type="title"/>
          </p:nvPr>
        </p:nvSpPr>
        <p:spPr>
          <a:xfrm>
            <a:off x="1374719" y="1573607"/>
            <a:ext cx="2789814" cy="1448552"/>
          </a:xfrm>
          <a:prstGeom prst="rect">
            <a:avLst/>
          </a:prstGeom>
          <a:noFill/>
        </p:spPr>
        <p:txBody>
          <a:bodyPr/>
          <a:lstStyle>
            <a:lvl1pPr>
              <a:defRPr sz="2800" spc="266"/>
            </a:lvl1pPr>
          </a:lstStyle>
          <a:p>
            <a:r>
              <a:t>Questão H.</a:t>
            </a:r>
          </a:p>
        </p:txBody>
      </p:sp>
      <p:sp>
        <p:nvSpPr>
          <p:cNvPr id="202" name="Rectangle 41"/>
          <p:cNvSpPr/>
          <p:nvPr/>
        </p:nvSpPr>
        <p:spPr>
          <a:xfrm>
            <a:off x="5669397" y="-4"/>
            <a:ext cx="7335403" cy="9753605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650240"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20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24364" y="948368"/>
            <a:ext cx="6470120" cy="7894896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txBody>
          <a:bodyPr anchor="ctr"/>
          <a:lstStyle/>
          <a:p>
            <a:pPr mar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t>O aval é </a:t>
            </a:r>
            <a:r>
              <a:rPr b="1"/>
              <a:t>melhor</a:t>
            </a:r>
            <a:r>
              <a:t> para o credor do que a fiança</a:t>
            </a:r>
          </a:p>
          <a:p>
            <a:pPr mar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t>Mas há </a:t>
            </a:r>
            <a:r>
              <a:rPr b="1"/>
              <a:t>duas situações </a:t>
            </a:r>
            <a:r>
              <a:t>em que o problema se põe, porque </a:t>
            </a:r>
            <a:r>
              <a:rPr>
                <a:solidFill>
                  <a:srgbClr val="8700FF"/>
                </a:solidFill>
              </a:rPr>
              <a:t>a declaração de aval acaba por ser inútil </a:t>
            </a:r>
            <a:r>
              <a:t>-&gt; o que leva à pergunta: </a:t>
            </a:r>
            <a:r>
              <a:rPr>
                <a:solidFill>
                  <a:srgbClr val="FF7E00"/>
                </a:solidFill>
              </a:rPr>
              <a:t>poderá uma declaração de aval valer como fiança?</a:t>
            </a:r>
          </a:p>
          <a:p>
            <a:pPr marL="0" indent="0">
              <a:buSzTx/>
              <a:buNone/>
              <a:defRPr b="1">
                <a:solidFill>
                  <a:srgbClr val="000000"/>
                </a:solidFill>
              </a:defRPr>
            </a:pPr>
            <a:r>
              <a:rPr>
                <a:solidFill>
                  <a:srgbClr val="0433FF"/>
                </a:solidFill>
              </a:rPr>
              <a:t>1.</a:t>
            </a:r>
            <a:r>
              <a:rPr b="0">
                <a:solidFill>
                  <a:srgbClr val="0433FF"/>
                </a:solidFill>
              </a:rPr>
              <a:t> </a:t>
            </a:r>
            <a:r>
              <a:rPr b="0"/>
              <a:t>porque o direito cambiário </a:t>
            </a:r>
            <a:r>
              <a:rPr b="1">
                <a:solidFill>
                  <a:srgbClr val="C40CB3"/>
                </a:solidFill>
              </a:rPr>
              <a:t>prescreveu</a:t>
            </a:r>
            <a:r>
              <a:rPr b="0"/>
              <a:t> nos termos do </a:t>
            </a:r>
            <a:r>
              <a:rPr b="0">
                <a:solidFill>
                  <a:schemeClr val="bg1">
                    <a:lumMod val="50000"/>
                    <a:lumOff val="50000"/>
                  </a:schemeClr>
                </a:solidFill>
              </a:rPr>
              <a:t>art. 70º LU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Aqui temos uma questão de </a:t>
            </a:r>
            <a:r>
              <a:rPr b="1">
                <a:solidFill>
                  <a:srgbClr val="C40CB3"/>
                </a:solidFill>
              </a:rPr>
              <a:t>interpretação</a:t>
            </a:r>
            <a:r>
              <a:t> da declaração de aval à luz das regras gerais (</a:t>
            </a:r>
            <a:r>
              <a:rPr>
                <a:solidFill>
                  <a:schemeClr val="bg1">
                    <a:lumMod val="50000"/>
                    <a:lumOff val="50000"/>
                  </a:schemeClr>
                </a:solidFill>
              </a:rPr>
              <a:t>art. 236º CCiv.</a:t>
            </a:r>
            <a:r>
              <a:t>) e especiais (</a:t>
            </a:r>
            <a:r>
              <a:rPr>
                <a:solidFill>
                  <a:schemeClr val="bg1">
                    <a:lumMod val="50000"/>
                    <a:lumOff val="50000"/>
                  </a:schemeClr>
                </a:solidFill>
              </a:rPr>
              <a:t>628º1 CCiv.</a:t>
            </a:r>
            <a:r>
              <a:t>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Para saber </a:t>
            </a:r>
            <a:r>
              <a:rPr b="1"/>
              <a:t>se</a:t>
            </a:r>
            <a:r>
              <a:t> </a:t>
            </a:r>
            <a:r>
              <a:rPr b="1">
                <a:solidFill>
                  <a:srgbClr val="C40CB3"/>
                </a:solidFill>
              </a:rPr>
              <a:t>também</a:t>
            </a:r>
            <a:r>
              <a:t> foi prestada, </a:t>
            </a:r>
            <a:r>
              <a:rPr b="1">
                <a:solidFill>
                  <a:srgbClr val="C40CB3"/>
                </a:solidFill>
              </a:rPr>
              <a:t>junto</a:t>
            </a:r>
            <a:r>
              <a:t> com o aval, </a:t>
            </a:r>
            <a:r>
              <a:rPr b="1"/>
              <a:t>uma fiança da </a:t>
            </a:r>
            <a:r>
              <a:rPr b="1" i="1"/>
              <a:t>obrigação emergente da relação fundamental 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Não basta a simples declaração de aval, é preciso </a:t>
            </a:r>
            <a:r>
              <a:rPr b="1">
                <a:solidFill>
                  <a:srgbClr val="C40CB3"/>
                </a:solidFill>
              </a:rPr>
              <a:t>algo mais</a:t>
            </a:r>
          </a:p>
        </p:txBody>
      </p:sp>
      <p:sp>
        <p:nvSpPr>
          <p:cNvPr id="204" name="Slide Number Placeholder 6"/>
          <p:cNvSpPr txBox="1">
            <a:spLocks noGrp="1"/>
          </p:cNvSpPr>
          <p:nvPr>
            <p:ph type="sldNum" sz="quarter" idx="2"/>
          </p:nvPr>
        </p:nvSpPr>
        <p:spPr>
          <a:xfrm>
            <a:off x="11533317" y="8975750"/>
            <a:ext cx="275875" cy="25522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</a:lvl1pPr>
          </a:lstStyle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205" name="CaixaDeTexto 7"/>
          <p:cNvSpPr txBox="1"/>
          <p:nvPr/>
        </p:nvSpPr>
        <p:spPr>
          <a:xfrm>
            <a:off x="548961" y="3978060"/>
            <a:ext cx="4545095" cy="333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r" defTabSz="650240"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Em face de uma situação em que </a:t>
            </a:r>
            <a:r>
              <a:rPr>
                <a:solidFill>
                  <a:srgbClr val="FFFF00"/>
                </a:solidFill>
              </a:rPr>
              <a:t>a letra não pode ser utilizada como título executivo </a:t>
            </a:r>
            <a:r>
              <a:t>(ou porque o direito cambiário </a:t>
            </a:r>
            <a:r>
              <a:rPr>
                <a:solidFill>
                  <a:srgbClr val="FFFF00"/>
                </a:solidFill>
              </a:rPr>
              <a:t>prescreveu</a:t>
            </a:r>
            <a:r>
              <a:t> nos termos do art. 70º LU, ou porque o título cambiário é </a:t>
            </a:r>
            <a:r>
              <a:rPr>
                <a:solidFill>
                  <a:srgbClr val="FFFF00"/>
                </a:solidFill>
              </a:rPr>
              <a:t>inválido</a:t>
            </a:r>
            <a:r>
              <a:t> por carência de requisitos essenciais - art. 2º LU) </a:t>
            </a:r>
            <a:r>
              <a:rPr>
                <a:solidFill>
                  <a:srgbClr val="FFFF00"/>
                </a:solidFill>
              </a:rPr>
              <a:t>poderá uma declaração de aval </a:t>
            </a:r>
            <a:r>
              <a:rPr i="1">
                <a:solidFill>
                  <a:srgbClr val="FFFF00"/>
                </a:solidFill>
              </a:rPr>
              <a:t>valer como</a:t>
            </a:r>
            <a:r>
              <a:rPr>
                <a:solidFill>
                  <a:srgbClr val="FFFF00"/>
                </a:solidFill>
              </a:rPr>
              <a:t> fiança</a:t>
            </a:r>
            <a:r>
              <a:t>? 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-123559"/>
            <a:lumOff val="-3002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>
            <a:spLocks noGrp="1"/>
          </p:cNvSpPr>
          <p:nvPr>
            <p:ph type="title"/>
          </p:nvPr>
        </p:nvSpPr>
        <p:spPr>
          <a:xfrm>
            <a:off x="1374719" y="1573607"/>
            <a:ext cx="2789814" cy="1448552"/>
          </a:xfrm>
          <a:prstGeom prst="rect">
            <a:avLst/>
          </a:prstGeom>
          <a:noFill/>
        </p:spPr>
        <p:txBody>
          <a:bodyPr/>
          <a:lstStyle>
            <a:lvl1pPr>
              <a:defRPr sz="2800" spc="266"/>
            </a:lvl1pPr>
          </a:lstStyle>
          <a:p>
            <a:r>
              <a:rPr>
                <a:solidFill>
                  <a:schemeClr val="bg2">
                    <a:lumMod val="75000"/>
                  </a:schemeClr>
                </a:solidFill>
              </a:rPr>
              <a:t>Questão H.(cont.)</a:t>
            </a:r>
            <a:r>
              <a:rPr lang="pt-PT">
                <a:solidFill>
                  <a:schemeClr val="bg2">
                    <a:lumMod val="75000"/>
                  </a:schemeClr>
                </a:solidFill>
              </a:rPr>
              <a:t>*</a:t>
            </a:r>
            <a:endParaRPr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8" name="Rectangle 41"/>
          <p:cNvSpPr/>
          <p:nvPr/>
        </p:nvSpPr>
        <p:spPr>
          <a:xfrm>
            <a:off x="5669397" y="-4"/>
            <a:ext cx="7335403" cy="9753605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650240"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20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24364" y="948368"/>
            <a:ext cx="6470120" cy="7894896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txBody>
          <a:bodyPr anchor="ctr"/>
          <a:lstStyle/>
          <a:p>
            <a:pPr marL="0" indent="0">
              <a:buSzTx/>
              <a:buNone/>
              <a:defRPr b="1">
                <a:solidFill>
                  <a:srgbClr val="000000"/>
                </a:solidFill>
              </a:defRPr>
            </a:pPr>
            <a:r>
              <a:rPr>
                <a:solidFill>
                  <a:srgbClr val="0433FF"/>
                </a:solidFill>
              </a:rPr>
              <a:t>2.</a:t>
            </a:r>
            <a:r>
              <a:rPr b="0"/>
              <a:t> Porque o título cambiário é </a:t>
            </a:r>
            <a:r>
              <a:rPr>
                <a:solidFill>
                  <a:srgbClr val="FF7E00"/>
                </a:solidFill>
              </a:rPr>
              <a:t>inválido</a:t>
            </a:r>
            <a:r>
              <a:rPr b="0">
                <a:solidFill>
                  <a:srgbClr val="FF7E00"/>
                </a:solidFill>
              </a:rPr>
              <a:t> por carência de requisitos essenciais </a:t>
            </a:r>
            <a:r>
              <a:rPr b="0">
                <a:solidFill>
                  <a:schemeClr val="bg1">
                    <a:lumMod val="50000"/>
                    <a:lumOff val="50000"/>
                  </a:schemeClr>
                </a:solidFill>
              </a:rPr>
              <a:t>art. 2º LU </a:t>
            </a:r>
            <a:r>
              <a:rPr b="0"/>
              <a:t>(não preenchimento) 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Aqui temos um problema de </a:t>
            </a:r>
            <a:r>
              <a:rPr b="1"/>
              <a:t>conversão de negócio jurídico </a:t>
            </a:r>
            <a:r>
              <a:t>(</a:t>
            </a:r>
            <a:r>
              <a:rPr>
                <a:solidFill>
                  <a:schemeClr val="bg1">
                    <a:lumMod val="50000"/>
                    <a:lumOff val="50000"/>
                  </a:schemeClr>
                </a:solidFill>
              </a:rPr>
              <a:t>art. 293º CCiv.</a:t>
            </a:r>
            <a:r>
              <a:t>): poderá o aval </a:t>
            </a:r>
            <a:r>
              <a:rPr u="sng"/>
              <a:t>nulo</a:t>
            </a:r>
            <a:r>
              <a:t> ser convertido em fiança?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Depende da prova da </a:t>
            </a:r>
            <a:r>
              <a:rPr b="1"/>
              <a:t>vontade </a:t>
            </a:r>
            <a:r>
              <a:rPr b="1">
                <a:solidFill>
                  <a:srgbClr val="FF7E00"/>
                </a:solidFill>
              </a:rPr>
              <a:t>conjectural</a:t>
            </a:r>
            <a:r>
              <a:rPr b="1"/>
              <a:t> </a:t>
            </a:r>
            <a:r>
              <a:t>do avalista </a:t>
            </a:r>
            <a:r>
              <a:rPr>
                <a:solidFill>
                  <a:srgbClr val="FF7E00"/>
                </a:solidFill>
              </a:rPr>
              <a:t>favorável</a:t>
            </a:r>
            <a:r>
              <a:t> a essa conversão</a:t>
            </a:r>
            <a:r>
              <a:rPr b="1"/>
              <a:t> 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E também se pode questionar </a:t>
            </a:r>
            <a:r>
              <a:rPr b="1"/>
              <a:t>se</a:t>
            </a:r>
            <a:r>
              <a:t> o </a:t>
            </a:r>
            <a:r>
              <a:rPr b="1"/>
              <a:t>negócio inválido</a:t>
            </a:r>
            <a:r>
              <a:t> de aval contém os </a:t>
            </a:r>
            <a:r>
              <a:rPr>
                <a:solidFill>
                  <a:srgbClr val="FF7E00"/>
                </a:solidFill>
              </a:rPr>
              <a:t>requisitos</a:t>
            </a:r>
            <a:r>
              <a:t> essenciais de substância do negócio sucedâneo de fiança (identificação do credor e da dívida fundamental ?)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i="1"/>
              <a:t>Mais vale </a:t>
            </a:r>
            <a:r>
              <a:t>ao credor cambiário </a:t>
            </a:r>
            <a:r>
              <a:rPr b="1"/>
              <a:t>preencher</a:t>
            </a:r>
            <a:r>
              <a:t> os elementos em falta para evitar a invalidade do título...</a:t>
            </a:r>
          </a:p>
        </p:txBody>
      </p:sp>
      <p:sp>
        <p:nvSpPr>
          <p:cNvPr id="210" name="Slide Number Placeholder 6"/>
          <p:cNvSpPr txBox="1">
            <a:spLocks noGrp="1"/>
          </p:cNvSpPr>
          <p:nvPr>
            <p:ph type="sldNum" sz="quarter" idx="2"/>
          </p:nvPr>
        </p:nvSpPr>
        <p:spPr>
          <a:xfrm>
            <a:off x="11533317" y="8975750"/>
            <a:ext cx="275875" cy="25522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</a:lvl1pPr>
          </a:lstStyle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211" name="CaixaDeTexto 7"/>
          <p:cNvSpPr txBox="1"/>
          <p:nvPr/>
        </p:nvSpPr>
        <p:spPr>
          <a:xfrm>
            <a:off x="548961" y="3978060"/>
            <a:ext cx="4545095" cy="333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r" defTabSz="650240"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Em face de uma situação em que </a:t>
            </a:r>
            <a:r>
              <a:rPr>
                <a:solidFill>
                  <a:srgbClr val="FFFF00"/>
                </a:solidFill>
              </a:rPr>
              <a:t>a letra não pode ser utilizada como título executivo </a:t>
            </a:r>
            <a:r>
              <a:t>(ou porque o direito cambiário </a:t>
            </a:r>
            <a:r>
              <a:rPr>
                <a:solidFill>
                  <a:srgbClr val="FFFF00"/>
                </a:solidFill>
              </a:rPr>
              <a:t>prescreveu</a:t>
            </a:r>
            <a:r>
              <a:t> nos termos do art. 70º LU, ou porque o título cambiário é </a:t>
            </a:r>
            <a:r>
              <a:rPr>
                <a:solidFill>
                  <a:srgbClr val="FFFF00"/>
                </a:solidFill>
              </a:rPr>
              <a:t>inválido</a:t>
            </a:r>
            <a:r>
              <a:t> por carência de requisitos essenciais - art. 2º LU) </a:t>
            </a:r>
            <a:r>
              <a:rPr>
                <a:solidFill>
                  <a:srgbClr val="FFFF00"/>
                </a:solidFill>
              </a:rPr>
              <a:t>poderá uma declaração de aval </a:t>
            </a:r>
            <a:r>
              <a:rPr i="1">
                <a:solidFill>
                  <a:srgbClr val="FFFF00"/>
                </a:solidFill>
              </a:rPr>
              <a:t>valer como</a:t>
            </a:r>
            <a:r>
              <a:rPr>
                <a:solidFill>
                  <a:srgbClr val="FFFF00"/>
                </a:solidFill>
              </a:rPr>
              <a:t> fiança</a:t>
            </a:r>
            <a:r>
              <a:t>?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a Imagem 2">
            <a:extLst>
              <a:ext uri="{FF2B5EF4-FFF2-40B4-BE49-F238E27FC236}">
                <a16:creationId xmlns:a16="http://schemas.microsoft.com/office/drawing/2014/main" id="{6438B91B-8A0A-BF4C-BD77-D06AE234D188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r="897"/>
          <a:stretch>
            <a:fillRect/>
          </a:stretch>
        </p:blipFill>
        <p:spPr>
          <a:xfrm>
            <a:off x="7161707" y="3550587"/>
            <a:ext cx="5302250" cy="4319249"/>
          </a:xfrm>
        </p:spPr>
      </p:pic>
      <p:sp>
        <p:nvSpPr>
          <p:cNvPr id="149" name="Necessidade de o aval “indicar a pessoa por quem se dá” art. 31.ºIV"/>
          <p:cNvSpPr txBox="1">
            <a:spLocks noGrp="1"/>
          </p:cNvSpPr>
          <p:nvPr>
            <p:ph type="title"/>
          </p:nvPr>
        </p:nvSpPr>
        <p:spPr>
          <a:xfrm>
            <a:off x="850900" y="838200"/>
            <a:ext cx="11303000" cy="1270000"/>
          </a:xfrm>
        </p:spPr>
        <p:txBody>
          <a:bodyPr anchor="ctr">
            <a:normAutofit/>
          </a:bodyPr>
          <a:lstStyle>
            <a:lvl1pPr defTabSz="403097">
              <a:defRPr sz="3864"/>
            </a:lvl1pPr>
          </a:lstStyle>
          <a:p>
            <a:r>
              <a:rPr lang="pt-PT" sz="4400"/>
              <a:t>Necessidade de o aval “indicar a pessoa por quem se dá” art. 31.ºIV</a:t>
            </a:r>
          </a:p>
        </p:txBody>
      </p:sp>
      <p:sp>
        <p:nvSpPr>
          <p:cNvPr id="150" name="Isto não significa que seja garantia subjectiva, é sim garantia objectiva porque:…"/>
          <p:cNvSpPr txBox="1">
            <a:spLocks noGrp="1"/>
          </p:cNvSpPr>
          <p:nvPr>
            <p:ph type="body" sz="half" idx="1"/>
          </p:nvPr>
        </p:nvSpPr>
        <p:spPr>
          <a:xfrm>
            <a:off x="850899" y="2921000"/>
            <a:ext cx="5969625" cy="6045200"/>
          </a:xfrm>
        </p:spPr>
        <p:txBody>
          <a:bodyPr anchor="ctr">
            <a:normAutofit/>
          </a:bodyPr>
          <a:lstStyle/>
          <a:p>
            <a:pPr marL="341042" indent="-341042" defTabSz="543305">
              <a:spcBef>
                <a:spcPts val="1100"/>
              </a:spcBef>
              <a:buBlip>
                <a:blip r:embed="rId3"/>
              </a:buBlip>
              <a:defRPr sz="3069"/>
            </a:pPr>
            <a:r>
              <a:t>Isto </a:t>
            </a:r>
            <a:r>
              <a:rPr>
                <a:solidFill>
                  <a:schemeClr val="accent5">
                    <a:lumMod val="75000"/>
                  </a:schemeClr>
                </a:solidFill>
              </a:rPr>
              <a:t>não</a:t>
            </a:r>
            <a:r>
              <a:t> significa que seja garantia </a:t>
            </a:r>
            <a:r>
              <a:rPr>
                <a:solidFill>
                  <a:schemeClr val="accent5">
                    <a:lumMod val="75000"/>
                  </a:schemeClr>
                </a:solidFill>
              </a:rPr>
              <a:t>subjectiva</a:t>
            </a:r>
            <a:r>
              <a:rPr lang="pt-PT"/>
              <a:t>; porque</a:t>
            </a:r>
            <a:r>
              <a:t>:</a:t>
            </a:r>
          </a:p>
          <a:p>
            <a:pPr marL="754427" lvl="1" indent="-341042" defTabSz="543305">
              <a:spcBef>
                <a:spcPts val="1100"/>
              </a:spcBef>
              <a:buSzPct val="100000"/>
              <a:buChar char="‣"/>
              <a:defRPr sz="2697"/>
            </a:pPr>
            <a:r>
              <a:rPr>
                <a:solidFill>
                  <a:schemeClr val="accent2"/>
                </a:solidFill>
              </a:rPr>
              <a:t>Não há acessoriedade</a:t>
            </a:r>
            <a:r>
              <a:t>: </a:t>
            </a:r>
            <a:r>
              <a:rPr>
                <a:solidFill>
                  <a:schemeClr val="bg1">
                    <a:lumMod val="50000"/>
                    <a:lumOff val="50000"/>
                  </a:schemeClr>
                </a:solidFill>
              </a:rPr>
              <a:t>art. 32.ºII </a:t>
            </a:r>
            <a:r>
              <a:t>- a obrigação do avalista permanece mesmo que a obrigação do avalizado seja nula (excepto por “vício de forma”) </a:t>
            </a:r>
          </a:p>
          <a:p>
            <a:pPr marL="754427" lvl="1" indent="-341042" defTabSz="543305">
              <a:spcBef>
                <a:spcPts val="1100"/>
              </a:spcBef>
              <a:buSzPct val="100000"/>
              <a:buChar char="‣"/>
              <a:defRPr sz="2697"/>
            </a:pPr>
            <a:r>
              <a:rPr>
                <a:solidFill>
                  <a:schemeClr val="accent2"/>
                </a:solidFill>
              </a:rPr>
              <a:t>Nem excussão prévia</a:t>
            </a:r>
            <a:r>
              <a:t>: </a:t>
            </a:r>
            <a:r>
              <a:rPr>
                <a:solidFill>
                  <a:schemeClr val="bg1">
                    <a:lumMod val="50000"/>
                    <a:lumOff val="50000"/>
                  </a:schemeClr>
                </a:solidFill>
              </a:rPr>
              <a:t>art. 47.ºII</a:t>
            </a:r>
          </a:p>
          <a:p>
            <a:pPr marL="754427" lvl="1" indent="-341042" defTabSz="543305">
              <a:spcBef>
                <a:spcPts val="1100"/>
              </a:spcBef>
              <a:buSzPct val="100000"/>
              <a:buChar char="‣"/>
              <a:defRPr sz="2697"/>
            </a:pPr>
            <a:r>
              <a:rPr>
                <a:solidFill>
                  <a:schemeClr val="accent2"/>
                </a:solidFill>
              </a:rPr>
              <a:t>Nem recurso a meios de defesa avalizado </a:t>
            </a:r>
            <a:r>
              <a:t>(remissão </a:t>
            </a:r>
            <a:r>
              <a:rPr i="1"/>
              <a:t>infra</a:t>
            </a:r>
            <a:r>
              <a:t>)</a:t>
            </a:r>
            <a:endParaRPr lang="pt-PT"/>
          </a:p>
          <a:p>
            <a:pPr marL="341042" lvl="1" indent="-341042" defTabSz="543305">
              <a:spcBef>
                <a:spcPts val="1100"/>
              </a:spcBef>
              <a:defRPr sz="3069"/>
            </a:pPr>
            <a:r>
              <a:rPr lang="pt-PT" sz="3069"/>
              <a:t>É sim garantia </a:t>
            </a:r>
            <a:r>
              <a:rPr lang="pt-PT" sz="3069">
                <a:solidFill>
                  <a:schemeClr val="bg1">
                    <a:lumMod val="90000"/>
                    <a:lumOff val="10000"/>
                  </a:schemeClr>
                </a:solidFill>
              </a:rPr>
              <a:t>objectiva</a:t>
            </a:r>
            <a:endParaRPr sz="3069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a Imagem 6">
            <a:extLst>
              <a:ext uri="{FF2B5EF4-FFF2-40B4-BE49-F238E27FC236}">
                <a16:creationId xmlns:a16="http://schemas.microsoft.com/office/drawing/2014/main" id="{01294049-1095-EF44-8A49-D7CF398D66A2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 r="3669"/>
          <a:stretch>
            <a:fillRect/>
          </a:stretch>
        </p:blipFill>
        <p:spPr>
          <a:xfrm>
            <a:off x="6910465" y="3904093"/>
            <a:ext cx="5681611" cy="4079014"/>
          </a:xfrm>
        </p:spPr>
      </p:pic>
      <p:sp>
        <p:nvSpPr>
          <p:cNvPr id="149" name="Necessidade de o aval “indicar a pessoa por quem se dá” art. 31.ºIV"/>
          <p:cNvSpPr txBox="1">
            <a:spLocks noGrp="1"/>
          </p:cNvSpPr>
          <p:nvPr>
            <p:ph type="title"/>
          </p:nvPr>
        </p:nvSpPr>
        <p:spPr>
          <a:xfrm>
            <a:off x="850900" y="838200"/>
            <a:ext cx="11303000" cy="1270000"/>
          </a:xfrm>
        </p:spPr>
        <p:txBody>
          <a:bodyPr anchor="ctr">
            <a:normAutofit/>
          </a:bodyPr>
          <a:lstStyle>
            <a:lvl1pPr defTabSz="403097">
              <a:defRPr sz="3864"/>
            </a:lvl1pPr>
          </a:lstStyle>
          <a:p>
            <a:r>
              <a:rPr lang="pt-PT" sz="4400"/>
              <a:t>Necessidade de o aval “indicar a pessoa por quem se dá” art. 31.ºIV</a:t>
            </a:r>
          </a:p>
        </p:txBody>
      </p:sp>
      <p:sp>
        <p:nvSpPr>
          <p:cNvPr id="150" name="Isto não significa que seja garantia subjectiva, é sim garantia objectiva porque:…"/>
          <p:cNvSpPr txBox="1">
            <a:spLocks noGrp="1"/>
          </p:cNvSpPr>
          <p:nvPr>
            <p:ph type="body" sz="half" idx="1"/>
          </p:nvPr>
        </p:nvSpPr>
        <p:spPr>
          <a:xfrm>
            <a:off x="850900" y="2921000"/>
            <a:ext cx="6314398" cy="6045200"/>
          </a:xfrm>
        </p:spPr>
        <p:txBody>
          <a:bodyPr anchor="ctr">
            <a:normAutofit/>
          </a:bodyPr>
          <a:lstStyle/>
          <a:p>
            <a:pPr marL="341042" indent="-341042" defTabSz="543305">
              <a:spcBef>
                <a:spcPts val="1100"/>
              </a:spcBef>
              <a:buBlip>
                <a:blip r:embed="rId3"/>
              </a:buBlip>
              <a:defRPr sz="3069"/>
            </a:pPr>
            <a:r>
              <a:t>Mas desempenha uma </a:t>
            </a:r>
            <a:r>
              <a:rPr>
                <a:solidFill>
                  <a:schemeClr val="bg1">
                    <a:lumMod val="90000"/>
                    <a:lumOff val="10000"/>
                  </a:schemeClr>
                </a:solidFill>
              </a:rPr>
              <a:t>função de “localização”</a:t>
            </a:r>
            <a:r>
              <a:t> no mapa cambiário</a:t>
            </a:r>
          </a:p>
          <a:p>
            <a:pPr marL="754427" lvl="1" indent="-341042" defTabSz="543305">
              <a:spcBef>
                <a:spcPts val="1100"/>
              </a:spcBef>
              <a:buSzPct val="100000"/>
              <a:buChar char="‣"/>
              <a:defRPr sz="2697"/>
            </a:pPr>
            <a:r>
              <a:t>Serve para aferir extensão da </a:t>
            </a:r>
            <a:r>
              <a:rPr>
                <a:solidFill>
                  <a:schemeClr val="accent3">
                    <a:lumMod val="50000"/>
                  </a:schemeClr>
                </a:solidFill>
              </a:rPr>
              <a:t>obrigação</a:t>
            </a:r>
            <a:r>
              <a:t> de cada avalista </a:t>
            </a:r>
            <a:r>
              <a:rPr>
                <a:solidFill>
                  <a:schemeClr val="bg1">
                    <a:lumMod val="50000"/>
                    <a:lumOff val="50000"/>
                  </a:schemeClr>
                </a:solidFill>
              </a:rPr>
              <a:t>32º I</a:t>
            </a:r>
            <a:r>
              <a:t>: determinar </a:t>
            </a:r>
            <a:r>
              <a:rPr u="sng"/>
              <a:t>perante quem </a:t>
            </a:r>
            <a:r>
              <a:t>responde</a:t>
            </a:r>
          </a:p>
          <a:p>
            <a:pPr marL="754427" lvl="1" indent="-341042" defTabSz="543305">
              <a:spcBef>
                <a:spcPts val="1100"/>
              </a:spcBef>
              <a:buSzPct val="100000"/>
              <a:buChar char="‣"/>
              <a:defRPr sz="2697"/>
            </a:pPr>
            <a:r>
              <a:t>E permite depois </a:t>
            </a:r>
            <a:r>
              <a:rPr u="sng"/>
              <a:t>situar</a:t>
            </a:r>
            <a:r>
              <a:t> a pretensão do avalista que paga a letra na cadeia dos </a:t>
            </a:r>
            <a:r>
              <a:rPr>
                <a:solidFill>
                  <a:schemeClr val="accent3">
                    <a:lumMod val="50000"/>
                  </a:schemeClr>
                </a:solidFill>
              </a:rPr>
              <a:t>direitos</a:t>
            </a:r>
            <a:r>
              <a:t> de regresso </a:t>
            </a:r>
            <a:r>
              <a:rPr>
                <a:solidFill>
                  <a:schemeClr val="bg1">
                    <a:lumMod val="50000"/>
                    <a:lumOff val="50000"/>
                  </a:schemeClr>
                </a:solidFill>
              </a:rPr>
              <a:t>art. 32º III</a:t>
            </a:r>
            <a:r>
              <a:rPr lang="pt-PT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65350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a Imagem 2">
            <a:extLst>
              <a:ext uri="{FF2B5EF4-FFF2-40B4-BE49-F238E27FC236}">
                <a16:creationId xmlns:a16="http://schemas.microsoft.com/office/drawing/2014/main" id="{908DAC44-C59C-BE47-90BA-02C524D22E8F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r="2454"/>
          <a:stretch>
            <a:fillRect/>
          </a:stretch>
        </p:blipFill>
        <p:spPr>
          <a:xfrm>
            <a:off x="6948748" y="3859422"/>
            <a:ext cx="5410200" cy="3708692"/>
          </a:xfrm>
        </p:spPr>
      </p:pic>
      <p:sp>
        <p:nvSpPr>
          <p:cNvPr id="152" name="A relação subjacente ao aval"/>
          <p:cNvSpPr txBox="1">
            <a:spLocks noGrp="1"/>
          </p:cNvSpPr>
          <p:nvPr>
            <p:ph type="title"/>
          </p:nvPr>
        </p:nvSpPr>
        <p:spPr>
          <a:xfrm>
            <a:off x="850900" y="838200"/>
            <a:ext cx="11303000" cy="1270000"/>
          </a:xfrm>
        </p:spPr>
        <p:txBody>
          <a:bodyPr anchor="ctr">
            <a:normAutofit fontScale="90000"/>
          </a:bodyPr>
          <a:lstStyle>
            <a:lvl1pPr defTabSz="502412">
              <a:defRPr sz="4816"/>
            </a:lvl1pPr>
          </a:lstStyle>
          <a:p>
            <a:r>
              <a:rPr lang="pt-PT" sz="5400"/>
              <a:t>A relação subjacente ao aval </a:t>
            </a:r>
          </a:p>
        </p:txBody>
      </p:sp>
      <p:sp>
        <p:nvSpPr>
          <p:cNvPr id="153" name="Nunca é uma relação fundamental ad-hoc, é sempre uma convenção ligada à subscrição cambiária (“convenção executiva”)…"/>
          <p:cNvSpPr txBox="1">
            <a:spLocks noGrp="1"/>
          </p:cNvSpPr>
          <p:nvPr>
            <p:ph type="body" sz="half" idx="1"/>
          </p:nvPr>
        </p:nvSpPr>
        <p:spPr>
          <a:xfrm>
            <a:off x="850900" y="2921000"/>
            <a:ext cx="5410200" cy="6045200"/>
          </a:xfrm>
        </p:spPr>
        <p:txBody>
          <a:bodyPr anchor="ctr">
            <a:normAutofit/>
          </a:bodyPr>
          <a:lstStyle/>
          <a:p>
            <a:pPr marL="264033" indent="-264033" defTabSz="420624">
              <a:spcBef>
                <a:spcPts val="800"/>
              </a:spcBef>
              <a:buBlip>
                <a:blip r:embed="rId3"/>
              </a:buBlip>
              <a:defRPr sz="2376"/>
            </a:pPr>
            <a:r>
              <a:rPr sz="2800"/>
              <a:t>Nunca é uma </a:t>
            </a:r>
            <a:r>
              <a:rPr sz="2800">
                <a:solidFill>
                  <a:srgbClr val="C40CB3"/>
                </a:solidFill>
              </a:rPr>
              <a:t>relação fundamental</a:t>
            </a:r>
            <a:r>
              <a:rPr sz="2800"/>
              <a:t> </a:t>
            </a:r>
            <a:r>
              <a:rPr sz="2800" i="1"/>
              <a:t>ad-hoc</a:t>
            </a:r>
            <a:r>
              <a:rPr sz="2800"/>
              <a:t>, </a:t>
            </a:r>
            <a:endParaRPr lang="pt-PT" sz="2800"/>
          </a:p>
          <a:p>
            <a:pPr lvl="1" defTabSz="420624">
              <a:spcBef>
                <a:spcPts val="800"/>
              </a:spcBef>
              <a:buFont typeface="Tipo de letra do sistema regular"/>
              <a:buChar char="▶"/>
              <a:defRPr sz="2376"/>
            </a:pPr>
            <a:r>
              <a:rPr sz="2800"/>
              <a:t>é sempre uma convenção </a:t>
            </a:r>
            <a:r>
              <a:rPr sz="2800" i="1"/>
              <a:t>ligada</a:t>
            </a:r>
            <a:r>
              <a:rPr sz="2800"/>
              <a:t> à subscrição cambiária (</a:t>
            </a:r>
            <a:r>
              <a:rPr sz="2800">
                <a:solidFill>
                  <a:srgbClr val="0089A2"/>
                </a:solidFill>
              </a:rPr>
              <a:t>convenção executiva</a:t>
            </a:r>
            <a:r>
              <a:rPr sz="2800"/>
              <a:t>)</a:t>
            </a:r>
          </a:p>
          <a:p>
            <a:pPr marL="264033" indent="-264033" defTabSz="420624">
              <a:spcBef>
                <a:spcPts val="800"/>
              </a:spcBef>
              <a:buBlip>
                <a:blip r:embed="rId3"/>
              </a:buBlip>
              <a:defRPr sz="2376"/>
            </a:pPr>
            <a:r>
              <a:rPr sz="2800">
                <a:solidFill>
                  <a:srgbClr val="FF0000"/>
                </a:solidFill>
              </a:rPr>
              <a:t>Variabilidade</a:t>
            </a:r>
            <a:r>
              <a:rPr sz="2800"/>
              <a:t> quanto</a:t>
            </a:r>
          </a:p>
          <a:p>
            <a:pPr marL="452628" indent="-452628" defTabSz="420624">
              <a:spcBef>
                <a:spcPts val="800"/>
              </a:spcBef>
              <a:buSzPct val="100000"/>
              <a:buAutoNum type="arabicPeriod"/>
              <a:defRPr sz="2376"/>
            </a:pPr>
            <a:r>
              <a:rPr sz="2800"/>
              <a:t> Aos </a:t>
            </a:r>
            <a:r>
              <a:rPr sz="2800">
                <a:solidFill>
                  <a:srgbClr val="FF7E00"/>
                </a:solidFill>
              </a:rPr>
              <a:t>sujeitos</a:t>
            </a:r>
            <a:r>
              <a:rPr sz="2800"/>
              <a:t> que congrega (além do </a:t>
            </a:r>
            <a:r>
              <a:rPr sz="2800" i="1"/>
              <a:t>avalista</a:t>
            </a:r>
            <a:r>
              <a:rPr sz="2800"/>
              <a:t>):</a:t>
            </a:r>
          </a:p>
          <a:p>
            <a:pPr marL="584073" lvl="1" indent="-264033" defTabSz="420624">
              <a:spcBef>
                <a:spcPts val="800"/>
              </a:spcBef>
              <a:buSzPct val="100000"/>
              <a:buChar char="‣"/>
              <a:defRPr sz="2088"/>
            </a:pPr>
            <a:r>
              <a:rPr lang="pt-PT" sz="2800"/>
              <a:t>a</a:t>
            </a:r>
            <a:r>
              <a:rPr sz="2800" i="1"/>
              <a:t>valizado</a:t>
            </a:r>
          </a:p>
          <a:p>
            <a:pPr marL="584073" lvl="1" indent="-264033" defTabSz="420624">
              <a:spcBef>
                <a:spcPts val="800"/>
              </a:spcBef>
              <a:buSzPct val="100000"/>
              <a:buChar char="‣"/>
              <a:defRPr sz="2088"/>
            </a:pPr>
            <a:r>
              <a:rPr lang="pt-PT" sz="2800"/>
              <a:t>c</a:t>
            </a:r>
            <a:r>
              <a:rPr sz="2800" i="1"/>
              <a:t>redor</a:t>
            </a:r>
            <a:r>
              <a:rPr sz="2800"/>
              <a:t>? </a:t>
            </a: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a Imagem 2" descr="Uma imagem com pessoa&#10;&#10;Descrição gerada automaticamente">
            <a:extLst>
              <a:ext uri="{FF2B5EF4-FFF2-40B4-BE49-F238E27FC236}">
                <a16:creationId xmlns:a16="http://schemas.microsoft.com/office/drawing/2014/main" id="{F7B8D3F9-409D-4543-AAF7-048BC75C4DD9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r="9154"/>
          <a:stretch>
            <a:fillRect/>
          </a:stretch>
        </p:blipFill>
        <p:spPr>
          <a:xfrm>
            <a:off x="8050525" y="6272837"/>
            <a:ext cx="3579318" cy="2453623"/>
          </a:xfrm>
        </p:spPr>
      </p:pic>
      <p:sp>
        <p:nvSpPr>
          <p:cNvPr id="152" name="A relação subjacente ao aval"/>
          <p:cNvSpPr txBox="1">
            <a:spLocks noGrp="1"/>
          </p:cNvSpPr>
          <p:nvPr>
            <p:ph type="title"/>
          </p:nvPr>
        </p:nvSpPr>
        <p:spPr>
          <a:xfrm>
            <a:off x="850900" y="838200"/>
            <a:ext cx="11303000" cy="1270000"/>
          </a:xfrm>
        </p:spPr>
        <p:txBody>
          <a:bodyPr anchor="ctr">
            <a:normAutofit fontScale="90000"/>
          </a:bodyPr>
          <a:lstStyle>
            <a:lvl1pPr defTabSz="502412">
              <a:defRPr sz="4816"/>
            </a:lvl1pPr>
          </a:lstStyle>
          <a:p>
            <a:r>
              <a:rPr lang="pt-PT" sz="5400"/>
              <a:t>A relação subjacente ao aval </a:t>
            </a:r>
          </a:p>
        </p:txBody>
      </p:sp>
      <p:sp>
        <p:nvSpPr>
          <p:cNvPr id="153" name="Nunca é uma relação fundamental ad-hoc, é sempre uma convenção ligada à subscrição cambiária (“convenção executiva”)…"/>
          <p:cNvSpPr txBox="1">
            <a:spLocks noGrp="1"/>
          </p:cNvSpPr>
          <p:nvPr>
            <p:ph type="body" sz="half" idx="1"/>
          </p:nvPr>
        </p:nvSpPr>
        <p:spPr>
          <a:xfrm>
            <a:off x="850900" y="2698230"/>
            <a:ext cx="5410200" cy="6267970"/>
          </a:xfrm>
        </p:spPr>
        <p:txBody>
          <a:bodyPr anchor="ctr">
            <a:normAutofit/>
          </a:bodyPr>
          <a:lstStyle/>
          <a:p>
            <a:pPr marL="264033" indent="-264033" defTabSz="420624">
              <a:spcBef>
                <a:spcPts val="800"/>
              </a:spcBef>
              <a:buBlip>
                <a:blip r:embed="rId3"/>
              </a:buBlip>
              <a:defRPr sz="2376"/>
            </a:pPr>
            <a:r>
              <a:rPr sz="2400">
                <a:solidFill>
                  <a:srgbClr val="FF0000"/>
                </a:solidFill>
              </a:rPr>
              <a:t>Variabilidade</a:t>
            </a:r>
            <a:r>
              <a:rPr sz="2400"/>
              <a:t> quanto</a:t>
            </a:r>
          </a:p>
          <a:p>
            <a:pPr marL="457200" indent="-457200" defTabSz="420624">
              <a:spcBef>
                <a:spcPts val="800"/>
              </a:spcBef>
              <a:buSzPct val="100000"/>
              <a:buFont typeface="+mj-lt"/>
              <a:buAutoNum type="arabicPeriod" startAt="2"/>
              <a:defRPr sz="2376"/>
            </a:pPr>
            <a:r>
              <a:rPr sz="2400"/>
              <a:t>Ao </a:t>
            </a:r>
            <a:r>
              <a:rPr sz="2400">
                <a:solidFill>
                  <a:srgbClr val="0089A2"/>
                </a:solidFill>
              </a:rPr>
              <a:t>conteúdo negocial </a:t>
            </a:r>
            <a:r>
              <a:rPr sz="2400"/>
              <a:t>que encerra:</a:t>
            </a:r>
          </a:p>
          <a:p>
            <a:pPr marL="584073" lvl="1" indent="-264033" defTabSz="420624">
              <a:spcBef>
                <a:spcPts val="800"/>
              </a:spcBef>
              <a:buSzPct val="100000"/>
              <a:buChar char="‣"/>
              <a:defRPr sz="2088"/>
            </a:pPr>
            <a:r>
              <a:rPr sz="2400"/>
              <a:t>Simples </a:t>
            </a:r>
            <a:r>
              <a:rPr sz="2400" i="1"/>
              <a:t>mandato</a:t>
            </a:r>
          </a:p>
          <a:p>
            <a:pPr marL="584073" lvl="1" indent="-264033" defTabSz="420624">
              <a:spcBef>
                <a:spcPts val="800"/>
              </a:spcBef>
              <a:buSzPct val="100000"/>
              <a:buChar char="‣"/>
              <a:defRPr sz="2088"/>
            </a:pPr>
            <a:r>
              <a:rPr sz="2400"/>
              <a:t>Condições especiais de exercício do direito cambiário </a:t>
            </a:r>
            <a:r>
              <a:rPr lang="pt-PT" sz="2400" i="1"/>
              <a:t>negociadas</a:t>
            </a:r>
            <a:r>
              <a:rPr lang="pt-PT" sz="2400"/>
              <a:t> entre</a:t>
            </a:r>
            <a:r>
              <a:rPr sz="2400"/>
              <a:t> credor </a:t>
            </a:r>
            <a:r>
              <a:rPr lang="pt-PT" sz="2400"/>
              <a:t>e</a:t>
            </a:r>
            <a:r>
              <a:rPr sz="2400"/>
              <a:t> avalista</a:t>
            </a:r>
          </a:p>
          <a:p>
            <a:pPr marL="584073" lvl="1" indent="-264033" defTabSz="420624">
              <a:spcBef>
                <a:spcPts val="800"/>
              </a:spcBef>
              <a:buSzPct val="100000"/>
              <a:buChar char="‣"/>
              <a:defRPr sz="2088"/>
            </a:pPr>
            <a:r>
              <a:rPr sz="2400" i="1"/>
              <a:t>Pacto de preenchimento </a:t>
            </a:r>
            <a:r>
              <a:rPr sz="2400"/>
              <a:t>título em branco</a:t>
            </a:r>
          </a:p>
          <a:p>
            <a:pPr marL="452628" indent="-452628" defTabSz="420624">
              <a:spcBef>
                <a:spcPts val="800"/>
              </a:spcBef>
              <a:buSzPct val="100000"/>
              <a:buAutoNum type="arabicPeriod" startAt="2"/>
              <a:defRPr sz="2376"/>
            </a:pPr>
            <a:r>
              <a:rPr sz="2400"/>
              <a:t>Ao próprio </a:t>
            </a:r>
            <a:r>
              <a:rPr sz="2400">
                <a:solidFill>
                  <a:srgbClr val="C40CB3"/>
                </a:solidFill>
              </a:rPr>
              <a:t>grau de formalismo </a:t>
            </a:r>
            <a:r>
              <a:rPr lang="pt-PT" sz="2400"/>
              <a:t>(e até </a:t>
            </a:r>
            <a:r>
              <a:rPr sz="2400"/>
              <a:t>de juridicidade</a:t>
            </a:r>
            <a:r>
              <a:rPr lang="pt-PT" sz="2400"/>
              <a:t>)</a:t>
            </a:r>
            <a:r>
              <a:rPr sz="2400"/>
              <a:t>:</a:t>
            </a:r>
          </a:p>
          <a:p>
            <a:pPr marL="584073" lvl="1" indent="-264033" defTabSz="420624">
              <a:spcBef>
                <a:spcPts val="800"/>
              </a:spcBef>
              <a:buSzPct val="100000"/>
              <a:buChar char="‣"/>
              <a:defRPr sz="2088"/>
            </a:pPr>
            <a:r>
              <a:rPr sz="2400"/>
              <a:t>Familiar: acordo de cavalheiros?</a:t>
            </a:r>
          </a:p>
          <a:p>
            <a:pPr marL="584073" lvl="1" indent="-264033" defTabSz="420624">
              <a:spcBef>
                <a:spcPts val="800"/>
              </a:spcBef>
              <a:buSzPct val="100000"/>
              <a:buChar char="‣"/>
              <a:defRPr sz="2088"/>
            </a:pPr>
            <a:r>
              <a:rPr sz="2400"/>
              <a:t>Sócio: já negócio jurídico</a:t>
            </a:r>
          </a:p>
          <a:p>
            <a:pPr marL="584073" lvl="1" indent="-264033" defTabSz="420624">
              <a:spcBef>
                <a:spcPts val="800"/>
              </a:spcBef>
              <a:buSzPct val="100000"/>
              <a:buChar char="‣"/>
              <a:defRPr sz="2088"/>
            </a:pPr>
            <a:r>
              <a:rPr sz="2400"/>
              <a:t>Banco: contrato adesão com c.c.g.</a:t>
            </a:r>
            <a:endParaRPr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67F5247-0509-E14D-A3A9-8732A50B1C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43" y="3633137"/>
            <a:ext cx="36576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758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Meios de defesa oponíveis por avalista ao credor…"/>
          <p:cNvSpPr txBox="1">
            <a:spLocks noGrp="1"/>
          </p:cNvSpPr>
          <p:nvPr>
            <p:ph type="title"/>
          </p:nvPr>
        </p:nvSpPr>
        <p:spPr>
          <a:xfrm>
            <a:off x="850900" y="508998"/>
            <a:ext cx="11303000" cy="196679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50520">
              <a:defRPr sz="3360"/>
            </a:pPr>
            <a:r>
              <a:t>Meios de defesa oponíveis por avalista ao credor </a:t>
            </a:r>
          </a:p>
          <a:p>
            <a:pPr defTabSz="350520">
              <a:lnSpc>
                <a:spcPct val="110000"/>
              </a:lnSpc>
              <a:defRPr sz="1980" i="1" cap="none">
                <a:solidFill>
                  <a:srgbClr val="57554B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(Nota: fora do contexto de uma subscrição em branco!)</a:t>
            </a:r>
            <a:r>
              <a:rPr lang="pt-PT"/>
              <a:t/>
            </a:r>
            <a:br>
              <a:rPr lang="pt-PT"/>
            </a:br>
            <a:r>
              <a:rPr lang="pt-PT"/>
              <a:t>Problema típico: posição do avalista demandado pelo credor que é contraparte do avalizado numa relação extracartular (normalmente, uma relação fundamental)</a:t>
            </a:r>
            <a:br>
              <a:rPr lang="pt-PT"/>
            </a:br>
            <a:endParaRPr/>
          </a:p>
        </p:txBody>
      </p:sp>
      <p:sp>
        <p:nvSpPr>
          <p:cNvPr id="156" name="Problema típico: posição do avalista demandado pelo credor que é contraparte do avalizado numa relação extracartular (normalmente, uma relação fundamental)…"/>
          <p:cNvSpPr txBox="1">
            <a:spLocks noGrp="1"/>
          </p:cNvSpPr>
          <p:nvPr>
            <p:ph type="body" idx="1"/>
          </p:nvPr>
        </p:nvSpPr>
        <p:spPr>
          <a:xfrm>
            <a:off x="386205" y="2475798"/>
            <a:ext cx="7453651" cy="67688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7037" indent="-297037" defTabSz="473201">
              <a:spcBef>
                <a:spcPts val="900"/>
              </a:spcBef>
              <a:buBlip>
                <a:blip r:embed="rId2"/>
              </a:buBlip>
              <a:defRPr sz="2673"/>
            </a:pPr>
            <a:r>
              <a:rPr>
                <a:solidFill>
                  <a:srgbClr val="FF0000"/>
                </a:solidFill>
              </a:rPr>
              <a:t>Premissa-base</a:t>
            </a:r>
            <a:r>
              <a:t>: o avalista </a:t>
            </a:r>
            <a:r>
              <a:rPr>
                <a:solidFill>
                  <a:srgbClr val="FF0000"/>
                </a:solidFill>
              </a:rPr>
              <a:t>não</a:t>
            </a:r>
            <a:r>
              <a:t> pode opor ao credor </a:t>
            </a:r>
            <a:r>
              <a:rPr>
                <a:solidFill>
                  <a:srgbClr val="FF0000"/>
                </a:solidFill>
              </a:rPr>
              <a:t>excepções</a:t>
            </a:r>
            <a:r>
              <a:t> decorrentes da relação </a:t>
            </a:r>
            <a:r>
              <a:rPr i="1"/>
              <a:t>deste</a:t>
            </a:r>
            <a:r>
              <a:t> com o avalizado, são para si </a:t>
            </a:r>
            <a:r>
              <a:rPr i="1">
                <a:solidFill>
                  <a:srgbClr val="FF0000"/>
                </a:solidFill>
              </a:rPr>
              <a:t>res inter alios acta</a:t>
            </a:r>
          </a:p>
          <a:p>
            <a:pPr marL="657082" lvl="1" indent="-297037" defTabSz="473201">
              <a:spcBef>
                <a:spcPts val="900"/>
              </a:spcBef>
              <a:buSzPct val="100000"/>
              <a:buChar char="‣"/>
              <a:defRPr sz="2349"/>
            </a:pPr>
            <a:r>
              <a:t>Não pode </a:t>
            </a:r>
            <a:r>
              <a:rPr>
                <a:solidFill>
                  <a:srgbClr val="006F00"/>
                </a:solidFill>
              </a:rPr>
              <a:t>retirar um benefício </a:t>
            </a:r>
            <a:r>
              <a:t>de uma relação obrigacional que lhe é estranha</a:t>
            </a:r>
          </a:p>
          <a:p>
            <a:pPr marL="657082" lvl="1" indent="-297037" defTabSz="473201">
              <a:spcBef>
                <a:spcPts val="900"/>
              </a:spcBef>
              <a:buSzPct val="100000"/>
              <a:buChar char="‣"/>
              <a:defRPr sz="2349"/>
            </a:pPr>
            <a:r>
              <a:t>Isto é corroborado pela </a:t>
            </a:r>
            <a:r>
              <a:rPr>
                <a:solidFill>
                  <a:schemeClr val="bg1">
                    <a:lumMod val="50000"/>
                    <a:lumOff val="50000"/>
                  </a:schemeClr>
                </a:solidFill>
              </a:rPr>
              <a:t>1ª parte do art. 32ºII LU</a:t>
            </a:r>
            <a:r>
              <a:t>: nem mesmo a nulidade da obrigação do avalizado (salvo vício de forma entendido muito restritivamente) releva</a:t>
            </a:r>
          </a:p>
          <a:p>
            <a:pPr marL="657082" lvl="1" indent="-297037" defTabSz="473201">
              <a:spcBef>
                <a:spcPts val="900"/>
              </a:spcBef>
              <a:buSzPct val="100000"/>
              <a:buChar char="‣"/>
              <a:defRPr sz="2349"/>
            </a:pPr>
            <a:r>
              <a:t>[</a:t>
            </a:r>
            <a:r>
              <a:rPr lang="pt-PT"/>
              <a:t>Nota: </a:t>
            </a:r>
            <a:r>
              <a:t>o “da mesma maneira que” do </a:t>
            </a:r>
            <a:r>
              <a:rPr>
                <a:solidFill>
                  <a:schemeClr val="bg1">
                    <a:lumMod val="50000"/>
                    <a:lumOff val="50000"/>
                  </a:schemeClr>
                </a:solidFill>
              </a:rPr>
              <a:t>32ºI</a:t>
            </a:r>
            <a:r>
              <a:t> </a:t>
            </a:r>
            <a:r>
              <a:rPr lang="pt-PT">
                <a:solidFill>
                  <a:srgbClr val="7030A0"/>
                </a:solidFill>
              </a:rPr>
              <a:t>apenas</a:t>
            </a:r>
            <a:r>
              <a:rPr lang="pt-PT"/>
              <a:t> </a:t>
            </a:r>
            <a:r>
              <a:t>tem a ver com a matriz da extensão objectiva e subjectiva da obrigação]</a:t>
            </a:r>
          </a:p>
          <a:p>
            <a:pPr marL="657082" lvl="1" indent="-297037" defTabSz="473201">
              <a:spcBef>
                <a:spcPts val="900"/>
              </a:spcBef>
              <a:buSzPct val="100000"/>
              <a:buChar char="‣"/>
              <a:defRPr sz="2349"/>
            </a:pPr>
            <a:r>
              <a:t>[</a:t>
            </a:r>
            <a:r>
              <a:rPr lang="pt-PT"/>
              <a:t>Nota: </a:t>
            </a:r>
            <a:r>
              <a:t>o </a:t>
            </a:r>
            <a:r>
              <a:rPr>
                <a:solidFill>
                  <a:schemeClr val="bg1">
                    <a:lumMod val="50000"/>
                    <a:lumOff val="50000"/>
                  </a:schemeClr>
                </a:solidFill>
              </a:rPr>
              <a:t>art. 17.º </a:t>
            </a:r>
            <a:r>
              <a:rPr>
                <a:solidFill>
                  <a:srgbClr val="C40CB3"/>
                </a:solidFill>
              </a:rPr>
              <a:t>não se aplica directamente </a:t>
            </a:r>
            <a:r>
              <a:t>porque avalista </a:t>
            </a:r>
            <a:r>
              <a:rPr>
                <a:solidFill>
                  <a:srgbClr val="C40CB3"/>
                </a:solidFill>
              </a:rPr>
              <a:t>não quer </a:t>
            </a:r>
            <a:r>
              <a:t>opor excepção “fundada sobre relações pessoais </a:t>
            </a:r>
            <a:r>
              <a:rPr i="1"/>
              <a:t>dele</a:t>
            </a:r>
            <a:r>
              <a:t>” com quem quer que seja</a:t>
            </a:r>
            <a:r>
              <a:rPr lang="pt-PT"/>
              <a:t>: </a:t>
            </a:r>
            <a:r>
              <a:t>é o oposto/simétrico em termos de </a:t>
            </a:r>
            <a:r>
              <a:rPr i="1"/>
              <a:t>res inter alios</a:t>
            </a:r>
            <a:r>
              <a:t> ]</a:t>
            </a:r>
          </a:p>
        </p:txBody>
      </p:sp>
      <p:pic>
        <p:nvPicPr>
          <p:cNvPr id="3" name="Imagem 2" descr="Uma imagem com pessoa, sentado, criança, bebé&#10;&#10;Descrição gerada automaticamente">
            <a:extLst>
              <a:ext uri="{FF2B5EF4-FFF2-40B4-BE49-F238E27FC236}">
                <a16:creationId xmlns:a16="http://schemas.microsoft.com/office/drawing/2014/main" id="{C58944F8-8203-384A-8184-059FD60BA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44" y="4170944"/>
            <a:ext cx="4602917" cy="305974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ios de defesa oponíveis por avalista ao credor…"/>
          <p:cNvSpPr txBox="1">
            <a:spLocks noGrp="1"/>
          </p:cNvSpPr>
          <p:nvPr>
            <p:ph type="title"/>
          </p:nvPr>
        </p:nvSpPr>
        <p:spPr>
          <a:xfrm>
            <a:off x="850900" y="508999"/>
            <a:ext cx="11303000" cy="1386382"/>
          </a:xfrm>
          <a:prstGeom prst="rect">
            <a:avLst/>
          </a:prstGeom>
        </p:spPr>
        <p:txBody>
          <a:bodyPr/>
          <a:lstStyle/>
          <a:p>
            <a:pPr defTabSz="350520">
              <a:defRPr sz="3360"/>
            </a:pPr>
            <a:r>
              <a:t>Meios de defesa oponíveis por avalista ao credor </a:t>
            </a:r>
          </a:p>
        </p:txBody>
      </p:sp>
      <p:sp>
        <p:nvSpPr>
          <p:cNvPr id="159" name="Portanto primeiro paga ao credor e exige depois pagamento ao avalizado -&gt; que  se entenderá, então, com credor…"/>
          <p:cNvSpPr txBox="1">
            <a:spLocks noGrp="1"/>
          </p:cNvSpPr>
          <p:nvPr>
            <p:ph type="body" idx="1"/>
          </p:nvPr>
        </p:nvSpPr>
        <p:spPr>
          <a:xfrm>
            <a:off x="850899" y="2475798"/>
            <a:ext cx="5789743" cy="663010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6712" indent="-366712">
              <a:spcBef>
                <a:spcPts val="1200"/>
              </a:spcBef>
              <a:buBlip>
                <a:blip r:embed="rId2"/>
              </a:buBlip>
              <a:defRPr sz="3300"/>
            </a:pPr>
            <a:r>
              <a:t>Portanto </a:t>
            </a:r>
            <a:r>
              <a:rPr>
                <a:solidFill>
                  <a:srgbClr val="FF0000"/>
                </a:solidFill>
              </a:rPr>
              <a:t>primeiro paga </a:t>
            </a:r>
            <a:r>
              <a:t>ao </a:t>
            </a:r>
            <a:r>
              <a:rPr i="1"/>
              <a:t>credor</a:t>
            </a:r>
            <a:r>
              <a:t> e </a:t>
            </a:r>
            <a:r>
              <a:rPr>
                <a:solidFill>
                  <a:srgbClr val="006F00"/>
                </a:solidFill>
              </a:rPr>
              <a:t>exige depois </a:t>
            </a:r>
            <a:r>
              <a:t>pagamento ao </a:t>
            </a:r>
            <a:r>
              <a:rPr i="1"/>
              <a:t>avalizado</a:t>
            </a:r>
            <a:r>
              <a:t> -&gt; que  </a:t>
            </a:r>
            <a:r>
              <a:rPr lang="pt-PT"/>
              <a:t>num terceiro momento </a:t>
            </a:r>
            <a:r>
              <a:rPr>
                <a:solidFill>
                  <a:srgbClr val="FF7E00"/>
                </a:solidFill>
              </a:rPr>
              <a:t>se entenderá</a:t>
            </a:r>
            <a:r>
              <a:rPr lang="pt-PT">
                <a:solidFill>
                  <a:srgbClr val="FF7E00"/>
                </a:solidFill>
              </a:rPr>
              <a:t> </a:t>
            </a:r>
            <a:r>
              <a:t>com credor</a:t>
            </a:r>
          </a:p>
          <a:p>
            <a:pPr marL="811212" lvl="1" indent="-366712">
              <a:spcBef>
                <a:spcPts val="1200"/>
              </a:spcBef>
              <a:buSzPct val="100000"/>
              <a:buChar char="‣"/>
              <a:defRPr sz="2900"/>
            </a:pPr>
            <a:r>
              <a:t>Quer dizer que, na prática,</a:t>
            </a:r>
            <a:r>
              <a:rPr lang="pt-PT"/>
              <a:t> avalista</a:t>
            </a:r>
            <a:r>
              <a:t> </a:t>
            </a:r>
            <a:r>
              <a:rPr>
                <a:solidFill>
                  <a:srgbClr val="C40CB3"/>
                </a:solidFill>
              </a:rPr>
              <a:t>suporta o risco de insolvência </a:t>
            </a:r>
            <a:r>
              <a:t>do avalizado</a:t>
            </a:r>
          </a:p>
          <a:p>
            <a:pPr marL="811212" lvl="1" indent="-366712">
              <a:spcBef>
                <a:spcPts val="1200"/>
              </a:spcBef>
              <a:buSzPct val="100000"/>
              <a:buChar char="‣"/>
              <a:defRPr sz="2900"/>
            </a:pPr>
            <a:r>
              <a:rPr>
                <a:solidFill>
                  <a:srgbClr val="A89600"/>
                </a:solidFill>
              </a:rPr>
              <a:t>Manobras fraudulentas </a:t>
            </a:r>
            <a:r>
              <a:t>exigirão respostas </a:t>
            </a:r>
            <a:r>
              <a:rPr>
                <a:solidFill>
                  <a:srgbClr val="A89600"/>
                </a:solidFill>
              </a:rPr>
              <a:t>especiais</a:t>
            </a:r>
            <a:r>
              <a:t> (paralelo com </a:t>
            </a:r>
            <a:r>
              <a:rPr>
                <a:solidFill>
                  <a:schemeClr val="bg1">
                    <a:lumMod val="50000"/>
                    <a:lumOff val="50000"/>
                  </a:schemeClr>
                </a:solidFill>
              </a:rPr>
              <a:t>parte final art. 17º </a:t>
            </a:r>
            <a:r>
              <a:t>quando ocorra conluio avalizado/credor - bons costumes como válvula de escape de situações-limite no âmbito do princípio </a:t>
            </a:r>
            <a:r>
              <a:rPr i="1"/>
              <a:t>res inter alios acta</a:t>
            </a:r>
            <a:r>
              <a:t> )</a:t>
            </a:r>
          </a:p>
        </p:txBody>
      </p:sp>
      <p:pic>
        <p:nvPicPr>
          <p:cNvPr id="3" name="Imagem 2" descr="Uma imagem com pessoa, interior, nave espacial, rapaz&#10;&#10;Descrição gerada automaticamente">
            <a:extLst>
              <a:ext uri="{FF2B5EF4-FFF2-40B4-BE49-F238E27FC236}">
                <a16:creationId xmlns:a16="http://schemas.microsoft.com/office/drawing/2014/main" id="{136872D1-7668-3B44-870D-9FA85766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32" y="2629213"/>
            <a:ext cx="3244850" cy="24574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90E28AB-FC44-7444-BB09-57D3D2BEE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16" y="6172721"/>
            <a:ext cx="3244850" cy="21553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Meios de defesa oponíveis por avalista ao credor…"/>
          <p:cNvSpPr txBox="1">
            <a:spLocks noGrp="1"/>
          </p:cNvSpPr>
          <p:nvPr>
            <p:ph type="title"/>
          </p:nvPr>
        </p:nvSpPr>
        <p:spPr>
          <a:xfrm>
            <a:off x="850900" y="508999"/>
            <a:ext cx="11303000" cy="1386382"/>
          </a:xfrm>
          <a:prstGeom prst="rect">
            <a:avLst/>
          </a:prstGeom>
        </p:spPr>
        <p:txBody>
          <a:bodyPr/>
          <a:lstStyle/>
          <a:p>
            <a:pPr defTabSz="350520">
              <a:defRPr sz="3360"/>
            </a:pPr>
            <a:r>
              <a:t>Meios de defesa oponíveis por avalista ao credor </a:t>
            </a:r>
          </a:p>
        </p:txBody>
      </p:sp>
      <p:sp>
        <p:nvSpPr>
          <p:cNvPr id="162" name="Mas atenção à possível existência de certos meios de defesa que são prórprios do avalista embora de certa forma “impliquem” o avalizado!…"/>
          <p:cNvSpPr txBox="1">
            <a:spLocks noGrp="1"/>
          </p:cNvSpPr>
          <p:nvPr>
            <p:ph type="body" idx="1"/>
          </p:nvPr>
        </p:nvSpPr>
        <p:spPr>
          <a:xfrm>
            <a:off x="850899" y="2490787"/>
            <a:ext cx="6884025" cy="675381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4709" indent="-344709" defTabSz="549148">
              <a:spcBef>
                <a:spcPts val="1100"/>
              </a:spcBef>
              <a:buBlip>
                <a:blip r:embed="rId2"/>
              </a:buBlip>
              <a:defRPr sz="3102"/>
            </a:pPr>
            <a:r>
              <a:t>Mas atenção à possível existência de certos meios de defesa que são </a:t>
            </a:r>
            <a:r>
              <a:rPr>
                <a:solidFill>
                  <a:srgbClr val="FF0000"/>
                </a:solidFill>
              </a:rPr>
              <a:t>próprios do avalista </a:t>
            </a:r>
            <a:r>
              <a:t>embora de certa forma </a:t>
            </a:r>
            <a:r>
              <a:rPr>
                <a:solidFill>
                  <a:srgbClr val="C40CB3"/>
                </a:solidFill>
              </a:rPr>
              <a:t>“impliquem” o avalizado</a:t>
            </a:r>
            <a:r>
              <a:t>!</a:t>
            </a:r>
          </a:p>
          <a:p>
            <a:pPr marL="590930" indent="-590930" defTabSz="549148">
              <a:spcBef>
                <a:spcPts val="1100"/>
              </a:spcBef>
              <a:buSzPct val="100000"/>
              <a:buAutoNum type="arabicPeriod"/>
              <a:defRPr sz="3102"/>
            </a:pPr>
            <a:r>
              <a:t>O </a:t>
            </a:r>
            <a:r>
              <a:rPr>
                <a:solidFill>
                  <a:srgbClr val="006F00"/>
                </a:solidFill>
              </a:rPr>
              <a:t>pagamento</a:t>
            </a:r>
            <a:r>
              <a:t> feito ao credor pelo avalizado (cfr. caso)</a:t>
            </a:r>
          </a:p>
          <a:p>
            <a:pPr marL="590930" indent="-590930" defTabSz="549148">
              <a:spcBef>
                <a:spcPts val="1100"/>
              </a:spcBef>
              <a:buSzPct val="100000"/>
              <a:buAutoNum type="arabicPeriod"/>
              <a:defRPr sz="3102"/>
            </a:pPr>
            <a:r>
              <a:t>A celebração de um </a:t>
            </a:r>
            <a:r>
              <a:rPr>
                <a:solidFill>
                  <a:srgbClr val="0089A2"/>
                </a:solidFill>
              </a:rPr>
              <a:t>acordo extracartular </a:t>
            </a:r>
            <a:r>
              <a:t>específico entre </a:t>
            </a:r>
            <a:r>
              <a:rPr i="1"/>
              <a:t>avalista</a:t>
            </a:r>
            <a:r>
              <a:t> e </a:t>
            </a:r>
            <a:r>
              <a:rPr i="1"/>
              <a:t>credor</a:t>
            </a:r>
            <a:r>
              <a:t> </a:t>
            </a:r>
          </a:p>
          <a:p>
            <a:pPr marL="762539" lvl="1" indent="-344709" defTabSz="549148">
              <a:spcBef>
                <a:spcPts val="1100"/>
              </a:spcBef>
              <a:buSzPct val="100000"/>
              <a:buChar char="‣"/>
              <a:defRPr sz="2726"/>
            </a:pPr>
            <a:r>
              <a:rPr>
                <a:solidFill>
                  <a:srgbClr val="FF7E00"/>
                </a:solidFill>
              </a:rPr>
              <a:t>Aquando</a:t>
            </a:r>
            <a:r>
              <a:t> da subscrição do título e consagrando a </a:t>
            </a:r>
            <a:r>
              <a:rPr>
                <a:solidFill>
                  <a:srgbClr val="FF7E00"/>
                </a:solidFill>
              </a:rPr>
              <a:t>oponibilidade</a:t>
            </a:r>
            <a:r>
              <a:t> de (certos) meios de defesa do avalizado (pouco frequente mas inteiramente possível)</a:t>
            </a:r>
          </a:p>
          <a:p>
            <a:pPr marL="762539" lvl="1" indent="-344709" defTabSz="549148">
              <a:spcBef>
                <a:spcPts val="1100"/>
              </a:spcBef>
              <a:buSzPct val="100000"/>
              <a:buChar char="‣"/>
              <a:defRPr sz="2726"/>
            </a:pPr>
            <a:r>
              <a:t>Já </a:t>
            </a:r>
            <a:r>
              <a:rPr>
                <a:solidFill>
                  <a:srgbClr val="7030A0"/>
                </a:solidFill>
              </a:rPr>
              <a:t>depois</a:t>
            </a:r>
            <a:r>
              <a:t> da subscrição e até </a:t>
            </a:r>
            <a:r>
              <a:rPr>
                <a:solidFill>
                  <a:srgbClr val="7030A0"/>
                </a:solidFill>
              </a:rPr>
              <a:t>após</a:t>
            </a:r>
            <a:r>
              <a:t> o vencimento do título, sob a forma de </a:t>
            </a:r>
            <a:r>
              <a:rPr>
                <a:solidFill>
                  <a:srgbClr val="7030A0"/>
                </a:solidFill>
              </a:rPr>
              <a:t>pacto de renegociação </a:t>
            </a:r>
            <a:r>
              <a:t>da dívida cambiária (quanto ao montante, a prazos, perdão de juros, etc.)</a:t>
            </a:r>
          </a:p>
        </p:txBody>
      </p:sp>
      <p:pic>
        <p:nvPicPr>
          <p:cNvPr id="3" name="Imagem 2" descr="Uma imagem com sofá, bebé, assento, interior&#10;&#10;Descrição gerada automaticamente">
            <a:extLst>
              <a:ext uri="{FF2B5EF4-FFF2-40B4-BE49-F238E27FC236}">
                <a16:creationId xmlns:a16="http://schemas.microsoft.com/office/drawing/2014/main" id="{9D756A1F-B24B-E544-A164-23AFD9409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10" y="3639967"/>
            <a:ext cx="3934590" cy="391819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ypeset">
  <a:themeElements>
    <a:clrScheme name="Typeset">
      <a:dk1>
        <a:srgbClr val="5755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 Plain:1.0"/>
        <a:ea typeface="Academy Engraved LET Plain:1.0"/>
        <a:cs typeface="Academy Engraved LET Plain:1.0"/>
      </a:majorFont>
      <a:minorFont>
        <a:latin typeface="Academy Engraved LET Plain:1.0"/>
        <a:ea typeface="Academy Engraved LET Plain:1.0"/>
        <a:cs typeface="Academy Engraved LET Plain:1.0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 Plain:1.0"/>
        <a:ea typeface="Academy Engraved LET Plain:1.0"/>
        <a:cs typeface="Academy Engraved LET Plain:1.0"/>
      </a:majorFont>
      <a:minorFont>
        <a:latin typeface="Academy Engraved LET Plain:1.0"/>
        <a:ea typeface="Academy Engraved LET Plain:1.0"/>
        <a:cs typeface="Academy Engraved LET Plain:1.0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1811</Words>
  <Application>Microsoft Office PowerPoint</Application>
  <PresentationFormat>Personalizados</PresentationFormat>
  <Paragraphs>117</Paragraphs>
  <Slides>22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34" baseType="lpstr">
      <vt:lpstr>Academy Engraved LET Plain:1.0</vt:lpstr>
      <vt:lpstr>Arial</vt:lpstr>
      <vt:lpstr>Bodoni SvtyTwo OS ITC TT-BookIt</vt:lpstr>
      <vt:lpstr>Bodoni SvtyTwo SC ITC TT-Book</vt:lpstr>
      <vt:lpstr>Courier New</vt:lpstr>
      <vt:lpstr>Gill Sans MT</vt:lpstr>
      <vt:lpstr>Helvetica</vt:lpstr>
      <vt:lpstr>Helvetica Neue</vt:lpstr>
      <vt:lpstr>Hoefler Text</vt:lpstr>
      <vt:lpstr>Times Roman</vt:lpstr>
      <vt:lpstr>Tipo de letra do sistema regular</vt:lpstr>
      <vt:lpstr>Typeset</vt:lpstr>
      <vt:lpstr>Aval (Fora do contexto de uma subscrição em branco)</vt:lpstr>
      <vt:lpstr>o que é o aval?</vt:lpstr>
      <vt:lpstr>Necessidade de o aval “indicar a pessoa por quem se dá” art. 31.ºIV</vt:lpstr>
      <vt:lpstr>Necessidade de o aval “indicar a pessoa por quem se dá” art. 31.ºIV</vt:lpstr>
      <vt:lpstr>A relação subjacente ao aval </vt:lpstr>
      <vt:lpstr>A relação subjacente ao aval </vt:lpstr>
      <vt:lpstr>Meios de defesa oponíveis por avalista ao credor  (Nota: fora do contexto de uma subscrição em branco!) Problema típico: posição do avalista demandado pelo credor que é contraparte do avalizado numa relação extracartular (normalmente, uma relação fundamental) </vt:lpstr>
      <vt:lpstr>Meios de defesa oponíveis por avalista ao credor </vt:lpstr>
      <vt:lpstr>Meios de defesa oponíveis por avalista ao credor </vt:lpstr>
      <vt:lpstr>Apresentação do PowerPoint</vt:lpstr>
      <vt:lpstr>Apresentação do PowerPoint</vt:lpstr>
      <vt:lpstr>Apresentação do PowerPoint</vt:lpstr>
      <vt:lpstr>Questão E.</vt:lpstr>
      <vt:lpstr>Apresentação do PowerPoint</vt:lpstr>
      <vt:lpstr>Questão F.</vt:lpstr>
      <vt:lpstr>Apresentação do PowerPoint</vt:lpstr>
      <vt:lpstr>Apresentação do PowerPoint</vt:lpstr>
      <vt:lpstr>Apresentação do PowerPoint</vt:lpstr>
      <vt:lpstr>Questão G.*</vt:lpstr>
      <vt:lpstr>Apresentação do PowerPoint</vt:lpstr>
      <vt:lpstr>Questão H.</vt:lpstr>
      <vt:lpstr>Questão H.(cont.)*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 (Fora do contexto de uma subscrição em branco)</dc:title>
  <dc:creator>Carolina Castro Nunes Vicente Cunha</dc:creator>
  <cp:lastModifiedBy>Elisabete J Assuncao</cp:lastModifiedBy>
  <cp:revision>5</cp:revision>
  <dcterms:created xsi:type="dcterms:W3CDTF">2021-03-11T12:12:21Z</dcterms:created>
  <dcterms:modified xsi:type="dcterms:W3CDTF">2021-03-19T14:13:24Z</dcterms:modified>
</cp:coreProperties>
</file>