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69" r:id="rId1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Hoefler Text"/>
        <a:ea typeface="Hoefler Text"/>
        <a:cs typeface="Hoefler Text"/>
        <a:sym typeface="Hoefler Tex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6F08"/>
    <a:srgbClr val="FF7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7E8286"/>
              </a:solidFill>
              <a:prstDash val="solid"/>
              <a:miter lim="400000"/>
            </a:ln>
          </a:left>
          <a:right>
            <a:ln w="12700" cap="flat">
              <a:solidFill>
                <a:srgbClr val="7E8286"/>
              </a:solidFill>
              <a:prstDash val="solid"/>
              <a:miter lim="400000"/>
            </a:ln>
          </a:right>
          <a:top>
            <a:ln w="12700" cap="flat">
              <a:solidFill>
                <a:srgbClr val="7E8286"/>
              </a:solidFill>
              <a:prstDash val="solid"/>
              <a:miter lim="400000"/>
            </a:ln>
          </a:top>
          <a:bottom>
            <a:ln w="12700" cap="flat">
              <a:solidFill>
                <a:srgbClr val="7E8286"/>
              </a:solidFill>
              <a:prstDash val="solid"/>
              <a:miter lim="400000"/>
            </a:ln>
          </a:bottom>
          <a:insideH>
            <a:ln w="12700" cap="flat">
              <a:solidFill>
                <a:srgbClr val="7E8286"/>
              </a:solidFill>
              <a:prstDash val="solid"/>
              <a:miter lim="400000"/>
            </a:ln>
          </a:insideH>
          <a:insideV>
            <a:ln w="12700" cap="flat">
              <a:solidFill>
                <a:srgbClr val="7E828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4C1BA">
              <a:alpha val="25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7E8286"/>
              </a:solidFill>
              <a:prstDash val="solid"/>
              <a:miter lim="400000"/>
            </a:ln>
          </a:left>
          <a:right>
            <a:ln w="12700" cap="flat">
              <a:solidFill>
                <a:srgbClr val="7E8286"/>
              </a:solidFill>
              <a:prstDash val="solid"/>
              <a:miter lim="400000"/>
            </a:ln>
          </a:right>
          <a:top>
            <a:ln w="12700" cap="flat">
              <a:solidFill>
                <a:srgbClr val="7E8286"/>
              </a:solidFill>
              <a:prstDash val="solid"/>
              <a:miter lim="400000"/>
            </a:ln>
          </a:top>
          <a:bottom>
            <a:ln w="12700" cap="flat">
              <a:solidFill>
                <a:srgbClr val="7E8286"/>
              </a:solidFill>
              <a:prstDash val="solid"/>
              <a:miter lim="400000"/>
            </a:ln>
          </a:bottom>
          <a:insideH>
            <a:ln w="12700" cap="flat">
              <a:solidFill>
                <a:srgbClr val="7E8286"/>
              </a:solidFill>
              <a:prstDash val="solid"/>
              <a:miter lim="400000"/>
            </a:ln>
          </a:insideH>
          <a:insideV>
            <a:ln w="12700" cap="flat">
              <a:solidFill>
                <a:srgbClr val="7E8286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7E8286"/>
              </a:solidFill>
              <a:prstDash val="solid"/>
              <a:miter lim="400000"/>
            </a:ln>
          </a:left>
          <a:right>
            <a:ln w="12700" cap="flat">
              <a:solidFill>
                <a:srgbClr val="7E8286"/>
              </a:solidFill>
              <a:prstDash val="solid"/>
              <a:miter lim="400000"/>
            </a:ln>
          </a:right>
          <a:top>
            <a:ln w="38100" cap="flat">
              <a:solidFill>
                <a:srgbClr val="7E8286"/>
              </a:solidFill>
              <a:prstDash val="solid"/>
              <a:miter lim="400000"/>
            </a:ln>
          </a:top>
          <a:bottom>
            <a:ln w="12700" cap="flat">
              <a:solidFill>
                <a:srgbClr val="7E8286"/>
              </a:solidFill>
              <a:prstDash val="solid"/>
              <a:miter lim="400000"/>
            </a:ln>
          </a:bottom>
          <a:insideH>
            <a:ln w="12700" cap="flat">
              <a:solidFill>
                <a:srgbClr val="7E8286"/>
              </a:solidFill>
              <a:prstDash val="solid"/>
              <a:miter lim="400000"/>
            </a:ln>
          </a:insideH>
          <a:insideV>
            <a:ln w="12700" cap="flat">
              <a:solidFill>
                <a:srgbClr val="7E8286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7E8286"/>
              </a:solidFill>
              <a:prstDash val="solid"/>
              <a:miter lim="400000"/>
            </a:ln>
          </a:left>
          <a:right>
            <a:ln w="12700" cap="flat">
              <a:solidFill>
                <a:srgbClr val="7E8286"/>
              </a:solidFill>
              <a:prstDash val="solid"/>
              <a:miter lim="400000"/>
            </a:ln>
          </a:right>
          <a:top>
            <a:ln w="12700" cap="flat">
              <a:solidFill>
                <a:srgbClr val="7E8286"/>
              </a:solidFill>
              <a:prstDash val="solid"/>
              <a:miter lim="400000"/>
            </a:ln>
          </a:top>
          <a:bottom>
            <a:ln w="12700" cap="flat">
              <a:solidFill>
                <a:srgbClr val="7E8286"/>
              </a:solidFill>
              <a:prstDash val="solid"/>
              <a:miter lim="400000"/>
            </a:ln>
          </a:bottom>
          <a:insideH>
            <a:ln w="12700" cap="flat">
              <a:solidFill>
                <a:srgbClr val="7E8286"/>
              </a:solidFill>
              <a:prstDash val="solid"/>
              <a:miter lim="400000"/>
            </a:ln>
          </a:insideH>
          <a:insideV>
            <a:ln w="12700" cap="flat">
              <a:solidFill>
                <a:srgbClr val="7E8286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oefler Text"/>
          <a:ea typeface="Hoefler Text"/>
          <a:cs typeface="Hoefler Text"/>
        </a:font>
        <a:schemeClr val="accent5">
          <a:hueOff val="85969"/>
          <a:satOff val="-7811"/>
          <a:lumOff val="-38955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5">
                  <a:hueOff val="85969"/>
                  <a:satOff val="-7811"/>
                  <a:lumOff val="-3895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5">
                  <a:hueOff val="85969"/>
                  <a:satOff val="-7811"/>
                  <a:lumOff val="-38955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5">
                  <a:hueOff val="85969"/>
                  <a:satOff val="-7811"/>
                  <a:lumOff val="-38955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4C1BA">
              <a:alpha val="25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chemeClr val="accent5">
          <a:hueOff val="85969"/>
          <a:satOff val="-7811"/>
          <a:lumOff val="-38955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chemeClr val="accent5">
                  <a:hueOff val="85969"/>
                  <a:satOff val="-7811"/>
                  <a:lumOff val="-38955"/>
                </a:scheme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5C2C3">
              <a:alpha val="63000"/>
            </a:srgbClr>
          </a:solidFill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chemeClr val="accent5">
          <a:hueOff val="85969"/>
          <a:satOff val="-7811"/>
          <a:lumOff val="-38955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5">
                  <a:hueOff val="85969"/>
                  <a:satOff val="-7811"/>
                  <a:lumOff val="-38955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chemeClr val="accent5">
                  <a:hueOff val="85969"/>
                  <a:satOff val="-7811"/>
                  <a:lumOff val="-38955"/>
                </a:scheme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2727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79E9E"/>
          </a:solidFill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45430"/>
              <a:satOff val="-14506"/>
              <a:lumOff val="-20039"/>
            </a:schemeClr>
          </a:solidFill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1">
                  <a:satOff val="-10875"/>
                  <a:lumOff val="-37767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45430"/>
              <a:satOff val="-14506"/>
              <a:lumOff val="-20039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A7A7A7"/>
              </a:solidFill>
              <a:prstDash val="solid"/>
              <a:miter lim="400000"/>
            </a:ln>
          </a:left>
          <a:right>
            <a:ln w="12700" cap="flat">
              <a:solidFill>
                <a:srgbClr val="A7A7A7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A7A7A7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6E4D7"/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solidFill>
                <a:srgbClr val="A7A7A7"/>
              </a:solidFill>
              <a:prstDash val="solid"/>
              <a:miter lim="400000"/>
            </a:ln>
          </a:left>
          <a:right>
            <a:ln w="12700" cap="flat">
              <a:solidFill>
                <a:srgbClr val="A7A7A7"/>
              </a:solidFill>
              <a:prstDash val="solid"/>
              <a:miter lim="400000"/>
            </a:ln>
          </a:right>
          <a:top>
            <a:ln w="12700" cap="flat">
              <a:solidFill>
                <a:srgbClr val="A7A7A7"/>
              </a:solidFill>
              <a:prstDash val="solid"/>
              <a:miter lim="400000"/>
            </a:ln>
          </a:top>
          <a:bottom>
            <a:ln w="12700" cap="flat">
              <a:solidFill>
                <a:srgbClr val="A7A7A7"/>
              </a:solidFill>
              <a:prstDash val="solid"/>
              <a:miter lim="400000"/>
            </a:ln>
          </a:bottom>
          <a:insideH>
            <a:ln w="12700" cap="flat">
              <a:solidFill>
                <a:srgbClr val="A7A7A7"/>
              </a:solidFill>
              <a:prstDash val="solid"/>
              <a:miter lim="400000"/>
            </a:ln>
          </a:insideH>
          <a:insideV>
            <a:ln w="12700" cap="flat">
              <a:solidFill>
                <a:srgbClr val="A7A7A7"/>
              </a:solidFill>
              <a:prstDash val="solid"/>
              <a:miter lim="400000"/>
            </a:ln>
          </a:insideV>
        </a:tcBdr>
        <a:fill>
          <a:solidFill>
            <a:srgbClr val="E7E4DC"/>
          </a:solidFill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solidFill>
                <a:srgbClr val="A7A7A7"/>
              </a:solidFill>
              <a:prstDash val="solid"/>
              <a:miter lim="400000"/>
            </a:ln>
          </a:left>
          <a:right>
            <a:ln w="12700" cap="flat">
              <a:solidFill>
                <a:srgbClr val="A7A7A7"/>
              </a:solidFill>
              <a:prstDash val="solid"/>
              <a:miter lim="400000"/>
            </a:ln>
          </a:right>
          <a:top>
            <a:ln w="12700" cap="flat">
              <a:solidFill>
                <a:srgbClr val="A7A7A7"/>
              </a:solidFill>
              <a:prstDash val="solid"/>
              <a:miter lim="400000"/>
            </a:ln>
          </a:top>
          <a:bottom>
            <a:ln w="12700" cap="flat">
              <a:solidFill>
                <a:srgbClr val="A7A7A7"/>
              </a:solidFill>
              <a:prstDash val="solid"/>
              <a:miter lim="400000"/>
            </a:ln>
          </a:bottom>
          <a:insideH>
            <a:ln w="12700" cap="flat">
              <a:solidFill>
                <a:srgbClr val="A7A7A7"/>
              </a:solidFill>
              <a:prstDash val="solid"/>
              <a:miter lim="400000"/>
            </a:ln>
          </a:insideH>
          <a:insideV>
            <a:ln w="12700" cap="flat">
              <a:solidFill>
                <a:srgbClr val="A7A7A7"/>
              </a:solidFill>
              <a:prstDash val="solid"/>
              <a:miter lim="400000"/>
            </a:ln>
          </a:insideV>
        </a:tcBdr>
        <a:fill>
          <a:solidFill>
            <a:srgbClr val="D5D2C7"/>
          </a:solidFill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solidFill>
                <a:srgbClr val="A7A7A7"/>
              </a:solidFill>
              <a:prstDash val="solid"/>
              <a:miter lim="400000"/>
            </a:ln>
          </a:left>
          <a:right>
            <a:ln w="12700" cap="flat">
              <a:solidFill>
                <a:srgbClr val="A7A7A7"/>
              </a:solidFill>
              <a:prstDash val="solid"/>
              <a:miter lim="400000"/>
            </a:ln>
          </a:right>
          <a:top>
            <a:ln w="12700" cap="flat">
              <a:solidFill>
                <a:srgbClr val="A7A7A7"/>
              </a:solidFill>
              <a:prstDash val="solid"/>
              <a:miter lim="400000"/>
            </a:ln>
          </a:top>
          <a:bottom>
            <a:ln w="12700" cap="flat">
              <a:solidFill>
                <a:srgbClr val="A7A7A7"/>
              </a:solidFill>
              <a:prstDash val="solid"/>
              <a:miter lim="400000"/>
            </a:ln>
          </a:bottom>
          <a:insideH>
            <a:ln w="12700" cap="flat">
              <a:solidFill>
                <a:srgbClr val="A7A7A7"/>
              </a:solidFill>
              <a:prstDash val="solid"/>
              <a:miter lim="400000"/>
            </a:ln>
          </a:insideH>
          <a:insideV>
            <a:ln w="12700" cap="flat">
              <a:solidFill>
                <a:srgbClr val="A7A7A7"/>
              </a:solidFill>
              <a:prstDash val="solid"/>
              <a:miter lim="400000"/>
            </a:ln>
          </a:insideV>
        </a:tcBdr>
        <a:fill>
          <a:solidFill>
            <a:srgbClr val="D5D2C7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4E1D9"/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CA99C"/>
          </a:solidFill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8746B"/>
          </a:solidFill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8746B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B6C6B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6B6C6B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6B6C6B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50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A7A7A7"/>
              </a:solidFill>
              <a:prstDash val="solid"/>
              <a:miter lim="400000"/>
            </a:ln>
          </a:right>
          <a:top>
            <a:ln w="12700" cap="flat">
              <a:solidFill>
                <a:srgbClr val="A9AAA9"/>
              </a:solidFill>
              <a:prstDash val="solid"/>
              <a:miter lim="400000"/>
            </a:ln>
          </a:top>
          <a:bottom>
            <a:ln w="12700" cap="flat">
              <a:solidFill>
                <a:srgbClr val="A9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AA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A7A7A7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7A7A7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A7A7A7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44"/>
    <p:restoredTop sz="94694"/>
  </p:normalViewPr>
  <p:slideViewPr>
    <p:cSldViewPr snapToGrid="0" snapToObjects="1">
      <p:cViewPr varScale="1">
        <p:scale>
          <a:sx n="42" d="100"/>
          <a:sy n="42" d="100"/>
        </p:scale>
        <p:origin x="15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ítulo e subtítul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o título"/>
          <p:cNvSpPr txBox="1">
            <a:spLocks noGrp="1"/>
          </p:cNvSpPr>
          <p:nvPr>
            <p:ph type="title"/>
          </p:nvPr>
        </p:nvSpPr>
        <p:spPr>
          <a:xfrm>
            <a:off x="787400" y="1511300"/>
            <a:ext cx="11430000" cy="3810000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rgbClr val="276D6D"/>
                </a:solidFill>
              </a:defRPr>
            </a:lvl1pPr>
          </a:lstStyle>
          <a:p>
            <a:r>
              <a:t>Texto do título</a:t>
            </a:r>
          </a:p>
        </p:txBody>
      </p:sp>
      <p:sp>
        <p:nvSpPr>
          <p:cNvPr id="12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787400" y="5308600"/>
            <a:ext cx="11430000" cy="1447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0" algn="ctr">
              <a:spcBef>
                <a:spcPts val="0"/>
              </a:spcBef>
              <a:buSzTx/>
              <a:buNone/>
              <a:defRPr sz="4000"/>
            </a:lvl2pPr>
            <a:lvl3pPr marL="0" indent="0" algn="ctr">
              <a:spcBef>
                <a:spcPts val="0"/>
              </a:spcBef>
              <a:buSzTx/>
              <a:buNone/>
              <a:defRPr sz="4000"/>
            </a:lvl3pPr>
            <a:lvl4pPr marL="0" indent="0" algn="ctr">
              <a:spcBef>
                <a:spcPts val="0"/>
              </a:spcBef>
              <a:buSzTx/>
              <a:buNone/>
              <a:defRPr sz="4000"/>
            </a:lvl4pPr>
            <a:lvl5pPr marL="0" indent="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13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m"/>
          <p:cNvSpPr>
            <a:spLocks noGrp="1"/>
          </p:cNvSpPr>
          <p:nvPr>
            <p:ph type="pic" idx="21"/>
          </p:nvPr>
        </p:nvSpPr>
        <p:spPr>
          <a:xfrm>
            <a:off x="-851457" y="-14228"/>
            <a:ext cx="15004983" cy="998769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grafia - horizont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m"/>
          <p:cNvSpPr>
            <a:spLocks noGrp="1"/>
          </p:cNvSpPr>
          <p:nvPr>
            <p:ph type="pic" idx="21"/>
          </p:nvPr>
        </p:nvSpPr>
        <p:spPr>
          <a:xfrm>
            <a:off x="1960603" y="884196"/>
            <a:ext cx="9166170" cy="6101232"/>
          </a:xfrm>
          <a:prstGeom prst="rect">
            <a:avLst/>
          </a:prstGeom>
          <a:ln w="9525">
            <a:round/>
          </a:ln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exto do título"/>
          <p:cNvSpPr txBox="1">
            <a:spLocks noGrp="1"/>
          </p:cNvSpPr>
          <p:nvPr>
            <p:ph type="title"/>
          </p:nvPr>
        </p:nvSpPr>
        <p:spPr>
          <a:xfrm>
            <a:off x="787400" y="7188200"/>
            <a:ext cx="11430000" cy="1270000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rgbClr val="276D6D"/>
                </a:solidFill>
              </a:defRPr>
            </a:lvl1pPr>
          </a:lstStyle>
          <a:p>
            <a:r>
              <a:t>Texto do título</a:t>
            </a:r>
          </a:p>
        </p:txBody>
      </p:sp>
      <p:sp>
        <p:nvSpPr>
          <p:cNvPr id="22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787400" y="8407400"/>
            <a:ext cx="11430000" cy="10414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0" algn="ctr">
              <a:spcBef>
                <a:spcPts val="0"/>
              </a:spcBef>
              <a:buSzTx/>
              <a:buNone/>
              <a:defRPr sz="4000"/>
            </a:lvl2pPr>
            <a:lvl3pPr marL="0" indent="0" algn="ctr">
              <a:spcBef>
                <a:spcPts val="0"/>
              </a:spcBef>
              <a:buSzTx/>
              <a:buNone/>
              <a:defRPr sz="4000"/>
            </a:lvl3pPr>
            <a:lvl4pPr marL="0" indent="0" algn="ctr">
              <a:spcBef>
                <a:spcPts val="0"/>
              </a:spcBef>
              <a:buSzTx/>
              <a:buNone/>
              <a:defRPr sz="4000"/>
            </a:lvl4pPr>
            <a:lvl5pPr marL="0" indent="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23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 anchor="t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- ce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o do título"/>
          <p:cNvSpPr txBox="1">
            <a:spLocks noGrp="1"/>
          </p:cNvSpPr>
          <p:nvPr>
            <p:ph type="title"/>
          </p:nvPr>
        </p:nvSpPr>
        <p:spPr>
          <a:xfrm>
            <a:off x="787400" y="3657600"/>
            <a:ext cx="11430000" cy="2438400"/>
          </a:xfrm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31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grafia 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m"/>
          <p:cNvSpPr>
            <a:spLocks noGrp="1"/>
          </p:cNvSpPr>
          <p:nvPr>
            <p:ph type="pic" sz="half" idx="21"/>
          </p:nvPr>
        </p:nvSpPr>
        <p:spPr>
          <a:xfrm>
            <a:off x="6273800" y="1206500"/>
            <a:ext cx="5888774" cy="7277100"/>
          </a:xfrm>
          <a:prstGeom prst="rect">
            <a:avLst/>
          </a:prstGeom>
          <a:ln w="9525">
            <a:round/>
          </a:ln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exto do título"/>
          <p:cNvSpPr txBox="1">
            <a:spLocks noGrp="1"/>
          </p:cNvSpPr>
          <p:nvPr>
            <p:ph type="title"/>
          </p:nvPr>
        </p:nvSpPr>
        <p:spPr>
          <a:xfrm>
            <a:off x="457200" y="1244600"/>
            <a:ext cx="5600700" cy="3467100"/>
          </a:xfrm>
          <a:prstGeom prst="rect">
            <a:avLst/>
          </a:prstGeom>
        </p:spPr>
        <p:txBody>
          <a:bodyPr anchor="b"/>
          <a:lstStyle/>
          <a:p>
            <a:r>
              <a:t>Texto do título</a:t>
            </a:r>
          </a:p>
        </p:txBody>
      </p:sp>
      <p:sp>
        <p:nvSpPr>
          <p:cNvPr id="40" name="Nível um…"/>
          <p:cNvSpPr txBox="1">
            <a:spLocks noGrp="1"/>
          </p:cNvSpPr>
          <p:nvPr>
            <p:ph type="body" sz="quarter" idx="1"/>
          </p:nvPr>
        </p:nvSpPr>
        <p:spPr>
          <a:xfrm>
            <a:off x="457200" y="4851400"/>
            <a:ext cx="5600700" cy="3632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0" algn="ctr">
              <a:spcBef>
                <a:spcPts val="0"/>
              </a:spcBef>
              <a:buSzTx/>
              <a:buNone/>
              <a:defRPr sz="4000"/>
            </a:lvl2pPr>
            <a:lvl3pPr marL="0" indent="0" algn="ctr">
              <a:spcBef>
                <a:spcPts val="0"/>
              </a:spcBef>
              <a:buSzTx/>
              <a:buNone/>
              <a:defRPr sz="4000"/>
            </a:lvl3pPr>
            <a:lvl4pPr marL="0" indent="0" algn="ctr">
              <a:spcBef>
                <a:spcPts val="0"/>
              </a:spcBef>
              <a:buSzTx/>
              <a:buNone/>
              <a:defRPr sz="4000"/>
            </a:lvl4pPr>
            <a:lvl5pPr marL="0" indent="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41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- to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49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alíneas e fotograf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m"/>
          <p:cNvSpPr>
            <a:spLocks noGrp="1"/>
          </p:cNvSpPr>
          <p:nvPr>
            <p:ph type="pic" sz="quarter" idx="21"/>
          </p:nvPr>
        </p:nvSpPr>
        <p:spPr>
          <a:xfrm>
            <a:off x="7412382" y="2933700"/>
            <a:ext cx="4324471" cy="5343996"/>
          </a:xfrm>
          <a:prstGeom prst="rect">
            <a:avLst/>
          </a:prstGeom>
          <a:ln w="9525">
            <a:round/>
          </a:ln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exto do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do título</a:t>
            </a:r>
          </a:p>
        </p:txBody>
      </p:sp>
      <p:sp>
        <p:nvSpPr>
          <p:cNvPr id="67" name="Nível um…"/>
          <p:cNvSpPr txBox="1">
            <a:spLocks noGrp="1"/>
          </p:cNvSpPr>
          <p:nvPr>
            <p:ph type="body" sz="half" idx="1"/>
          </p:nvPr>
        </p:nvSpPr>
        <p:spPr>
          <a:xfrm>
            <a:off x="787400" y="2768600"/>
            <a:ext cx="5486400" cy="57150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2800"/>
              </a:spcBef>
              <a:buBlip>
                <a:blip r:embed="rId2"/>
              </a:buBlip>
              <a:defRPr sz="3000"/>
            </a:lvl1pPr>
            <a:lvl2pPr marL="685800" indent="-342900">
              <a:spcBef>
                <a:spcPts val="2800"/>
              </a:spcBef>
              <a:buBlip>
                <a:blip r:embed="rId2"/>
              </a:buBlip>
              <a:defRPr sz="3000"/>
            </a:lvl2pPr>
            <a:lvl3pPr marL="1028700" indent="-342900">
              <a:spcBef>
                <a:spcPts val="2800"/>
              </a:spcBef>
              <a:buBlip>
                <a:blip r:embed="rId2"/>
              </a:buBlip>
              <a:defRPr sz="3000"/>
            </a:lvl3pPr>
            <a:lvl4pPr marL="1371600" indent="-342900">
              <a:spcBef>
                <a:spcPts val="2800"/>
              </a:spcBef>
              <a:buBlip>
                <a:blip r:embed="rId2"/>
              </a:buBlip>
              <a:defRPr sz="3000"/>
            </a:lvl4pPr>
            <a:lvl5pPr marL="1714500" indent="-342900">
              <a:spcBef>
                <a:spcPts val="2800"/>
              </a:spcBef>
              <a:buBlip>
                <a:blip r:embed="rId2"/>
              </a:buBlip>
              <a:defRPr sz="3000"/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68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rc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Nível um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76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grafia 3 - aci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m"/>
          <p:cNvSpPr>
            <a:spLocks noGrp="1"/>
          </p:cNvSpPr>
          <p:nvPr>
            <p:ph type="pic" idx="21"/>
          </p:nvPr>
        </p:nvSpPr>
        <p:spPr>
          <a:xfrm>
            <a:off x="711200" y="673100"/>
            <a:ext cx="6680111" cy="8255000"/>
          </a:xfrm>
          <a:prstGeom prst="rect">
            <a:avLst/>
          </a:prstGeom>
          <a:ln w="9525">
            <a:round/>
          </a:ln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m"/>
          <p:cNvSpPr>
            <a:spLocks noGrp="1"/>
          </p:cNvSpPr>
          <p:nvPr>
            <p:ph type="pic" sz="quarter" idx="22"/>
          </p:nvPr>
        </p:nvSpPr>
        <p:spPr>
          <a:xfrm>
            <a:off x="7645400" y="652434"/>
            <a:ext cx="4572000" cy="3046422"/>
          </a:xfrm>
          <a:prstGeom prst="rect">
            <a:avLst/>
          </a:prstGeom>
          <a:ln w="9525">
            <a:round/>
          </a:ln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m"/>
          <p:cNvSpPr>
            <a:spLocks noGrp="1"/>
          </p:cNvSpPr>
          <p:nvPr>
            <p:ph type="pic" sz="half" idx="23"/>
          </p:nvPr>
        </p:nvSpPr>
        <p:spPr>
          <a:xfrm>
            <a:off x="7645400" y="3225800"/>
            <a:ext cx="4572000" cy="6858000"/>
          </a:xfrm>
          <a:prstGeom prst="rect">
            <a:avLst/>
          </a:prstGeom>
          <a:ln w="9525">
            <a:round/>
          </a:ln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Manuel Macieira"/>
          <p:cNvSpPr txBox="1">
            <a:spLocks noGrp="1"/>
          </p:cNvSpPr>
          <p:nvPr>
            <p:ph type="body" sz="quarter" idx="21"/>
          </p:nvPr>
        </p:nvSpPr>
        <p:spPr>
          <a:xfrm>
            <a:off x="1270000" y="6362700"/>
            <a:ext cx="10464800" cy="5334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800" i="1"/>
            </a:lvl1pPr>
          </a:lstStyle>
          <a:p>
            <a:r>
              <a:t>–Manuel Macieira</a:t>
            </a:r>
          </a:p>
        </p:txBody>
      </p:sp>
      <p:sp>
        <p:nvSpPr>
          <p:cNvPr id="94" name="“Digite aqui uma citação.”"/>
          <p:cNvSpPr txBox="1">
            <a:spLocks noGrp="1"/>
          </p:cNvSpPr>
          <p:nvPr>
            <p:ph type="body" sz="quarter" idx="22"/>
          </p:nvPr>
        </p:nvSpPr>
        <p:spPr>
          <a:xfrm>
            <a:off x="1270000" y="4286250"/>
            <a:ext cx="10464800" cy="6477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2400"/>
              </a:spcBef>
              <a:buSzTx/>
              <a:buNone/>
            </a:lvl1pPr>
          </a:lstStyle>
          <a:p>
            <a:r>
              <a:t>“Digite aqui uma citação.” </a:t>
            </a:r>
          </a:p>
        </p:txBody>
      </p:sp>
      <p:sp>
        <p:nvSpPr>
          <p:cNvPr id="95" name="Número do diapositivo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ível um…"/>
          <p:cNvSpPr txBox="1">
            <a:spLocks noGrp="1"/>
          </p:cNvSpPr>
          <p:nvPr>
            <p:ph type="body" idx="1"/>
          </p:nvPr>
        </p:nvSpPr>
        <p:spPr>
          <a:xfrm>
            <a:off x="787400" y="1257300"/>
            <a:ext cx="11430000" cy="723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4"/>
              </a:buBlip>
            </a:lvl1pPr>
            <a:lvl2pPr>
              <a:buBlip>
                <a:blip r:embed="rId14"/>
              </a:buBlip>
            </a:lvl2pPr>
            <a:lvl3pPr>
              <a:buBlip>
                <a:blip r:embed="rId14"/>
              </a:buBlip>
            </a:lvl3pPr>
            <a:lvl4pPr>
              <a:buBlip>
                <a:blip r:embed="rId14"/>
              </a:buBlip>
            </a:lvl4pPr>
            <a:lvl5pPr>
              <a:buBlip>
                <a:blip r:embed="rId14"/>
              </a:buBlip>
            </a:lvl5pPr>
          </a:lstStyle>
          <a:p>
            <a:r>
              <a:t>Nível um</a:t>
            </a:r>
          </a:p>
          <a:p>
            <a:pPr lvl="1"/>
            <a:r>
              <a:t>Nível dois</a:t>
            </a:r>
          </a:p>
          <a:p>
            <a:pPr lvl="2"/>
            <a:r>
              <a:t>Nível três</a:t>
            </a:r>
          </a:p>
          <a:p>
            <a:pPr lvl="3"/>
            <a:r>
              <a:t>Nível quatro</a:t>
            </a:r>
          </a:p>
          <a:p>
            <a:pPr lvl="4"/>
            <a:r>
              <a:t>Nível cinco</a:t>
            </a:r>
          </a:p>
        </p:txBody>
      </p:sp>
      <p:sp>
        <p:nvSpPr>
          <p:cNvPr id="3" name="Texto do título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Texto do título</a:t>
            </a:r>
          </a:p>
        </p:txBody>
      </p:sp>
      <p:sp>
        <p:nvSpPr>
          <p:cNvPr id="4" name="Número do diapositivo"/>
          <p:cNvSpPr txBox="1">
            <a:spLocks noGrp="1"/>
          </p:cNvSpPr>
          <p:nvPr>
            <p:ph type="sldNum" sz="quarter" idx="2"/>
          </p:nvPr>
        </p:nvSpPr>
        <p:spPr>
          <a:xfrm>
            <a:off x="6302693" y="9131300"/>
            <a:ext cx="386716" cy="4318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2200"/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767367"/>
          </a:solidFill>
          <a:effectLst>
            <a:outerShdw blurRad="63500" dist="12700" dir="5400000" rotWithShape="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767367"/>
          </a:solidFill>
          <a:effectLst>
            <a:outerShdw blurRad="63500" dist="12700" dir="5400000" rotWithShape="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767367"/>
          </a:solidFill>
          <a:effectLst>
            <a:outerShdw blurRad="63500" dist="12700" dir="5400000" rotWithShape="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767367"/>
          </a:solidFill>
          <a:effectLst>
            <a:outerShdw blurRad="63500" dist="12700" dir="5400000" rotWithShape="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767367"/>
          </a:solidFill>
          <a:effectLst>
            <a:outerShdw blurRad="63500" dist="12700" dir="5400000" rotWithShape="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767367"/>
          </a:solidFill>
          <a:effectLst>
            <a:outerShdw blurRad="63500" dist="12700" dir="5400000" rotWithShape="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767367"/>
          </a:solidFill>
          <a:effectLst>
            <a:outerShdw blurRad="63500" dist="12700" dir="5400000" rotWithShape="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767367"/>
          </a:solidFill>
          <a:effectLst>
            <a:outerShdw blurRad="63500" dist="12700" dir="5400000" rotWithShape="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767367"/>
          </a:solidFill>
          <a:effectLst>
            <a:outerShdw blurRad="63500" dist="12700" dir="5400000" rotWithShape="0">
              <a:srgbClr val="000000">
                <a:alpha val="30000"/>
              </a:srgbClr>
            </a:outerShdw>
          </a:effectLst>
          <a:uFillTx/>
          <a:latin typeface="+mn-lt"/>
          <a:ea typeface="+mn-ea"/>
          <a:cs typeface="+mn-cs"/>
          <a:sym typeface="Baskerville"/>
        </a:defRPr>
      </a:lvl9pPr>
    </p:titleStyle>
    <p:bodyStyle>
      <a:lvl1pPr marL="3937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14"/>
        </a:buBlip>
        <a:tabLst/>
        <a:defRPr sz="3600" b="0" i="0" u="none" strike="noStrike" cap="none" spc="0" baseline="0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1pPr>
      <a:lvl2pPr marL="7874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14"/>
        </a:buBlip>
        <a:tabLst/>
        <a:defRPr sz="3600" b="0" i="0" u="none" strike="noStrike" cap="none" spc="0" baseline="0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2pPr>
      <a:lvl3pPr marL="11811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14"/>
        </a:buBlip>
        <a:tabLst/>
        <a:defRPr sz="3600" b="0" i="0" u="none" strike="noStrike" cap="none" spc="0" baseline="0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3pPr>
      <a:lvl4pPr marL="15748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14"/>
        </a:buBlip>
        <a:tabLst/>
        <a:defRPr sz="3600" b="0" i="0" u="none" strike="noStrike" cap="none" spc="0" baseline="0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4pPr>
      <a:lvl5pPr marL="19685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14"/>
        </a:buBlip>
        <a:tabLst/>
        <a:defRPr sz="3600" b="0" i="0" u="none" strike="noStrike" cap="none" spc="0" baseline="0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5pPr>
      <a:lvl6pPr marL="23622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14"/>
        </a:buBlip>
        <a:tabLst/>
        <a:defRPr sz="3600" b="0" i="0" u="none" strike="noStrike" cap="none" spc="0" baseline="0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6pPr>
      <a:lvl7pPr marL="27559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14"/>
        </a:buBlip>
        <a:tabLst/>
        <a:defRPr sz="3600" b="0" i="0" u="none" strike="noStrike" cap="none" spc="0" baseline="0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7pPr>
      <a:lvl8pPr marL="31496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14"/>
        </a:buBlip>
        <a:tabLst/>
        <a:defRPr sz="3600" b="0" i="0" u="none" strike="noStrike" cap="none" spc="0" baseline="0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8pPr>
      <a:lvl9pPr marL="3543300" marR="0" indent="-393700" algn="l" defTabSz="584200" rtl="0" latinLnBrk="0">
        <a:lnSpc>
          <a:spcPct val="100000"/>
        </a:lnSpc>
        <a:spcBef>
          <a:spcPts val="3600"/>
        </a:spcBef>
        <a:spcAft>
          <a:spcPts val="0"/>
        </a:spcAft>
        <a:buClrTx/>
        <a:buSzPct val="50000"/>
        <a:buFontTx/>
        <a:buBlip>
          <a:blip r:embed="rId14"/>
        </a:buBlip>
        <a:tabLst/>
        <a:defRPr sz="3600" b="0" i="0" u="none" strike="noStrike" cap="none" spc="0" baseline="0">
          <a:solidFill>
            <a:srgbClr val="5E5E5E"/>
          </a:solidFill>
          <a:uFillTx/>
          <a:latin typeface="Hoefler Text"/>
          <a:ea typeface="Hoefler Text"/>
          <a:cs typeface="Hoefler Text"/>
          <a:sym typeface="Hoefler Text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oefler Tex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ubscrição em branco de títulos cambiários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Subscrição em branco de títulos cambiários</a:t>
            </a:r>
          </a:p>
        </p:txBody>
      </p:sp>
      <p:sp>
        <p:nvSpPr>
          <p:cNvPr id="120" name="Workshop Títulos de Crédito…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defTabSz="432308">
              <a:defRPr sz="2960"/>
            </a:pPr>
            <a:r>
              <a:t>Workshop Títulos de Crédito</a:t>
            </a:r>
          </a:p>
          <a:p>
            <a:pPr defTabSz="432308">
              <a:defRPr sz="2960"/>
            </a:pPr>
            <a:r>
              <a:t>CEJ</a:t>
            </a:r>
          </a:p>
          <a:p>
            <a:pPr defTabSz="432308">
              <a:defRPr sz="2960"/>
            </a:pPr>
            <a:r>
              <a:rPr lang="pt-PT"/>
              <a:t>5 de Março 2021</a:t>
            </a:r>
            <a:endParaRPr/>
          </a:p>
        </p:txBody>
      </p:sp>
      <p:sp>
        <p:nvSpPr>
          <p:cNvPr id="121" name="Carolina Cunha…"/>
          <p:cNvSpPr txBox="1"/>
          <p:nvPr/>
        </p:nvSpPr>
        <p:spPr>
          <a:xfrm>
            <a:off x="3952160" y="7139985"/>
            <a:ext cx="5570221" cy="1333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457200">
              <a:lnSpc>
                <a:spcPts val="5400"/>
              </a:lnSpc>
              <a:defRPr sz="2200" b="1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Carolina Cunha</a:t>
            </a:r>
            <a:endParaRPr sz="1000" b="0">
              <a:solidFill>
                <a:srgbClr val="000000"/>
              </a:solidFill>
            </a:endParaRPr>
          </a:p>
          <a:p>
            <a:pPr defTabSz="457200">
              <a:lnSpc>
                <a:spcPts val="5400"/>
              </a:lnSpc>
              <a:defRPr sz="2200" i="1">
                <a:solidFill>
                  <a:srgbClr val="FFFFFF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  <a:r>
              <a:t>Professora Associada da Faculdade de Direito da Universidade de Coimbra</a:t>
            </a:r>
            <a:endParaRPr sz="1000" i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Estatuição da norma"/>
          <p:cNvSpPr txBox="1">
            <a:spLocks noGrp="1"/>
          </p:cNvSpPr>
          <p:nvPr>
            <p:ph type="title"/>
          </p:nvPr>
        </p:nvSpPr>
        <p:spPr>
          <a:xfrm>
            <a:off x="787400" y="388911"/>
            <a:ext cx="11430000" cy="1221904"/>
          </a:xfrm>
        </p:spPr>
        <p:txBody>
          <a:bodyPr anchor="ctr">
            <a:normAutofit fontScale="90000"/>
          </a:bodyPr>
          <a:lstStyle>
            <a:lvl1pPr defTabSz="443991">
              <a:defRPr sz="5928">
                <a:effectLst>
                  <a:outerShdw blurRad="48260" dist="9652" dir="5400000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pt-PT" sz="7800"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Aplicação  da norma hoje</a:t>
            </a:r>
            <a:endParaRPr lang="pt-PT" sz="7800"/>
          </a:p>
        </p:txBody>
      </p:sp>
      <p:sp>
        <p:nvSpPr>
          <p:cNvPr id="136" name="“não pode a inobservância desses acordos ser motivo de oposição ao portador”…"/>
          <p:cNvSpPr txBox="1">
            <a:spLocks noGrp="1"/>
          </p:cNvSpPr>
          <p:nvPr>
            <p:ph type="body" sz="half" idx="1"/>
          </p:nvPr>
        </p:nvSpPr>
        <p:spPr>
          <a:xfrm>
            <a:off x="623370" y="1813809"/>
            <a:ext cx="7411357" cy="7075357"/>
          </a:xfrm>
        </p:spPr>
        <p:txBody>
          <a:bodyPr anchor="ctr">
            <a:normAutofit/>
          </a:bodyPr>
          <a:lstStyle/>
          <a:p>
            <a:pPr marL="0" lvl="1" indent="0" defTabSz="420624">
              <a:spcBef>
                <a:spcPts val="400"/>
              </a:spcBef>
              <a:buSzTx/>
              <a:buNone/>
              <a:defRPr sz="2448"/>
            </a:pPr>
            <a:r>
              <a:rPr lang="pt-PT" sz="2800"/>
              <a:t>A situação actualmente comum é aquela em que </a:t>
            </a:r>
            <a:r>
              <a:rPr lang="pt-PT" sz="2800">
                <a:solidFill>
                  <a:srgbClr val="CD8431"/>
                </a:solidFill>
              </a:rPr>
              <a:t>o título não circula</a:t>
            </a:r>
            <a:r>
              <a:rPr lang="pt-PT" sz="2800"/>
              <a:t> = é </a:t>
            </a:r>
            <a:r>
              <a:rPr lang="pt-PT" sz="2800">
                <a:solidFill>
                  <a:srgbClr val="CD8431"/>
                </a:solidFill>
              </a:rPr>
              <a:t>conservado</a:t>
            </a:r>
            <a:r>
              <a:rPr lang="pt-PT" sz="2800"/>
              <a:t> pelo credor originário</a:t>
            </a:r>
          </a:p>
          <a:p>
            <a:pPr marL="535432" lvl="1" indent="-251968" defTabSz="420624">
              <a:spcBef>
                <a:spcPts val="400"/>
              </a:spcBef>
              <a:buBlip>
                <a:blip r:embed="rId2"/>
              </a:buBlip>
              <a:defRPr sz="2304"/>
            </a:pPr>
            <a:r>
              <a:rPr lang="pt-PT" sz="2800"/>
              <a:t>Poderá não ter estado </a:t>
            </a:r>
            <a:r>
              <a:rPr lang="pt-PT" sz="2800" i="1"/>
              <a:t>exactamente</a:t>
            </a:r>
            <a:r>
              <a:rPr lang="pt-PT" sz="2800"/>
              <a:t> na lista de prioridades do legislador da LULL</a:t>
            </a:r>
          </a:p>
          <a:p>
            <a:pPr marL="535432" lvl="1" indent="-251968" defTabSz="420624">
              <a:spcBef>
                <a:spcPts val="400"/>
              </a:spcBef>
              <a:buBlip>
                <a:blip r:embed="rId2"/>
              </a:buBlip>
              <a:defRPr sz="2304"/>
            </a:pPr>
            <a:r>
              <a:rPr lang="pt-PT" sz="2800"/>
              <a:t>Todavia o</a:t>
            </a:r>
            <a:r>
              <a:rPr lang="pt-PT" sz="2800" b="1"/>
              <a:t> </a:t>
            </a:r>
            <a:r>
              <a:rPr lang="pt-PT" sz="2800" b="1">
                <a:solidFill>
                  <a:srgbClr val="7030A0"/>
                </a:solidFill>
              </a:rPr>
              <a:t>raciocínio valorativo </a:t>
            </a:r>
            <a:r>
              <a:rPr lang="pt-PT" sz="2800"/>
              <a:t>que a norma encerra vale (até por maioria de razão) </a:t>
            </a:r>
            <a:r>
              <a:rPr lang="pt-PT" sz="2800" i="1"/>
              <a:t>também</a:t>
            </a:r>
            <a:r>
              <a:rPr lang="pt-PT" sz="2800"/>
              <a:t> nestes casos</a:t>
            </a:r>
          </a:p>
          <a:p>
            <a:pPr marL="535432" lvl="1" indent="-251968" defTabSz="420624">
              <a:spcBef>
                <a:spcPts val="400"/>
              </a:spcBef>
              <a:buBlip>
                <a:blip r:embed="rId2"/>
              </a:buBlip>
              <a:defRPr sz="2304"/>
            </a:pPr>
            <a:r>
              <a:rPr lang="pt-PT" sz="2800"/>
              <a:t>Apenas se torna necessário entender com alguma flexibilidade o </a:t>
            </a:r>
            <a:r>
              <a:rPr lang="pt-PT" sz="2800">
                <a:solidFill>
                  <a:schemeClr val="bg1">
                    <a:lumMod val="75000"/>
                    <a:lumOff val="25000"/>
                  </a:schemeClr>
                </a:solidFill>
              </a:rPr>
              <a:t>conceito de “aquisição” do título </a:t>
            </a:r>
            <a:r>
              <a:rPr lang="pt-PT" sz="2800"/>
              <a:t>(se necessário, por </a:t>
            </a:r>
            <a:r>
              <a:rPr lang="pt-PT" sz="2800" i="1"/>
              <a:t>interpretação extensiva</a:t>
            </a:r>
            <a:r>
              <a:rPr lang="pt-PT" sz="2800"/>
              <a:t>): </a:t>
            </a:r>
            <a:r>
              <a:rPr lang="pt-PT" sz="2800">
                <a:solidFill>
                  <a:srgbClr val="0070C0"/>
                </a:solidFill>
              </a:rPr>
              <a:t>não tem de ser </a:t>
            </a:r>
            <a:r>
              <a:rPr lang="pt-PT" sz="2800" i="1">
                <a:solidFill>
                  <a:srgbClr val="0070C0"/>
                </a:solidFill>
              </a:rPr>
              <a:t>por</a:t>
            </a:r>
            <a:r>
              <a:rPr lang="pt-PT" sz="2800">
                <a:solidFill>
                  <a:srgbClr val="0070C0"/>
                </a:solidFill>
              </a:rPr>
              <a:t> endosso</a:t>
            </a:r>
            <a:endParaRPr lang="pt-PT" sz="4000">
              <a:solidFill>
                <a:srgbClr val="0070C0"/>
              </a:solidFill>
            </a:endParaRPr>
          </a:p>
        </p:txBody>
      </p:sp>
      <p:pic>
        <p:nvPicPr>
          <p:cNvPr id="8" name="Marcador de Posição da Imagem 7">
            <a:extLst>
              <a:ext uri="{FF2B5EF4-FFF2-40B4-BE49-F238E27FC236}">
                <a16:creationId xmlns:a16="http://schemas.microsoft.com/office/drawing/2014/main" id="{D89B99E9-0BF5-7D44-99A7-51FF83297284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5" r="28925"/>
          <a:stretch>
            <a:fillRect/>
          </a:stretch>
        </p:blipFill>
        <p:spPr>
          <a:xfrm>
            <a:off x="8356600" y="2205038"/>
            <a:ext cx="4324350" cy="5343525"/>
          </a:xfrm>
        </p:spPr>
      </p:pic>
    </p:spTree>
    <p:extLst>
      <p:ext uri="{BB962C8B-B14F-4D97-AF65-F5344CB8AC3E}">
        <p14:creationId xmlns:p14="http://schemas.microsoft.com/office/powerpoint/2010/main" val="2384992251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Estatuição da norma"/>
          <p:cNvSpPr txBox="1">
            <a:spLocks noGrp="1"/>
          </p:cNvSpPr>
          <p:nvPr>
            <p:ph type="title"/>
          </p:nvPr>
        </p:nvSpPr>
        <p:spPr>
          <a:xfrm>
            <a:off x="787400" y="388911"/>
            <a:ext cx="11430000" cy="1221904"/>
          </a:xfrm>
        </p:spPr>
        <p:txBody>
          <a:bodyPr anchor="ctr">
            <a:normAutofit fontScale="90000"/>
          </a:bodyPr>
          <a:lstStyle>
            <a:lvl1pPr defTabSz="443991">
              <a:defRPr sz="5928">
                <a:effectLst>
                  <a:outerShdw blurRad="48260" dist="9652" dir="5400000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pt-PT" sz="7800"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Aplicação  da norma hoje</a:t>
            </a:r>
            <a:endParaRPr lang="pt-PT" sz="7800"/>
          </a:p>
        </p:txBody>
      </p:sp>
      <p:sp>
        <p:nvSpPr>
          <p:cNvPr id="136" name="“não pode a inobservância desses acordos ser motivo de oposição ao portador”…"/>
          <p:cNvSpPr txBox="1">
            <a:spLocks noGrp="1"/>
          </p:cNvSpPr>
          <p:nvPr>
            <p:ph type="body" sz="half" idx="1"/>
          </p:nvPr>
        </p:nvSpPr>
        <p:spPr>
          <a:xfrm>
            <a:off x="434716" y="1813809"/>
            <a:ext cx="7659974" cy="7075357"/>
          </a:xfrm>
        </p:spPr>
        <p:txBody>
          <a:bodyPr anchor="ctr">
            <a:normAutofit/>
          </a:bodyPr>
          <a:lstStyle/>
          <a:p>
            <a:pPr marL="535432" lvl="1" indent="-251968" defTabSz="420624">
              <a:spcBef>
                <a:spcPts val="400"/>
              </a:spcBef>
              <a:buBlip>
                <a:blip r:embed="rId2"/>
              </a:buBlip>
              <a:defRPr sz="2304"/>
            </a:pPr>
            <a:r>
              <a:rPr lang="pt-PT" sz="2304"/>
              <a:t>Basta a </a:t>
            </a:r>
            <a:r>
              <a:rPr lang="pt-PT" sz="2304">
                <a:solidFill>
                  <a:schemeClr val="bg1">
                    <a:lumMod val="75000"/>
                    <a:lumOff val="25000"/>
                  </a:schemeClr>
                </a:solidFill>
              </a:rPr>
              <a:t>aquisição de facto</a:t>
            </a:r>
            <a:r>
              <a:rPr lang="pt-PT" sz="2304"/>
              <a:t>, </a:t>
            </a:r>
            <a:r>
              <a:rPr lang="pt-PT" sz="2304" i="1"/>
              <a:t>i.e</a:t>
            </a:r>
            <a:r>
              <a:rPr lang="pt-PT" sz="2304"/>
              <a:t>., o título chegar </a:t>
            </a:r>
            <a:r>
              <a:rPr lang="pt-PT" sz="2304" i="1">
                <a:solidFill>
                  <a:schemeClr val="bg1">
                    <a:lumMod val="75000"/>
                    <a:lumOff val="25000"/>
                  </a:schemeClr>
                </a:solidFill>
              </a:rPr>
              <a:t>às mãos </a:t>
            </a:r>
            <a:r>
              <a:rPr lang="pt-PT" sz="2304"/>
              <a:t>do credor por </a:t>
            </a:r>
            <a:r>
              <a:rPr lang="pt-PT" sz="2304" i="1">
                <a:solidFill>
                  <a:schemeClr val="bg1">
                    <a:lumMod val="75000"/>
                    <a:lumOff val="25000"/>
                  </a:schemeClr>
                </a:solidFill>
              </a:rPr>
              <a:t>entrega</a:t>
            </a:r>
          </a:p>
          <a:p>
            <a:pPr marL="1102360" lvl="3" indent="-251968" defTabSz="420624">
              <a:spcBef>
                <a:spcPts val="400"/>
              </a:spcBef>
              <a:buBlip>
                <a:blip r:embed="rId3"/>
              </a:buBlip>
              <a:defRPr sz="2304"/>
            </a:pPr>
            <a:r>
              <a:rPr lang="pt-PT" b="1">
                <a:solidFill>
                  <a:srgbClr val="0070C0"/>
                </a:solidFill>
              </a:rPr>
              <a:t>directa</a:t>
            </a:r>
            <a:r>
              <a:rPr lang="pt-PT"/>
              <a:t> = entregue pelo subscritor em branco ao credor</a:t>
            </a:r>
          </a:p>
          <a:p>
            <a:pPr marL="1102360" lvl="3" indent="-251968" defTabSz="420624">
              <a:spcBef>
                <a:spcPts val="400"/>
              </a:spcBef>
              <a:buBlip>
                <a:blip r:embed="rId3"/>
              </a:buBlip>
              <a:defRPr sz="2304"/>
            </a:pPr>
            <a:r>
              <a:rPr lang="pt-PT" b="1">
                <a:solidFill>
                  <a:srgbClr val="0070C0"/>
                </a:solidFill>
              </a:rPr>
              <a:t>indirecta</a:t>
            </a:r>
            <a:r>
              <a:rPr lang="pt-PT"/>
              <a:t> = entregue pelo subscritor a alguém, que pode ser ou não </a:t>
            </a:r>
            <a:r>
              <a:rPr lang="pt-PT" i="1"/>
              <a:t>outro</a:t>
            </a:r>
            <a:r>
              <a:rPr lang="pt-PT"/>
              <a:t> subscritor em branco, e que por sua vez entrega ao credor (</a:t>
            </a:r>
            <a:r>
              <a:rPr lang="pt-PT" i="1"/>
              <a:t>v.g., alguns </a:t>
            </a:r>
            <a:r>
              <a:rPr lang="pt-PT"/>
              <a:t>casos de aval e de subscrição de favor) </a:t>
            </a:r>
          </a:p>
          <a:p>
            <a:pPr marL="535432" lvl="1" indent="-251968" defTabSz="420624">
              <a:spcBef>
                <a:spcPts val="400"/>
              </a:spcBef>
              <a:buBlip>
                <a:blip r:embed="rId2"/>
              </a:buBlip>
              <a:defRPr sz="2304"/>
            </a:pPr>
            <a:r>
              <a:rPr lang="pt-PT"/>
              <a:t>A </a:t>
            </a:r>
            <a:r>
              <a:rPr lang="pt-PT" b="1">
                <a:solidFill>
                  <a:srgbClr val="E36F08"/>
                </a:solidFill>
              </a:rPr>
              <a:t>prova</a:t>
            </a:r>
            <a:r>
              <a:rPr lang="pt-PT"/>
              <a:t> a fazer pelo subscritor em branco quanto ao </a:t>
            </a:r>
            <a:r>
              <a:rPr lang="pt-PT" i="1">
                <a:solidFill>
                  <a:srgbClr val="E36F08"/>
                </a:solidFill>
              </a:rPr>
              <a:t>estado subjectivo </a:t>
            </a:r>
            <a:r>
              <a:rPr lang="pt-PT"/>
              <a:t>do credor torna-se particularmente </a:t>
            </a:r>
            <a:r>
              <a:rPr lang="pt-PT" b="1"/>
              <a:t>simples</a:t>
            </a:r>
            <a:r>
              <a:rPr lang="pt-PT"/>
              <a:t> </a:t>
            </a:r>
          </a:p>
          <a:p>
            <a:pPr marL="1102360" lvl="3" indent="-251968" defTabSz="420624">
              <a:spcBef>
                <a:spcPts val="400"/>
              </a:spcBef>
              <a:buBlip>
                <a:blip r:embed="rId3"/>
              </a:buBlip>
              <a:defRPr sz="2304"/>
            </a:pPr>
            <a:r>
              <a:rPr lang="pt-PT"/>
              <a:t>a </a:t>
            </a:r>
            <a:r>
              <a:rPr lang="pt-PT" u="sng">
                <a:solidFill>
                  <a:srgbClr val="00B050"/>
                </a:solidFill>
              </a:rPr>
              <a:t>vontade</a:t>
            </a:r>
            <a:r>
              <a:rPr lang="pt-PT"/>
              <a:t> será quase sempre conhecida (sobretudo quando acordo de preenchimento consta de ccg)</a:t>
            </a:r>
          </a:p>
          <a:p>
            <a:pPr marL="1102360" lvl="3" indent="-251968" defTabSz="420624">
              <a:spcBef>
                <a:spcPts val="400"/>
              </a:spcBef>
              <a:buBlip>
                <a:blip r:embed="rId3"/>
              </a:buBlip>
              <a:defRPr sz="2304"/>
            </a:pPr>
            <a:r>
              <a:rPr lang="pt-PT"/>
              <a:t>a </a:t>
            </a:r>
            <a:r>
              <a:rPr lang="pt-PT" u="sng">
                <a:solidFill>
                  <a:srgbClr val="00B050"/>
                </a:solidFill>
              </a:rPr>
              <a:t>desconformidade</a:t>
            </a:r>
            <a:r>
              <a:rPr lang="pt-PT"/>
              <a:t> do preenchimento remete para a discussão dos termos em que terá ou não ocorrido o </a:t>
            </a:r>
            <a:r>
              <a:rPr lang="pt-PT" u="sng"/>
              <a:t>incumprimento da relação fundamental </a:t>
            </a:r>
            <a:r>
              <a:rPr lang="pt-PT"/>
              <a:t>(que assim acaba por vir à baila enquanto parâmetro do preenchimento legítimo)</a:t>
            </a:r>
          </a:p>
        </p:txBody>
      </p:sp>
      <p:pic>
        <p:nvPicPr>
          <p:cNvPr id="4" name="Marcador de Posição da Imagem 3" descr="Uma imagem com branco&#10;&#10;Descrição gerada automaticamente">
            <a:extLst>
              <a:ext uri="{FF2B5EF4-FFF2-40B4-BE49-F238E27FC236}">
                <a16:creationId xmlns:a16="http://schemas.microsoft.com/office/drawing/2014/main" id="{519F6DC0-9CDC-8A4D-8C6A-D6EF7C610D62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7" r="9537"/>
          <a:stretch>
            <a:fillRect/>
          </a:stretch>
        </p:blipFill>
        <p:spPr>
          <a:xfrm>
            <a:off x="8245734" y="2444881"/>
            <a:ext cx="4324350" cy="5343525"/>
          </a:xfrm>
        </p:spPr>
      </p:pic>
    </p:spTree>
    <p:extLst>
      <p:ext uri="{BB962C8B-B14F-4D97-AF65-F5344CB8AC3E}">
        <p14:creationId xmlns:p14="http://schemas.microsoft.com/office/powerpoint/2010/main" val="3613353308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Estatuição da norma"/>
          <p:cNvSpPr txBox="1">
            <a:spLocks noGrp="1"/>
          </p:cNvSpPr>
          <p:nvPr>
            <p:ph type="title"/>
          </p:nvPr>
        </p:nvSpPr>
        <p:spPr>
          <a:xfrm>
            <a:off x="787400" y="388911"/>
            <a:ext cx="11430000" cy="1221904"/>
          </a:xfrm>
        </p:spPr>
        <p:txBody>
          <a:bodyPr anchor="ctr">
            <a:noAutofit/>
          </a:bodyPr>
          <a:lstStyle>
            <a:lvl1pPr defTabSz="443991">
              <a:defRPr sz="5928">
                <a:effectLst>
                  <a:outerShdw blurRad="48260" dist="9652" dir="5400000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pt-PT" sz="4400"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Tipos de desconformidade e consequências práticas: </a:t>
            </a:r>
            <a:r>
              <a:rPr lang="pt-PT" sz="4400">
                <a:solidFill>
                  <a:schemeClr val="accent1">
                    <a:lumMod val="50000"/>
                  </a:schemeClr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preenchimento injustificado</a:t>
            </a:r>
            <a:endParaRPr lang="pt-PT" sz="44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6" name="“não pode a inobservância desses acordos ser motivo de oposição ao portador”…"/>
          <p:cNvSpPr txBox="1">
            <a:spLocks noGrp="1"/>
          </p:cNvSpPr>
          <p:nvPr>
            <p:ph type="body" sz="half" idx="1"/>
          </p:nvPr>
        </p:nvSpPr>
        <p:spPr>
          <a:xfrm>
            <a:off x="323568" y="1798819"/>
            <a:ext cx="7906032" cy="7565869"/>
          </a:xfrm>
        </p:spPr>
        <p:txBody>
          <a:bodyPr anchor="ctr">
            <a:normAutofit fontScale="92500" lnSpcReduction="20000"/>
          </a:bodyPr>
          <a:lstStyle/>
          <a:p>
            <a:pPr marL="706472" lvl="1" indent="-332457" defTabSz="554990">
              <a:spcBef>
                <a:spcPts val="1100"/>
              </a:spcBef>
              <a:buBlip>
                <a:blip r:embed="rId2"/>
              </a:buBlip>
              <a:defRPr sz="3040" b="1"/>
            </a:pPr>
            <a:r>
              <a:rPr lang="pt-PT">
                <a:solidFill>
                  <a:srgbClr val="0070C0"/>
                </a:solidFill>
              </a:rPr>
              <a:t>Situações-tipo</a:t>
            </a:r>
          </a:p>
          <a:p>
            <a:pPr marL="1454502" lvl="3" indent="-332457" defTabSz="554990">
              <a:spcBef>
                <a:spcPts val="1100"/>
              </a:spcBef>
              <a:buBlip>
                <a:blip r:embed="rId3"/>
              </a:buBlip>
              <a:defRPr sz="2660"/>
            </a:pPr>
            <a:r>
              <a:rPr lang="pt-PT" i="1">
                <a:solidFill>
                  <a:srgbClr val="E36F08"/>
                </a:solidFill>
              </a:rPr>
              <a:t>Falta de verificação</a:t>
            </a:r>
            <a:r>
              <a:rPr lang="pt-PT">
                <a:solidFill>
                  <a:srgbClr val="E36F08"/>
                </a:solidFill>
              </a:rPr>
              <a:t> </a:t>
            </a:r>
            <a:r>
              <a:rPr lang="pt-PT"/>
              <a:t>da ocorrência à qual o preenchimento to título estava subordinado (tipicamente, o </a:t>
            </a:r>
            <a:r>
              <a:rPr lang="pt-PT" i="1">
                <a:solidFill>
                  <a:srgbClr val="E36F08"/>
                </a:solidFill>
              </a:rPr>
              <a:t>incumprimento</a:t>
            </a:r>
            <a:r>
              <a:rPr lang="pt-PT"/>
              <a:t> da relação fundamental garantida)</a:t>
            </a:r>
          </a:p>
          <a:p>
            <a:pPr marL="1454502" lvl="3" indent="-332457" defTabSz="554990">
              <a:spcBef>
                <a:spcPts val="1100"/>
              </a:spcBef>
              <a:buBlip>
                <a:blip r:embed="rId3"/>
              </a:buBlip>
              <a:defRPr sz="2660"/>
            </a:pPr>
            <a:r>
              <a:rPr lang="pt-PT"/>
              <a:t>Preenchimento </a:t>
            </a:r>
            <a:r>
              <a:rPr lang="pt-PT" i="1">
                <a:solidFill>
                  <a:srgbClr val="FF0000"/>
                </a:solidFill>
              </a:rPr>
              <a:t>extemporâneo</a:t>
            </a:r>
            <a:endParaRPr lang="pt-PT"/>
          </a:p>
          <a:p>
            <a:pPr marL="1786960" lvl="4" indent="-290900" defTabSz="554990">
              <a:spcBef>
                <a:spcPts val="1100"/>
              </a:spcBef>
              <a:buSzPct val="100000"/>
              <a:buChar char="‣"/>
              <a:defRPr sz="2660"/>
            </a:pPr>
            <a:r>
              <a:rPr lang="pt-PT"/>
              <a:t>a relação garantida </a:t>
            </a:r>
            <a:r>
              <a:rPr lang="pt-PT" u="sng"/>
              <a:t>já se extinguiu</a:t>
            </a:r>
            <a:r>
              <a:rPr lang="pt-PT"/>
              <a:t> e o credor conservou </a:t>
            </a:r>
            <a:r>
              <a:rPr lang="pt-PT" u="sng"/>
              <a:t>indevidamente</a:t>
            </a:r>
            <a:r>
              <a:rPr lang="pt-PT"/>
              <a:t> o título, que agora utiliza para outro efeito </a:t>
            </a:r>
            <a:r>
              <a:rPr lang="pt-PT" sz="2185"/>
              <a:t>(p. ex., para garantir outro mútuo)</a:t>
            </a:r>
          </a:p>
          <a:p>
            <a:pPr marL="1786960" lvl="4" indent="-290900" defTabSz="554990">
              <a:spcBef>
                <a:spcPts val="1100"/>
              </a:spcBef>
              <a:buSzPct val="100000"/>
              <a:buChar char="‣"/>
              <a:defRPr sz="2660"/>
            </a:pPr>
            <a:r>
              <a:rPr lang="pt-PT"/>
              <a:t>o subscritor em branco </a:t>
            </a:r>
            <a:r>
              <a:rPr lang="pt-PT" u="sng"/>
              <a:t>desvinculou-se validamente</a:t>
            </a:r>
            <a:r>
              <a:rPr lang="pt-PT"/>
              <a:t> do acordo de preenchimento </a:t>
            </a:r>
            <a:r>
              <a:rPr lang="pt-PT" sz="2185"/>
              <a:t>(certos casos de ex-sócios-avalistas)</a:t>
            </a:r>
          </a:p>
          <a:p>
            <a:pPr marL="706472" lvl="1" indent="-332457" defTabSz="554990">
              <a:spcBef>
                <a:spcPts val="1700"/>
              </a:spcBef>
              <a:buBlip>
                <a:blip r:embed="rId2"/>
              </a:buBlip>
              <a:defRPr sz="2850"/>
            </a:pPr>
            <a:r>
              <a:rPr lang="pt-PT"/>
              <a:t>Pretensão cambiaria é </a:t>
            </a:r>
            <a:r>
              <a:rPr lang="pt-PT" b="1">
                <a:solidFill>
                  <a:schemeClr val="bg1">
                    <a:lumMod val="75000"/>
                    <a:lumOff val="25000"/>
                  </a:schemeClr>
                </a:solidFill>
              </a:rPr>
              <a:t>totalmente</a:t>
            </a:r>
            <a:r>
              <a:rPr lang="pt-PT" b="1"/>
              <a:t> </a:t>
            </a:r>
            <a:r>
              <a:rPr lang="pt-PT" b="1">
                <a:solidFill>
                  <a:schemeClr val="bg1">
                    <a:lumMod val="75000"/>
                    <a:lumOff val="25000"/>
                  </a:schemeClr>
                </a:solidFill>
              </a:rPr>
              <a:t>afastada</a:t>
            </a:r>
            <a:r>
              <a:rPr lang="pt-PT"/>
              <a:t> (“</a:t>
            </a:r>
            <a:r>
              <a:rPr lang="pt-PT">
                <a:solidFill>
                  <a:srgbClr val="7030A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motivo de oposição ao portador</a:t>
            </a:r>
            <a:r>
              <a:rPr lang="pt-PT"/>
              <a:t>”) em embargos/oposição à execução</a:t>
            </a:r>
          </a:p>
          <a:p>
            <a:pPr marL="706472" lvl="1" indent="-332457" defTabSz="554990">
              <a:spcBef>
                <a:spcPts val="1700"/>
              </a:spcBef>
              <a:buBlip>
                <a:blip r:embed="rId2"/>
              </a:buBlip>
              <a:defRPr sz="2850"/>
            </a:pPr>
            <a:r>
              <a:rPr lang="pt-PT"/>
              <a:t>Dá-se a </a:t>
            </a:r>
            <a:r>
              <a:rPr lang="pt-PT" b="1"/>
              <a:t>extinção total</a:t>
            </a:r>
            <a:r>
              <a:rPr lang="pt-PT"/>
              <a:t> da execução - </a:t>
            </a:r>
            <a:r>
              <a:rPr lang="pt-PT">
                <a:solidFill>
                  <a:schemeClr val="accent1">
                    <a:hueOff val="45430"/>
                    <a:satOff val="-14506"/>
                    <a:lumOff val="-20039"/>
                  </a:schemeClr>
                </a:solidFill>
              </a:rPr>
              <a:t>art 732º, 4, 1ª parte CPCiv.</a:t>
            </a:r>
          </a:p>
          <a:p>
            <a:pPr marL="706472" lvl="1" indent="-332457" defTabSz="554990">
              <a:spcBef>
                <a:spcPts val="1700"/>
              </a:spcBef>
              <a:buBlip>
                <a:blip r:embed="rId2"/>
              </a:buBlip>
              <a:defRPr sz="2850"/>
            </a:pPr>
            <a:r>
              <a:rPr lang="pt-PT">
                <a:solidFill>
                  <a:schemeClr val="accent6">
                    <a:lumMod val="50000"/>
                  </a:schemeClr>
                </a:solidFill>
              </a:rPr>
              <a:t>Questão do preenchimento  “</a:t>
            </a:r>
            <a:r>
              <a:rPr lang="pt-PT" i="1">
                <a:solidFill>
                  <a:schemeClr val="accent6">
                    <a:lumMod val="50000"/>
                  </a:schemeClr>
                </a:solidFill>
              </a:rPr>
              <a:t>abusivo</a:t>
            </a:r>
            <a:r>
              <a:rPr lang="pt-PT">
                <a:solidFill>
                  <a:schemeClr val="accent6">
                    <a:lumMod val="50000"/>
                  </a:schemeClr>
                </a:solidFill>
              </a:rPr>
              <a:t>” vs. “</a:t>
            </a:r>
            <a:r>
              <a:rPr lang="pt-PT" i="1">
                <a:solidFill>
                  <a:schemeClr val="accent6">
                    <a:lumMod val="50000"/>
                  </a:schemeClr>
                </a:solidFill>
              </a:rPr>
              <a:t>ineficaz</a:t>
            </a:r>
            <a:r>
              <a:rPr lang="pt-PT">
                <a:solidFill>
                  <a:schemeClr val="accent6">
                    <a:lumMod val="50000"/>
                  </a:schemeClr>
                </a:solidFill>
              </a:rPr>
              <a:t>”</a:t>
            </a:r>
          </a:p>
        </p:txBody>
      </p:sp>
      <p:pic>
        <p:nvPicPr>
          <p:cNvPr id="4" name="Marcador de Posição da Imagem 3" descr="Uma imagem com texto, cartão-de-visita, gravata&#10;&#10;Descrição gerada automaticamente">
            <a:extLst>
              <a:ext uri="{FF2B5EF4-FFF2-40B4-BE49-F238E27FC236}">
                <a16:creationId xmlns:a16="http://schemas.microsoft.com/office/drawing/2014/main" id="{C44E0A86-1571-C24E-8F0F-25AD37654DA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7" r="20327"/>
          <a:stretch>
            <a:fillRect/>
          </a:stretch>
        </p:blipFill>
        <p:spPr>
          <a:xfrm>
            <a:off x="8499422" y="2594782"/>
            <a:ext cx="4181809" cy="5343525"/>
          </a:xfrm>
        </p:spPr>
      </p:pic>
    </p:spTree>
    <p:extLst>
      <p:ext uri="{BB962C8B-B14F-4D97-AF65-F5344CB8AC3E}">
        <p14:creationId xmlns:p14="http://schemas.microsoft.com/office/powerpoint/2010/main" val="2724669626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Estatuição da norma"/>
          <p:cNvSpPr txBox="1">
            <a:spLocks noGrp="1"/>
          </p:cNvSpPr>
          <p:nvPr>
            <p:ph type="title"/>
          </p:nvPr>
        </p:nvSpPr>
        <p:spPr>
          <a:xfrm>
            <a:off x="787400" y="388911"/>
            <a:ext cx="11430000" cy="1221904"/>
          </a:xfrm>
        </p:spPr>
        <p:txBody>
          <a:bodyPr anchor="ctr">
            <a:noAutofit/>
          </a:bodyPr>
          <a:lstStyle>
            <a:lvl1pPr defTabSz="443991">
              <a:defRPr sz="5928">
                <a:effectLst>
                  <a:outerShdw blurRad="48260" dist="9652" dir="5400000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pt-PT" sz="4800"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Tipos de desconformidade e consequências práticas: </a:t>
            </a:r>
            <a:r>
              <a:rPr lang="pt-PT" sz="4800">
                <a:solidFill>
                  <a:schemeClr val="accent3">
                    <a:lumMod val="75000"/>
                  </a:schemeClr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incorrecta configuração das menções</a:t>
            </a:r>
            <a:endParaRPr lang="pt-PT" sz="480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36" name="“não pode a inobservância desses acordos ser motivo de oposição ao portador”…"/>
          <p:cNvSpPr txBox="1">
            <a:spLocks noGrp="1"/>
          </p:cNvSpPr>
          <p:nvPr>
            <p:ph type="body" sz="half" idx="1"/>
          </p:nvPr>
        </p:nvSpPr>
        <p:spPr>
          <a:xfrm>
            <a:off x="323568" y="1813809"/>
            <a:ext cx="8280786" cy="7075357"/>
          </a:xfrm>
        </p:spPr>
        <p:txBody>
          <a:bodyPr anchor="ctr">
            <a:normAutofit fontScale="92500" lnSpcReduction="10000"/>
          </a:bodyPr>
          <a:lstStyle/>
          <a:p>
            <a:pPr marL="713909" lvl="1" indent="-335957" defTabSz="560831">
              <a:spcBef>
                <a:spcPts val="1100"/>
              </a:spcBef>
              <a:buBlip>
                <a:blip r:embed="rId2"/>
              </a:buBlip>
              <a:defRPr sz="3072" b="1"/>
            </a:pPr>
            <a:r>
              <a:rPr lang="pt-PT">
                <a:solidFill>
                  <a:srgbClr val="0070C0"/>
                </a:solidFill>
              </a:rPr>
              <a:t>Situações-tipo</a:t>
            </a:r>
          </a:p>
          <a:p>
            <a:pPr marL="1469813" lvl="3" indent="-335957" defTabSz="560831">
              <a:spcBef>
                <a:spcPts val="500"/>
              </a:spcBef>
              <a:buBlip>
                <a:blip r:embed="rId3"/>
              </a:buBlip>
              <a:defRPr sz="2688"/>
            </a:pPr>
            <a:r>
              <a:rPr lang="pt-PT"/>
              <a:t>Inserção de </a:t>
            </a:r>
            <a:r>
              <a:rPr lang="pt-PT" i="1">
                <a:solidFill>
                  <a:srgbClr val="00B050"/>
                </a:solidFill>
              </a:rPr>
              <a:t>quantia</a:t>
            </a:r>
            <a:r>
              <a:rPr lang="pt-PT"/>
              <a:t> superior à devida</a:t>
            </a:r>
          </a:p>
          <a:p>
            <a:pPr marL="1469813" lvl="3" indent="-335957" defTabSz="560831">
              <a:spcBef>
                <a:spcPts val="500"/>
              </a:spcBef>
              <a:buBlip>
                <a:blip r:embed="rId3"/>
              </a:buBlip>
              <a:defRPr sz="2688"/>
            </a:pPr>
            <a:r>
              <a:rPr lang="pt-PT"/>
              <a:t>Inserção de </a:t>
            </a:r>
            <a:r>
              <a:rPr lang="pt-PT" i="1">
                <a:solidFill>
                  <a:srgbClr val="7030A0"/>
                </a:solidFill>
              </a:rPr>
              <a:t>data de vencimento</a:t>
            </a:r>
            <a:r>
              <a:rPr lang="pt-PT">
                <a:solidFill>
                  <a:srgbClr val="7030A0"/>
                </a:solidFill>
              </a:rPr>
              <a:t> </a:t>
            </a:r>
            <a:r>
              <a:rPr lang="pt-PT"/>
              <a:t>muito posterior à do facto que desencadeou o preenchimento (questão da prescrição) </a:t>
            </a:r>
          </a:p>
          <a:p>
            <a:pPr marL="713909" lvl="1" indent="-335957" defTabSz="560831">
              <a:spcBef>
                <a:spcPts val="1700"/>
              </a:spcBef>
              <a:buBlip>
                <a:blip r:embed="rId2"/>
              </a:buBlip>
              <a:defRPr sz="2880"/>
            </a:pPr>
            <a:r>
              <a:rPr lang="pt-PT"/>
              <a:t>Pretensão cambiaria será </a:t>
            </a:r>
            <a:r>
              <a:rPr lang="pt-PT" b="1">
                <a:solidFill>
                  <a:schemeClr val="bg1">
                    <a:lumMod val="75000"/>
                    <a:lumOff val="25000"/>
                  </a:schemeClr>
                </a:solidFill>
              </a:rPr>
              <a:t>reconfigurada</a:t>
            </a:r>
            <a:r>
              <a:rPr lang="pt-PT"/>
              <a:t> em embargos/oposição à execução</a:t>
            </a:r>
          </a:p>
          <a:p>
            <a:pPr marL="1448816" lvl="3" indent="-314960" defTabSz="560831">
              <a:spcBef>
                <a:spcPts val="500"/>
              </a:spcBef>
              <a:buSzPct val="100000"/>
              <a:buChar char="‣"/>
              <a:defRPr sz="2592"/>
            </a:pPr>
            <a:r>
              <a:rPr lang="pt-PT"/>
              <a:t>Curiosamente, </a:t>
            </a:r>
            <a:r>
              <a:rPr lang="pt-PT" i="1"/>
              <a:t>mesmo</a:t>
            </a:r>
            <a:r>
              <a:rPr lang="pt-PT"/>
              <a:t> para quem defende o “princípio da literalidade”… s</a:t>
            </a:r>
            <a:r>
              <a:rPr lang="pt-PT" i="1"/>
              <a:t>enão</a:t>
            </a:r>
            <a:r>
              <a:rPr lang="pt-PT"/>
              <a:t> a única solução seria liberação total do subscritor em branco</a:t>
            </a:r>
          </a:p>
          <a:p>
            <a:pPr marL="1448816" lvl="3" indent="-314960" defTabSz="560831">
              <a:spcBef>
                <a:spcPts val="500"/>
              </a:spcBef>
              <a:buSzPct val="100000"/>
              <a:buChar char="‣"/>
              <a:defRPr sz="2592"/>
            </a:pPr>
            <a:r>
              <a:rPr lang="pt-PT" b="1"/>
              <a:t>Construção preferível</a:t>
            </a:r>
            <a:r>
              <a:rPr lang="pt-PT"/>
              <a:t>: mobilizar o </a:t>
            </a:r>
            <a:r>
              <a:rPr lang="pt-PT">
                <a:solidFill>
                  <a:schemeClr val="accent5">
                    <a:lumMod val="75000"/>
                  </a:schemeClr>
                </a:solidFill>
              </a:rPr>
              <a:t>art. 238º, 2, CCiv.</a:t>
            </a:r>
            <a:r>
              <a:rPr lang="pt-PT"/>
              <a:t>: podemos </a:t>
            </a:r>
            <a:r>
              <a:rPr lang="pt-PT" u="sng"/>
              <a:t>interpretar</a:t>
            </a:r>
            <a:r>
              <a:rPr lang="pt-PT"/>
              <a:t> a declaração cambiária com sentido que corresponde à </a:t>
            </a:r>
            <a:r>
              <a:rPr lang="pt-PT" i="1"/>
              <a:t>vontade real</a:t>
            </a:r>
            <a:r>
              <a:rPr lang="pt-PT"/>
              <a:t> do subscritor em branco porque </a:t>
            </a:r>
            <a:r>
              <a:rPr lang="pt-PT" i="1"/>
              <a:t>as razões determinantes da exigência forma</a:t>
            </a:r>
            <a:r>
              <a:rPr lang="pt-PT"/>
              <a:t> não se opõem (não há terceiros a proteger)</a:t>
            </a:r>
          </a:p>
          <a:p>
            <a:pPr marL="713909" lvl="1" indent="-335957" defTabSz="560831">
              <a:spcBef>
                <a:spcPts val="1700"/>
              </a:spcBef>
              <a:buBlip>
                <a:blip r:embed="rId2"/>
              </a:buBlip>
              <a:defRPr sz="2880"/>
            </a:pPr>
            <a:r>
              <a:rPr lang="pt-PT"/>
              <a:t>Dá-se a </a:t>
            </a:r>
            <a:r>
              <a:rPr lang="pt-PT" b="1"/>
              <a:t>extinção parcial </a:t>
            </a:r>
            <a:r>
              <a:rPr lang="pt-PT"/>
              <a:t>da execução </a:t>
            </a:r>
            <a:r>
              <a:rPr lang="pt-PT">
                <a:solidFill>
                  <a:schemeClr val="accent1">
                    <a:hueOff val="45430"/>
                    <a:satOff val="-14506"/>
                    <a:lumOff val="-20039"/>
                  </a:schemeClr>
                </a:solidFill>
              </a:rPr>
              <a:t>art 732º, 4, 2ª parte CPCiv</a:t>
            </a:r>
            <a:endParaRPr lang="pt-PT" sz="3200">
              <a:solidFill>
                <a:srgbClr val="979E9E"/>
              </a:solidFill>
            </a:endParaRPr>
          </a:p>
        </p:txBody>
      </p:sp>
      <p:pic>
        <p:nvPicPr>
          <p:cNvPr id="4" name="Marcador de Posição da Imagem 3" descr="Uma imagem com capacete&#10;&#10;Descrição gerada automaticamente">
            <a:extLst>
              <a:ext uri="{FF2B5EF4-FFF2-40B4-BE49-F238E27FC236}">
                <a16:creationId xmlns:a16="http://schemas.microsoft.com/office/drawing/2014/main" id="{59D1C1D1-39C4-8B48-A269-191BB070C2C3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0" r="10880"/>
          <a:stretch>
            <a:fillRect/>
          </a:stretch>
        </p:blipFill>
        <p:spPr>
          <a:xfrm>
            <a:off x="8829207" y="2792088"/>
            <a:ext cx="3747094" cy="5118798"/>
          </a:xfrm>
        </p:spPr>
      </p:pic>
    </p:spTree>
    <p:extLst>
      <p:ext uri="{BB962C8B-B14F-4D97-AF65-F5344CB8AC3E}">
        <p14:creationId xmlns:p14="http://schemas.microsoft.com/office/powerpoint/2010/main" val="335367271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Estatuição da norma"/>
          <p:cNvSpPr txBox="1">
            <a:spLocks noGrp="1"/>
          </p:cNvSpPr>
          <p:nvPr>
            <p:ph type="title"/>
          </p:nvPr>
        </p:nvSpPr>
        <p:spPr>
          <a:xfrm>
            <a:off x="787400" y="388911"/>
            <a:ext cx="11430000" cy="1221904"/>
          </a:xfrm>
        </p:spPr>
        <p:txBody>
          <a:bodyPr anchor="ctr">
            <a:noAutofit/>
          </a:bodyPr>
          <a:lstStyle>
            <a:lvl1pPr defTabSz="443991">
              <a:defRPr sz="5928">
                <a:effectLst>
                  <a:outerShdw blurRad="48260" dist="9652" dir="5400000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pt-PT" sz="4800"/>
              <a:t>Não aplicação do </a:t>
            </a:r>
            <a:r>
              <a:rPr lang="pt-PT" sz="4800">
                <a:solidFill>
                  <a:srgbClr val="FF0000"/>
                </a:solidFill>
              </a:rPr>
              <a:t>artigo 17.º LULL </a:t>
            </a:r>
          </a:p>
        </p:txBody>
      </p:sp>
      <p:sp>
        <p:nvSpPr>
          <p:cNvPr id="136" name="“não pode a inobservância desses acordos ser motivo de oposição ao portador”…"/>
          <p:cNvSpPr txBox="1">
            <a:spLocks noGrp="1"/>
          </p:cNvSpPr>
          <p:nvPr>
            <p:ph type="body" sz="half" idx="1"/>
          </p:nvPr>
        </p:nvSpPr>
        <p:spPr>
          <a:xfrm>
            <a:off x="674556" y="1813809"/>
            <a:ext cx="7195279" cy="7075357"/>
          </a:xfrm>
        </p:spPr>
        <p:txBody>
          <a:bodyPr anchor="ctr">
            <a:normAutofit lnSpcReduction="10000"/>
          </a:bodyPr>
          <a:lstStyle/>
          <a:p>
            <a:pPr marL="0" indent="0">
              <a:spcBef>
                <a:spcPts val="1200"/>
              </a:spcBef>
              <a:buSzTx/>
              <a:buNone/>
              <a:defRPr sz="3400"/>
            </a:pPr>
            <a:r>
              <a:rPr lang="pt-PT"/>
              <a:t>Norma </a:t>
            </a:r>
            <a:r>
              <a:rPr lang="pt-PT" b="1">
                <a:solidFill>
                  <a:srgbClr val="00B050"/>
                </a:solidFill>
              </a:rPr>
              <a:t>especial</a:t>
            </a:r>
            <a:r>
              <a:rPr lang="pt-PT"/>
              <a:t> (art. 10.º) </a:t>
            </a:r>
            <a:r>
              <a:rPr lang="pt-PT" b="1">
                <a:solidFill>
                  <a:srgbClr val="00B050"/>
                </a:solidFill>
              </a:rPr>
              <a:t>afasta</a:t>
            </a:r>
            <a:r>
              <a:rPr lang="pt-PT"/>
              <a:t> norma geral (art. 17.º)</a:t>
            </a:r>
          </a:p>
          <a:p>
            <a:pPr marL="765527" lvl="1" indent="-371827">
              <a:spcBef>
                <a:spcPts val="1200"/>
              </a:spcBef>
              <a:buSzPct val="100000"/>
              <a:buChar char="•"/>
              <a:defRPr sz="3200"/>
            </a:pPr>
            <a:r>
              <a:rPr lang="pt-PT" b="1"/>
              <a:t>Não</a:t>
            </a:r>
            <a:r>
              <a:rPr lang="pt-PT"/>
              <a:t> estão em causa meras “excepções fundadas sobre as relações pessoais” extracartulares” (recordar a norma)</a:t>
            </a:r>
          </a:p>
          <a:p>
            <a:pPr marL="765527" lvl="1" indent="-371827">
              <a:spcBef>
                <a:spcPts val="1200"/>
              </a:spcBef>
              <a:buSzPct val="100000"/>
              <a:buChar char="•"/>
              <a:defRPr sz="3200"/>
            </a:pPr>
            <a:r>
              <a:rPr lang="pt-PT"/>
              <a:t>M</a:t>
            </a:r>
            <a:r>
              <a:rPr lang="pt-PT" b="1"/>
              <a:t>as sim</a:t>
            </a:r>
            <a:r>
              <a:rPr lang="pt-PT"/>
              <a:t> uma </a:t>
            </a:r>
            <a:r>
              <a:rPr lang="pt-PT">
                <a:solidFill>
                  <a:schemeClr val="bg1">
                    <a:lumMod val="75000"/>
                    <a:lumOff val="25000"/>
                  </a:schemeClr>
                </a:solidFill>
              </a:rPr>
              <a:t>situação especial </a:t>
            </a:r>
            <a:r>
              <a:rPr lang="pt-PT"/>
              <a:t>em que as declarações cartulares foram </a:t>
            </a:r>
            <a:r>
              <a:rPr lang="pt-PT" i="1"/>
              <a:t>emitidas incompletas </a:t>
            </a:r>
            <a:r>
              <a:rPr lang="pt-PT"/>
              <a:t>e que a lei regula com </a:t>
            </a:r>
            <a:r>
              <a:rPr lang="pt-PT" b="1">
                <a:solidFill>
                  <a:srgbClr val="00B050"/>
                </a:solidFill>
              </a:rPr>
              <a:t>disciplina própria</a:t>
            </a:r>
            <a:r>
              <a:rPr lang="pt-PT">
                <a:solidFill>
                  <a:srgbClr val="00B050"/>
                </a:solidFill>
              </a:rPr>
              <a:t> </a:t>
            </a:r>
          </a:p>
          <a:p>
            <a:pPr marL="765527" lvl="1" indent="-371827">
              <a:spcBef>
                <a:spcPts val="1200"/>
              </a:spcBef>
              <a:buSzPct val="100000"/>
              <a:buChar char="•"/>
              <a:defRPr sz="3200"/>
            </a:pPr>
            <a:r>
              <a:rPr lang="pt-PT"/>
              <a:t>Portanto </a:t>
            </a:r>
            <a:r>
              <a:rPr lang="pt-PT" b="1"/>
              <a:t>não</a:t>
            </a:r>
            <a:r>
              <a:rPr lang="pt-PT"/>
              <a:t> </a:t>
            </a:r>
            <a:r>
              <a:rPr lang="pt-PT" b="1"/>
              <a:t>releva</a:t>
            </a:r>
            <a:r>
              <a:rPr lang="pt-PT"/>
              <a:t> existência ou inexistência relações imediatas, </a:t>
            </a:r>
            <a:r>
              <a:rPr lang="pt-PT" b="1"/>
              <a:t>e sim</a:t>
            </a:r>
            <a:r>
              <a:rPr lang="pt-PT"/>
              <a:t> os parâmetros traçados pelo art. 10.º</a:t>
            </a:r>
          </a:p>
        </p:txBody>
      </p:sp>
      <p:pic>
        <p:nvPicPr>
          <p:cNvPr id="8" name="Marcador de Posição da Imagem 7" descr="Uma imagem com texto, relógio, dispositivo&#10;&#10;Descrição gerada automaticamente">
            <a:extLst>
              <a:ext uri="{FF2B5EF4-FFF2-40B4-BE49-F238E27FC236}">
                <a16:creationId xmlns:a16="http://schemas.microsoft.com/office/drawing/2014/main" id="{8B551DB0-2F75-7D4F-AF95-32902B958AB6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2" r="20332"/>
          <a:stretch>
            <a:fillRect/>
          </a:stretch>
        </p:blipFill>
        <p:spPr>
          <a:xfrm>
            <a:off x="8259763" y="2933700"/>
            <a:ext cx="4227512" cy="5343525"/>
          </a:xfrm>
        </p:spPr>
      </p:pic>
    </p:spTree>
    <p:extLst>
      <p:ext uri="{BB962C8B-B14F-4D97-AF65-F5344CB8AC3E}">
        <p14:creationId xmlns:p14="http://schemas.microsoft.com/office/powerpoint/2010/main" val="380521562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Imagem" descr="Imagem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5674" t="142" r="7655" b="2201"/>
          <a:stretch>
            <a:fillRect/>
          </a:stretch>
        </p:blipFill>
        <p:spPr>
          <a:xfrm>
            <a:off x="0" y="389745"/>
            <a:ext cx="13004800" cy="9753600"/>
          </a:xfrm>
          <a:prstGeom prst="rect">
            <a:avLst/>
          </a:prstGeom>
        </p:spPr>
      </p:pic>
      <p:sp>
        <p:nvSpPr>
          <p:cNvPr id="160" name="•CUNHA, Carolina, Manual de Letras e Livranças, Almedina Coimbra, 2015…"/>
          <p:cNvSpPr txBox="1"/>
          <p:nvPr/>
        </p:nvSpPr>
        <p:spPr>
          <a:xfrm>
            <a:off x="418454" y="1073750"/>
            <a:ext cx="12445139" cy="8948091"/>
          </a:xfrm>
          <a:prstGeom prst="rect">
            <a:avLst/>
          </a:prstGeom>
          <a:gradFill>
            <a:gsLst>
              <a:gs pos="0">
                <a:schemeClr val="accent4">
                  <a:hueOff val="6859953"/>
                  <a:satOff val="-77319"/>
                  <a:lumOff val="6917"/>
                </a:schemeClr>
              </a:gs>
              <a:gs pos="100000">
                <a:schemeClr val="accent4">
                  <a:hueOff val="6869535"/>
                  <a:satOff val="-77320"/>
                  <a:lumOff val="-26692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ct val="110000"/>
              </a:lnSpc>
              <a:spcBef>
                <a:spcPts val="600"/>
              </a:spcBef>
              <a:defRPr sz="3300">
                <a:solidFill>
                  <a:srgbClr val="57554B"/>
                </a:solidFill>
              </a:defRPr>
            </a:pPr>
            <a:r>
              <a:rPr sz="1800">
                <a:solidFill>
                  <a:srgbClr val="C0504D"/>
                </a:solidFill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sz="1800">
                <a:solidFill>
                  <a:srgbClr val="D8D5CE"/>
                </a:solidFill>
              </a:rPr>
              <a:t>CUNHA, Carolina, </a:t>
            </a:r>
            <a:r>
              <a:rPr sz="1800" i="1">
                <a:solidFill>
                  <a:srgbClr val="D8D5CE"/>
                </a:solidFill>
              </a:rPr>
              <a:t>Manual de Letras e Livranças</a:t>
            </a:r>
            <a:r>
              <a:rPr sz="1800">
                <a:solidFill>
                  <a:srgbClr val="D8D5CE"/>
                </a:solidFill>
              </a:rPr>
              <a:t>, Almedina Coimbra, 2015</a:t>
            </a:r>
          </a:p>
          <a:p>
            <a:pPr algn="l">
              <a:lnSpc>
                <a:spcPct val="110000"/>
              </a:lnSpc>
              <a:spcBef>
                <a:spcPts val="600"/>
              </a:spcBef>
              <a:defRPr sz="1800">
                <a:solidFill>
                  <a:srgbClr val="D8D5CE"/>
                </a:solidFill>
              </a:defRPr>
            </a:pPr>
            <a:r>
              <a:t>•CUNHA, Carolina, </a:t>
            </a:r>
            <a:r>
              <a:rPr i="1"/>
              <a:t>Letras e livranças: paradigmas actuais e recompreensão de um regime</a:t>
            </a:r>
            <a:r>
              <a:t>, Almedina, Coimbra, 2012.</a:t>
            </a:r>
          </a:p>
          <a:p>
            <a:pPr algn="l">
              <a:lnSpc>
                <a:spcPct val="110000"/>
              </a:lnSpc>
              <a:spcBef>
                <a:spcPts val="600"/>
              </a:spcBef>
              <a:defRPr sz="1800">
                <a:solidFill>
                  <a:srgbClr val="D8D5CE"/>
                </a:solidFill>
              </a:defRPr>
            </a:pPr>
            <a:r>
              <a:t>•CUNHA, Carolina, </a:t>
            </a:r>
            <a:r>
              <a:rPr i="1"/>
              <a:t>Aval e Insolvência</a:t>
            </a:r>
            <a:r>
              <a:t>, Almedina Coimbra, 2017</a:t>
            </a:r>
          </a:p>
          <a:p>
            <a:pPr algn="l">
              <a:lnSpc>
                <a:spcPct val="110000"/>
              </a:lnSpc>
              <a:spcBef>
                <a:spcPts val="600"/>
              </a:spcBef>
              <a:defRPr sz="1800">
                <a:solidFill>
                  <a:srgbClr val="D8D5CE"/>
                </a:solidFill>
              </a:defRPr>
            </a:pPr>
            <a:r>
              <a:t>•CUNHA, Carolina, “Pluralidade de avalistas e direito de regresso” anotação ao Acórdão de Uniformização de Jurisprudência n.º 7/2012, de 5.6.2012, </a:t>
            </a:r>
            <a:r>
              <a:rPr i="1"/>
              <a:t>Cadernos de Direito Privado</a:t>
            </a:r>
            <a:r>
              <a:t>, n.º 40, Outubro/Dezembro 2012, p. 41, ss.</a:t>
            </a:r>
          </a:p>
          <a:p>
            <a:pPr algn="l">
              <a:lnSpc>
                <a:spcPct val="110000"/>
              </a:lnSpc>
              <a:spcBef>
                <a:spcPts val="600"/>
              </a:spcBef>
              <a:defRPr sz="1800">
                <a:solidFill>
                  <a:srgbClr val="D8D5CE"/>
                </a:solidFill>
              </a:defRPr>
            </a:pPr>
            <a:r>
              <a:t>•CUNHA, Carolina , “Cessão de quotas e aval: equívocos de uma uniformização de jurisprudência”, </a:t>
            </a:r>
            <a:r>
              <a:rPr i="1"/>
              <a:t>Direito das Sociedades em Revista,</a:t>
            </a:r>
            <a:r>
              <a:t> ano 5, vol. 9, março 2013, p. 91-114</a:t>
            </a:r>
          </a:p>
          <a:p>
            <a:pPr algn="l">
              <a:lnSpc>
                <a:spcPct val="110000"/>
              </a:lnSpc>
              <a:spcBef>
                <a:spcPts val="600"/>
              </a:spcBef>
              <a:defRPr sz="1800">
                <a:solidFill>
                  <a:srgbClr val="D8D5CE"/>
                </a:solidFill>
              </a:defRPr>
            </a:pPr>
            <a:r>
              <a:t>•CUNHA, Carolina, “Quando querer é poder: David, Golias e o conhecimento pelo Banco da vontade real do sócio-avalista que cede a sua quota” - </a:t>
            </a:r>
            <a:r>
              <a:rPr i="1"/>
              <a:t>Revista de Legislação e de Jurisprudência</a:t>
            </a:r>
            <a:r>
              <a:t>, ano 148.º, n.º 4015, mar-abr 2019, p. 238, ss.</a:t>
            </a:r>
          </a:p>
          <a:p>
            <a:pPr algn="l">
              <a:lnSpc>
                <a:spcPct val="110000"/>
              </a:lnSpc>
              <a:spcBef>
                <a:spcPts val="600"/>
              </a:spcBef>
              <a:defRPr sz="1800">
                <a:solidFill>
                  <a:srgbClr val="D8D5CE"/>
                </a:solidFill>
              </a:defRPr>
            </a:pPr>
            <a:r>
              <a:t>•CUNHA, Carolina, “Nulidade do contrato garantido e aval em branco – anotação ao Acórdão do Tribunal da Relação de Coimbra de 19 de Fevereiro de 2013”, Revista de Legislação e de Jurisprudência, ano 143º, Setembro/Outubro 2013, n.º 3982, p. 53-80</a:t>
            </a:r>
          </a:p>
          <a:p>
            <a:pPr algn="l">
              <a:lnSpc>
                <a:spcPct val="110000"/>
              </a:lnSpc>
              <a:spcBef>
                <a:spcPts val="600"/>
              </a:spcBef>
              <a:defRPr sz="1800">
                <a:solidFill>
                  <a:srgbClr val="D8D5CE"/>
                </a:solidFill>
              </a:defRPr>
            </a:pPr>
            <a:r>
              <a:t>•CUNHA, Carolina “A obrigação cartular assumida em ‘favor’ de um sujeito não pertencente ao círculo cambiário”, AB INSTANTIA – Revista do Instituto do Conhecimento AB, Abril 2014, Ano II, n.º 3, p. 11-27 </a:t>
            </a:r>
          </a:p>
          <a:p>
            <a:pPr algn="l">
              <a:lnSpc>
                <a:spcPct val="110000"/>
              </a:lnSpc>
              <a:spcBef>
                <a:spcPts val="600"/>
              </a:spcBef>
              <a:defRPr sz="1800">
                <a:solidFill>
                  <a:srgbClr val="D8D5CE"/>
                </a:solidFill>
              </a:defRPr>
            </a:pPr>
            <a:r>
              <a:t>•CUNHA, Carolina, “Aval em branco e plano de insolvência”, </a:t>
            </a:r>
            <a:r>
              <a:rPr i="1"/>
              <a:t>Revista de Legislação e de Jurisprudência</a:t>
            </a:r>
            <a:r>
              <a:t>, ano 145.º, n.º 3997, Março-Abril 2016, p. 201-231 </a:t>
            </a:r>
          </a:p>
          <a:p>
            <a:pPr algn="l">
              <a:lnSpc>
                <a:spcPct val="110000"/>
              </a:lnSpc>
              <a:spcBef>
                <a:spcPts val="600"/>
              </a:spcBef>
              <a:defRPr sz="1800">
                <a:solidFill>
                  <a:srgbClr val="D8D5CE"/>
                </a:solidFill>
              </a:defRPr>
            </a:pPr>
            <a:r>
              <a:t>•CUNHA, Carolina, “A execução do avalista após homologação do plano de revitalização do avalizado”, </a:t>
            </a:r>
            <a:r>
              <a:rPr i="1"/>
              <a:t>Revista de Legislação e de Jurisprudência</a:t>
            </a:r>
            <a:r>
              <a:t>, ano 147, n.º 4007, Novembro-Dezembro 2017, p. 119-138</a:t>
            </a:r>
          </a:p>
          <a:p>
            <a:pPr algn="l">
              <a:lnSpc>
                <a:spcPct val="110000"/>
              </a:lnSpc>
              <a:spcBef>
                <a:spcPts val="600"/>
              </a:spcBef>
              <a:defRPr sz="1800">
                <a:solidFill>
                  <a:srgbClr val="D8D5CE"/>
                </a:solidFill>
              </a:defRPr>
            </a:pPr>
            <a:r>
              <a:t>•CUNHA, Carolina, “Vinculação cambiária de sociedades: algumas questões”, Nos vinte anos do Código das Sociedades Comerciais - Homenagem aos Prof. Doutores A. Ferrer Correia, Orlando de Carvalho e Vasco Lobo Xavier, vol. I, “Congresso Empresas e Sociedades” Coimbra Editora, Coimbra, 2007, p. 361-393</a:t>
            </a:r>
            <a:endParaRPr lang="pt-PT"/>
          </a:p>
          <a:p>
            <a:pPr algn="l">
              <a:lnSpc>
                <a:spcPct val="110000"/>
              </a:lnSpc>
              <a:spcBef>
                <a:spcPts val="600"/>
              </a:spcBef>
              <a:defRPr sz="1800">
                <a:solidFill>
                  <a:srgbClr val="D8D5CE"/>
                </a:solidFill>
              </a:defRPr>
            </a:pPr>
            <a:r>
              <a:rPr lang="pt-PT" sz="1800"/>
              <a:t>CUNHA, CAROLINA, "“ ‘Um romance é uma história do que nunca foi’: a subscrição de letras e livranças por um administrador societário sem poderes e o art. 8.º da LULL”", in </a:t>
            </a:r>
            <a:r>
              <a:rPr lang="pt-PT" sz="1800" i="1"/>
              <a:t>Diálogos com Coutinho de Abreu - Estudos oferecidos no aniversário do Professor</a:t>
            </a:r>
            <a:r>
              <a:rPr lang="pt-PT" sz="1800"/>
              <a:t>, Alexandre Soveral MARTINS/Paulo de Tarso DOMINGUES/Carolina CUNHA, et al. (coord.),  Almedina, Coimbra,  2020</a:t>
            </a:r>
          </a:p>
          <a:p>
            <a:pPr algn="l">
              <a:lnSpc>
                <a:spcPct val="110000"/>
              </a:lnSpc>
              <a:spcBef>
                <a:spcPts val="600"/>
              </a:spcBef>
              <a:defRPr sz="1800">
                <a:solidFill>
                  <a:srgbClr val="D8D5CE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Imagem" descr="Imagem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5674" t="142" r="7655" b="2201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</p:spPr>
      </p:pic>
      <p:sp>
        <p:nvSpPr>
          <p:cNvPr id="124" name="Artigo 10.º…"/>
          <p:cNvSpPr txBox="1"/>
          <p:nvPr/>
        </p:nvSpPr>
        <p:spPr>
          <a:xfrm>
            <a:off x="1319123" y="2952749"/>
            <a:ext cx="10667161" cy="4102101"/>
          </a:xfrm>
          <a:prstGeom prst="rect">
            <a:avLst/>
          </a:prstGeom>
          <a:gradFill>
            <a:gsLst>
              <a:gs pos="0">
                <a:schemeClr val="accent4">
                  <a:hueOff val="6859953"/>
                  <a:satOff val="-77319"/>
                  <a:lumOff val="6917"/>
                </a:schemeClr>
              </a:gs>
              <a:gs pos="100000">
                <a:schemeClr val="accent4">
                  <a:hueOff val="6869535"/>
                  <a:satOff val="-77320"/>
                  <a:lumOff val="-26692"/>
                </a:schemeClr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t>Artigo 10.º</a:t>
            </a:r>
          </a:p>
          <a:p>
            <a:pPr algn="just">
              <a:defRPr>
                <a:solidFill>
                  <a:srgbClr val="FFFFFF"/>
                </a:solidFill>
              </a:defRPr>
            </a:pPr>
            <a:r>
              <a:t>Se </a:t>
            </a:r>
            <a:r>
              <a:rPr>
                <a:solidFill>
                  <a:schemeClr val="accent4">
                    <a:hueOff val="-56568"/>
                    <a:satOff val="8701"/>
                    <a:lumOff val="14763"/>
                  </a:schemeClr>
                </a:solidFill>
              </a:rPr>
              <a:t>uma letra incompleta no momento de ser passada</a:t>
            </a:r>
            <a:r>
              <a:t> tiver sido </a:t>
            </a:r>
            <a:r>
              <a:rPr>
                <a:solidFill>
                  <a:schemeClr val="accent5">
                    <a:hueOff val="130097"/>
                    <a:satOff val="7637"/>
                    <a:lumOff val="9998"/>
                  </a:schemeClr>
                </a:solidFill>
              </a:rPr>
              <a:t>completada contrariamente aos acordos realizados</a:t>
            </a:r>
            <a:r>
              <a:t>, </a:t>
            </a:r>
            <a:r>
              <a:rPr>
                <a:solidFill>
                  <a:schemeClr val="accent3">
                    <a:hueOff val="-216589"/>
                    <a:satOff val="-8555"/>
                    <a:lumOff val="-17601"/>
                  </a:schemeClr>
                </a:solidFill>
              </a:rPr>
              <a:t>não pode </a:t>
            </a:r>
            <a:r>
              <a:t>a </a:t>
            </a:r>
            <a:r>
              <a:rPr>
                <a:solidFill>
                  <a:schemeClr val="accent6">
                    <a:satOff val="23405"/>
                    <a:lumOff val="8160"/>
                  </a:schemeClr>
                </a:solidFill>
              </a:rPr>
              <a:t>inobservância</a:t>
            </a:r>
            <a:r>
              <a:t> desses acordos ser </a:t>
            </a:r>
            <a:r>
              <a:rPr>
                <a:solidFill>
                  <a:schemeClr val="accent6">
                    <a:satOff val="23405"/>
                    <a:lumOff val="8160"/>
                  </a:schemeClr>
                </a:solidFill>
              </a:rPr>
              <a:t>motivo de oposição</a:t>
            </a:r>
            <a:r>
              <a:t> ao portador, </a:t>
            </a:r>
            <a:r>
              <a:rPr>
                <a:solidFill>
                  <a:schemeClr val="accent3">
                    <a:hueOff val="-216589"/>
                    <a:satOff val="-8555"/>
                    <a:lumOff val="-17601"/>
                  </a:schemeClr>
                </a:solidFill>
              </a:rPr>
              <a:t>salvo</a:t>
            </a:r>
            <a:r>
              <a:t> se este </a:t>
            </a:r>
            <a:r>
              <a:rPr>
                <a:solidFill>
                  <a:srgbClr val="F0C0C6"/>
                </a:solidFill>
              </a:rPr>
              <a:t>tiver adquirido</a:t>
            </a:r>
            <a:r>
              <a:t> a letra de </a:t>
            </a:r>
            <a:r>
              <a:rPr>
                <a:solidFill>
                  <a:srgbClr val="C5A1F6"/>
                </a:solidFill>
              </a:rPr>
              <a:t>má fé</a:t>
            </a:r>
            <a:r>
              <a:t> ou, adquirindo-a, tenha cometido uma </a:t>
            </a:r>
            <a:r>
              <a:rPr>
                <a:solidFill>
                  <a:srgbClr val="B79BEA"/>
                </a:solidFill>
              </a:rPr>
              <a:t>falta grave</a:t>
            </a:r>
            <a:r>
              <a:t> </a:t>
            </a:r>
            <a:endParaRPr sz="1200">
              <a:latin typeface="Times Roman"/>
              <a:ea typeface="Times Roman"/>
              <a:cs typeface="Times Roman"/>
              <a:sym typeface="Times Roman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Hipótese da norma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1463204"/>
          </a:xfrm>
        </p:spPr>
        <p:txBody>
          <a:bodyPr anchor="ctr">
            <a:normAutofit/>
          </a:bodyPr>
          <a:lstStyle>
            <a:lvl1pPr defTabSz="443991">
              <a:defRPr sz="5928">
                <a:effectLst>
                  <a:outerShdw blurRad="48260" dist="9652" dir="5400000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pPr lvl="0" defTabSz="479044">
              <a:lnSpc>
                <a:spcPct val="90000"/>
              </a:lnSpc>
              <a:spcBef>
                <a:spcPts val="1900"/>
              </a:spcBef>
              <a:buSzPct val="100000"/>
              <a:defRPr sz="2952"/>
            </a:pPr>
            <a:r>
              <a:rPr lang="pt-PT" sz="6600"/>
              <a:t>Hipótese da norma</a:t>
            </a:r>
            <a:br>
              <a:rPr lang="pt-PT" sz="7800"/>
            </a:br>
            <a:r>
              <a:rPr lang="pt-PT" sz="2400">
                <a:solidFill>
                  <a:srgbClr val="5E5E5E"/>
                </a:solidFill>
                <a:effectLst/>
                <a:latin typeface="Hoefler Text"/>
                <a:sym typeface="Hoefler Text"/>
              </a:rPr>
              <a:t>“</a:t>
            </a:r>
            <a:r>
              <a:rPr lang="pt-PT" sz="2400">
                <a:solidFill>
                  <a:srgbClr val="EAAB5C">
                    <a:lumMod val="75000"/>
                  </a:srgbClr>
                </a:solidFill>
                <a:effectLst/>
                <a:latin typeface="Arial Narrow" panose="020B0604020202020204" pitchFamily="34" charset="0"/>
                <a:cs typeface="Arial Narrow" panose="020B0604020202020204" pitchFamily="34" charset="0"/>
                <a:sym typeface="Hoefler Text"/>
              </a:rPr>
              <a:t>uma letra incompleta no momento de ser passada</a:t>
            </a:r>
            <a:r>
              <a:rPr lang="pt-PT" sz="2400">
                <a:solidFill>
                  <a:srgbClr val="5E5E5E"/>
                </a:solidFill>
                <a:effectLst/>
                <a:latin typeface="Hoefler Text"/>
                <a:sym typeface="Hoefler Text"/>
              </a:rPr>
              <a:t>”</a:t>
            </a:r>
            <a:endParaRPr lang="pt-PT" sz="7800"/>
          </a:p>
        </p:txBody>
      </p:sp>
      <p:sp>
        <p:nvSpPr>
          <p:cNvPr id="127" name="“uma letra incompleta no momento de ser passada”…"/>
          <p:cNvSpPr txBox="1">
            <a:spLocks noGrp="1"/>
          </p:cNvSpPr>
          <p:nvPr>
            <p:ph type="body" sz="half" idx="1"/>
          </p:nvPr>
        </p:nvSpPr>
        <p:spPr>
          <a:xfrm>
            <a:off x="787399" y="2083633"/>
            <a:ext cx="6752653" cy="6880485"/>
          </a:xfrm>
        </p:spPr>
        <p:txBody>
          <a:bodyPr anchor="ctr">
            <a:normAutofit/>
          </a:bodyPr>
          <a:lstStyle/>
          <a:p>
            <a:pPr marL="322834" indent="-322834" defTabSz="479044">
              <a:lnSpc>
                <a:spcPct val="90000"/>
              </a:lnSpc>
              <a:spcBef>
                <a:spcPts val="400"/>
              </a:spcBef>
              <a:buBlip>
                <a:blip r:embed="rId2"/>
              </a:buBlip>
              <a:defRPr sz="2952"/>
            </a:pPr>
            <a:r>
              <a:rPr lang="pt-PT" sz="2400"/>
              <a:t>O que é uma </a:t>
            </a:r>
            <a:r>
              <a:rPr lang="pt-PT" sz="2400" b="1">
                <a:solidFill>
                  <a:schemeClr val="accent5">
                    <a:lumMod val="75000"/>
                  </a:schemeClr>
                </a:solidFill>
              </a:rPr>
              <a:t>letra incompleta</a:t>
            </a:r>
            <a:r>
              <a:rPr lang="pt-PT" sz="240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pt-PT" sz="2400"/>
              <a:t>📝?</a:t>
            </a:r>
          </a:p>
          <a:p>
            <a:pPr marL="645668" lvl="1" indent="-322834" defTabSz="479044">
              <a:lnSpc>
                <a:spcPct val="90000"/>
              </a:lnSpc>
              <a:spcBef>
                <a:spcPts val="400"/>
              </a:spcBef>
              <a:buSzPct val="100000"/>
              <a:buChar char="•"/>
              <a:defRPr sz="2952"/>
            </a:pPr>
            <a:r>
              <a:rPr lang="pt-PT" sz="2400">
                <a:solidFill>
                  <a:schemeClr val="accent4">
                    <a:lumMod val="50000"/>
                  </a:schemeClr>
                </a:solidFill>
              </a:rPr>
              <a:t>mínimo</a:t>
            </a:r>
            <a:r>
              <a:rPr lang="pt-PT" sz="2400"/>
              <a:t>: uma assinatura </a:t>
            </a:r>
            <a:r>
              <a:rPr lang="pt-PT" sz="2400" i="1"/>
              <a:t>conscientemente</a:t>
            </a:r>
            <a:r>
              <a:rPr lang="pt-PT" sz="2400"/>
              <a:t> cambiária, seja de que “sujeito cambiário” for</a:t>
            </a:r>
          </a:p>
          <a:p>
            <a:pPr marL="645668" lvl="1" indent="-322834" defTabSz="479044">
              <a:lnSpc>
                <a:spcPct val="90000"/>
              </a:lnSpc>
              <a:spcBef>
                <a:spcPts val="400"/>
              </a:spcBef>
              <a:buSzPct val="100000"/>
              <a:buChar char="•"/>
              <a:defRPr sz="2952"/>
            </a:pPr>
            <a:r>
              <a:rPr lang="pt-PT" sz="2400" i="1">
                <a:solidFill>
                  <a:schemeClr val="accent4">
                    <a:lumMod val="50000"/>
                  </a:schemeClr>
                </a:solidFill>
              </a:rPr>
              <a:t>itens</a:t>
            </a:r>
            <a:r>
              <a:rPr lang="pt-PT" sz="2400">
                <a:solidFill>
                  <a:schemeClr val="accent4">
                    <a:lumMod val="50000"/>
                  </a:schemeClr>
                </a:solidFill>
              </a:rPr>
              <a:t> em falta</a:t>
            </a:r>
            <a:r>
              <a:rPr lang="pt-PT" sz="2400"/>
              <a:t>: os da listagem de “requisitos” dos arts. 1.º e 75.º LULL</a:t>
            </a:r>
          </a:p>
          <a:p>
            <a:pPr marL="322834" indent="-322834" defTabSz="479044">
              <a:lnSpc>
                <a:spcPct val="90000"/>
              </a:lnSpc>
              <a:spcBef>
                <a:spcPts val="400"/>
              </a:spcBef>
              <a:buBlip>
                <a:blip r:embed="rId2"/>
              </a:buBlip>
              <a:defRPr sz="2952"/>
            </a:pPr>
            <a:r>
              <a:rPr lang="pt-PT" sz="2400" b="1">
                <a:solidFill>
                  <a:schemeClr val="accent5">
                    <a:lumMod val="75000"/>
                  </a:schemeClr>
                </a:solidFill>
              </a:rPr>
              <a:t>Porque</a:t>
            </a:r>
            <a:r>
              <a:rPr lang="pt-PT" sz="2400"/>
              <a:t> está incompleta 🧐? </a:t>
            </a:r>
          </a:p>
          <a:p>
            <a:pPr marL="322834" indent="-322834" defTabSz="479044">
              <a:lnSpc>
                <a:spcPct val="90000"/>
              </a:lnSpc>
              <a:spcBef>
                <a:spcPts val="400"/>
              </a:spcBef>
              <a:buBlip>
                <a:blip r:embed="rId3"/>
              </a:buBlip>
              <a:defRPr sz="2952"/>
            </a:pPr>
            <a:r>
              <a:rPr lang="pt-PT" sz="2400"/>
              <a:t>Situação </a:t>
            </a:r>
            <a:r>
              <a:rPr lang="pt-PT" sz="2400" u="sng"/>
              <a:t>típica</a:t>
            </a:r>
            <a:r>
              <a:rPr lang="pt-PT" sz="2400"/>
              <a:t>: </a:t>
            </a:r>
          </a:p>
          <a:p>
            <a:pPr marL="645668" lvl="1" indent="-322834" defTabSz="479044">
              <a:lnSpc>
                <a:spcPct val="90000"/>
              </a:lnSpc>
              <a:spcBef>
                <a:spcPts val="400"/>
              </a:spcBef>
              <a:buSzPct val="100000"/>
              <a:buChar char="•"/>
              <a:defRPr sz="2952"/>
            </a:pPr>
            <a:r>
              <a:rPr lang="pt-PT" sz="2400"/>
              <a:t>foi </a:t>
            </a:r>
            <a:r>
              <a:rPr lang="pt-PT" sz="2400" i="1">
                <a:solidFill>
                  <a:schemeClr val="accent5">
                    <a:lumMod val="50000"/>
                  </a:schemeClr>
                </a:solidFill>
              </a:rPr>
              <a:t>voluntariamente</a:t>
            </a:r>
            <a:r>
              <a:rPr lang="pt-PT" sz="2400"/>
              <a:t> emitida incompleta (senão problema passa a ser de falta de consciência da emissão da declaração - art. 246.º CCiv.)</a:t>
            </a:r>
          </a:p>
          <a:p>
            <a:pPr marL="645668" lvl="1" indent="-322834" defTabSz="479044">
              <a:lnSpc>
                <a:spcPct val="90000"/>
              </a:lnSpc>
              <a:spcBef>
                <a:spcPts val="400"/>
              </a:spcBef>
              <a:buSzPct val="100000"/>
              <a:buChar char="•"/>
              <a:defRPr sz="2952"/>
            </a:pPr>
            <a:r>
              <a:rPr lang="pt-PT" sz="2400"/>
              <a:t>para </a:t>
            </a:r>
            <a:r>
              <a:rPr lang="pt-PT" sz="2400" i="1">
                <a:solidFill>
                  <a:schemeClr val="accent5">
                    <a:lumMod val="50000"/>
                  </a:schemeClr>
                </a:solidFill>
              </a:rPr>
              <a:t>garantia</a:t>
            </a:r>
            <a:r>
              <a:rPr lang="pt-PT" sz="2400"/>
              <a:t> de uma relação contratual </a:t>
            </a:r>
            <a:r>
              <a:rPr lang="pt-PT" sz="2400" i="1">
                <a:solidFill>
                  <a:schemeClr val="accent5">
                    <a:lumMod val="50000"/>
                  </a:schemeClr>
                </a:solidFill>
              </a:rPr>
              <a:t>duradoura</a:t>
            </a:r>
            <a:r>
              <a:rPr lang="pt-PT" sz="2400"/>
              <a:t>: vai possibilitar a expedita cobrança em sede executiva de </a:t>
            </a:r>
            <a:r>
              <a:rPr lang="pt-PT" sz="2400" u="sng"/>
              <a:t>dívidas pecuniárias </a:t>
            </a:r>
            <a:r>
              <a:rPr lang="pt-PT" sz="2400"/>
              <a:t>futuras/incertas/ilíquidas</a:t>
            </a:r>
          </a:p>
          <a:p>
            <a:pPr marL="645668" lvl="1" indent="-322834" defTabSz="479044">
              <a:lnSpc>
                <a:spcPct val="90000"/>
              </a:lnSpc>
              <a:spcBef>
                <a:spcPts val="400"/>
              </a:spcBef>
              <a:buSzPct val="100000"/>
              <a:buChar char="•"/>
              <a:defRPr sz="2952"/>
            </a:pPr>
            <a:r>
              <a:rPr lang="pt-PT" sz="2400"/>
              <a:t>daí ser </a:t>
            </a:r>
            <a:r>
              <a:rPr lang="pt-PT" sz="2400" i="1"/>
              <a:t>quase</a:t>
            </a:r>
            <a:r>
              <a:rPr lang="pt-PT" sz="2400"/>
              <a:t> omnipresente em contratos de </a:t>
            </a:r>
            <a:r>
              <a:rPr lang="pt-PT" sz="2400" i="1">
                <a:solidFill>
                  <a:schemeClr val="accent5">
                    <a:lumMod val="50000"/>
                  </a:schemeClr>
                </a:solidFill>
              </a:rPr>
              <a:t>financiamento</a:t>
            </a:r>
          </a:p>
        </p:txBody>
      </p:sp>
      <p:pic>
        <p:nvPicPr>
          <p:cNvPr id="9" name="Marcador de Posição da Imagem 8" descr="Uma imagem com pessoa, mão&#10;&#10;Descrição gerada automaticamente">
            <a:extLst>
              <a:ext uri="{FF2B5EF4-FFF2-40B4-BE49-F238E27FC236}">
                <a16:creationId xmlns:a16="http://schemas.microsoft.com/office/drawing/2014/main" id="{953EF067-3F22-C940-A39E-8807AD629093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35" r="23235"/>
          <a:stretch>
            <a:fillRect/>
          </a:stretch>
        </p:blipFill>
        <p:spPr>
          <a:xfrm>
            <a:off x="7892929" y="2692400"/>
            <a:ext cx="4324471" cy="5343996"/>
          </a:xfrm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arcador de Posição da Imagem 2" descr="Uma imagem com chão, interior, parede, madeira&#10;&#10;Descrição gerada automaticamente">
            <a:extLst>
              <a:ext uri="{FF2B5EF4-FFF2-40B4-BE49-F238E27FC236}">
                <a16:creationId xmlns:a16="http://schemas.microsoft.com/office/drawing/2014/main" id="{443B2D02-F6D1-1E45-9A93-BC6BB37B3777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8" r="23018"/>
          <a:stretch>
            <a:fillRect/>
          </a:stretch>
        </p:blipFill>
        <p:spPr>
          <a:xfrm>
            <a:off x="7986760" y="2934558"/>
            <a:ext cx="4392119" cy="5343525"/>
          </a:xfrm>
        </p:spPr>
      </p:pic>
      <p:sp>
        <p:nvSpPr>
          <p:cNvPr id="129" name="Hipótese da norma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1463675"/>
          </a:xfrm>
        </p:spPr>
        <p:txBody>
          <a:bodyPr anchor="ctr">
            <a:normAutofit fontScale="90000"/>
          </a:bodyPr>
          <a:lstStyle>
            <a:lvl1pPr defTabSz="443991">
              <a:defRPr sz="5928">
                <a:effectLst>
                  <a:outerShdw blurRad="48260" dist="9652" dir="5400000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pt-PT" sz="6600"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Hipótese da norma</a:t>
            </a:r>
            <a:br>
              <a:rPr lang="pt-PT" sz="7800"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pt-PT" sz="2400">
                <a:solidFill>
                  <a:srgbClr val="5E5E5E"/>
                </a:solidFill>
                <a:effectLst/>
                <a:latin typeface="Hoefler Text"/>
                <a:sym typeface="Hoefler Text"/>
              </a:rPr>
              <a:t>“</a:t>
            </a:r>
            <a:r>
              <a:rPr lang="pt-PT" sz="2400">
                <a:solidFill>
                  <a:srgbClr val="EAAB5C">
                    <a:lumMod val="75000"/>
                  </a:srgbClr>
                </a:solidFill>
                <a:effectLst/>
                <a:latin typeface="Arial Narrow" panose="020B0604020202020204" pitchFamily="34" charset="0"/>
                <a:cs typeface="Arial Narrow" panose="020B0604020202020204" pitchFamily="34" charset="0"/>
                <a:sym typeface="Hoefler Text"/>
              </a:rPr>
              <a:t>uma letra incompleta no momento de ser passada</a:t>
            </a:r>
            <a:r>
              <a:rPr lang="pt-PT" sz="2400">
                <a:solidFill>
                  <a:srgbClr val="5E5E5E"/>
                </a:solidFill>
                <a:effectLst/>
                <a:latin typeface="Hoefler Text"/>
                <a:sym typeface="Hoefler Text"/>
              </a:rPr>
              <a:t>”</a:t>
            </a:r>
            <a:endParaRPr lang="pt-PT" sz="7200"/>
          </a:p>
        </p:txBody>
      </p:sp>
      <p:sp>
        <p:nvSpPr>
          <p:cNvPr id="130" name="“uma letra incompleta no momento de ser passada”…"/>
          <p:cNvSpPr txBox="1">
            <a:spLocks noGrp="1"/>
          </p:cNvSpPr>
          <p:nvPr>
            <p:ph type="body" sz="half" idx="1"/>
          </p:nvPr>
        </p:nvSpPr>
        <p:spPr>
          <a:xfrm>
            <a:off x="787400" y="2053652"/>
            <a:ext cx="6624982" cy="7105338"/>
          </a:xfrm>
        </p:spPr>
        <p:txBody>
          <a:bodyPr anchor="ctr">
            <a:normAutofit/>
          </a:bodyPr>
          <a:lstStyle/>
          <a:p>
            <a:pPr marL="295275" indent="-295275" defTabSz="438150">
              <a:lnSpc>
                <a:spcPct val="90000"/>
              </a:lnSpc>
              <a:spcBef>
                <a:spcPts val="400"/>
              </a:spcBef>
              <a:buBlip>
                <a:blip r:embed="rId3"/>
              </a:buBlip>
              <a:defRPr sz="2700"/>
            </a:pPr>
            <a:r>
              <a:rPr lang="pt-PT" sz="2400"/>
              <a:t>Como funciona a </a:t>
            </a:r>
            <a:r>
              <a:rPr lang="pt-PT" sz="2400" b="1">
                <a:solidFill>
                  <a:schemeClr val="accent5">
                    <a:lumMod val="50000"/>
                  </a:schemeClr>
                </a:solidFill>
              </a:rPr>
              <a:t>garantia</a:t>
            </a:r>
            <a:r>
              <a:rPr lang="pt-PT" sz="2400"/>
              <a:t> ⚙️? </a:t>
            </a:r>
          </a:p>
          <a:p>
            <a:pPr marL="295275" indent="-295275" defTabSz="438150">
              <a:lnSpc>
                <a:spcPct val="90000"/>
              </a:lnSpc>
              <a:spcBef>
                <a:spcPts val="400"/>
              </a:spcBef>
              <a:buBlip>
                <a:blip r:embed="rId4"/>
              </a:buBlip>
              <a:defRPr sz="2700"/>
            </a:pPr>
            <a:r>
              <a:rPr lang="pt-PT" sz="2400" b="1"/>
              <a:t>Esclarecimento</a:t>
            </a:r>
            <a:r>
              <a:rPr lang="pt-PT" sz="2400"/>
              <a:t> prévio importante🚦:</a:t>
            </a:r>
          </a:p>
          <a:p>
            <a:pPr marL="590550" lvl="1" indent="-295275" defTabSz="438150">
              <a:lnSpc>
                <a:spcPct val="90000"/>
              </a:lnSpc>
              <a:spcBef>
                <a:spcPts val="400"/>
              </a:spcBef>
              <a:buSzPct val="100000"/>
              <a:buChar char="•"/>
              <a:defRPr sz="2700"/>
            </a:pPr>
            <a:r>
              <a:rPr lang="pt-PT" sz="2400"/>
              <a:t>a subscrição e entrega do título em branco </a:t>
            </a:r>
            <a:r>
              <a:rPr lang="pt-PT" sz="2400" u="sng"/>
              <a:t>não constituem uma vinculação cambiária </a:t>
            </a:r>
            <a:r>
              <a:rPr lang="pt-PT" sz="2400"/>
              <a:t>(apenas o seu “embrião”) </a:t>
            </a:r>
          </a:p>
          <a:p>
            <a:pPr marL="590550" lvl="1" indent="-295275" defTabSz="438150">
              <a:lnSpc>
                <a:spcPct val="90000"/>
              </a:lnSpc>
              <a:spcBef>
                <a:spcPts val="400"/>
              </a:spcBef>
              <a:buSzPct val="100000"/>
              <a:buChar char="•"/>
              <a:defRPr sz="2700"/>
            </a:pPr>
            <a:r>
              <a:rPr lang="pt-PT" sz="2400" u="sng"/>
              <a:t>antes</a:t>
            </a:r>
            <a:r>
              <a:rPr lang="pt-PT" sz="2400"/>
              <a:t> de preenchido o título, </a:t>
            </a:r>
            <a:r>
              <a:rPr lang="pt-PT" sz="2400" u="sng"/>
              <a:t>não</a:t>
            </a:r>
            <a:r>
              <a:rPr lang="pt-PT" sz="2400"/>
              <a:t> existe /</a:t>
            </a:r>
            <a:r>
              <a:rPr lang="pt-PT" sz="2400" u="sng"/>
              <a:t>não</a:t>
            </a:r>
            <a:r>
              <a:rPr lang="pt-PT" sz="2400"/>
              <a:t> foi celebrado/ </a:t>
            </a:r>
            <a:r>
              <a:rPr lang="pt-PT" sz="2400" u="sng"/>
              <a:t>não</a:t>
            </a:r>
            <a:r>
              <a:rPr lang="pt-PT" sz="2400"/>
              <a:t> produz efeitos qualquer negócio cambiário</a:t>
            </a:r>
          </a:p>
          <a:p>
            <a:pPr marL="295275" indent="-295275" defTabSz="438150">
              <a:lnSpc>
                <a:spcPct val="90000"/>
              </a:lnSpc>
              <a:spcBef>
                <a:spcPts val="400"/>
              </a:spcBef>
              <a:buBlip>
                <a:blip r:embed="rId4"/>
              </a:buBlip>
              <a:defRPr sz="2700"/>
            </a:pPr>
            <a:r>
              <a:rPr lang="pt-PT" sz="2400"/>
              <a:t>Ora a garantia </a:t>
            </a:r>
            <a:r>
              <a:rPr lang="pt-PT" sz="2400" b="1">
                <a:solidFill>
                  <a:schemeClr val="accent5">
                    <a:lumMod val="50000"/>
                  </a:schemeClr>
                </a:solidFill>
              </a:rPr>
              <a:t>conjuga</a:t>
            </a:r>
            <a:r>
              <a:rPr lang="pt-PT" sz="2400"/>
              <a:t> 🖇:</a:t>
            </a:r>
          </a:p>
          <a:p>
            <a:pPr marL="590550" lvl="1" indent="-295275" defTabSz="438150">
              <a:lnSpc>
                <a:spcPct val="90000"/>
              </a:lnSpc>
              <a:spcBef>
                <a:spcPts val="400"/>
              </a:spcBef>
              <a:buSzPct val="100000"/>
              <a:buChar char="•"/>
              <a:defRPr sz="2700"/>
            </a:pPr>
            <a:r>
              <a:rPr lang="pt-PT" sz="2400"/>
              <a:t>o estado </a:t>
            </a:r>
            <a:r>
              <a:rPr lang="pt-PT" sz="2400" i="1">
                <a:solidFill>
                  <a:schemeClr val="accent3">
                    <a:lumMod val="75000"/>
                  </a:schemeClr>
                </a:solidFill>
              </a:rPr>
              <a:t>embrionário</a:t>
            </a:r>
            <a:r>
              <a:rPr lang="pt-PT" sz="2400"/>
              <a:t> da vinculação cambiária: tecnicamente, constitui uma </a:t>
            </a:r>
            <a:r>
              <a:rPr lang="pt-PT" sz="2400" i="1">
                <a:solidFill>
                  <a:schemeClr val="accent3">
                    <a:lumMod val="75000"/>
                  </a:schemeClr>
                </a:solidFill>
              </a:rPr>
              <a:t>declaração negocial incompleta</a:t>
            </a:r>
            <a:endParaRPr lang="pt-PT" sz="2400">
              <a:solidFill>
                <a:schemeClr val="accent3">
                  <a:lumMod val="75000"/>
                </a:schemeClr>
              </a:solidFill>
            </a:endParaRPr>
          </a:p>
          <a:p>
            <a:pPr marL="590550" lvl="1" indent="-295275" defTabSz="438150">
              <a:lnSpc>
                <a:spcPct val="90000"/>
              </a:lnSpc>
              <a:spcBef>
                <a:spcPts val="400"/>
              </a:spcBef>
              <a:buSzPct val="100000"/>
              <a:buChar char="•"/>
              <a:defRPr sz="2700"/>
            </a:pPr>
            <a:r>
              <a:rPr lang="pt-PT" sz="2400"/>
              <a:t>o </a:t>
            </a:r>
            <a:r>
              <a:rPr lang="pt-PT" sz="2400" i="1">
                <a:solidFill>
                  <a:srgbClr val="00B050"/>
                </a:solidFill>
              </a:rPr>
              <a:t>poder fáctico</a:t>
            </a:r>
            <a:r>
              <a:rPr lang="pt-PT" sz="2400">
                <a:solidFill>
                  <a:srgbClr val="00B050"/>
                </a:solidFill>
              </a:rPr>
              <a:t> </a:t>
            </a:r>
            <a:r>
              <a:rPr lang="pt-PT" sz="2400"/>
              <a:t>de o credor-portador </a:t>
            </a:r>
            <a:r>
              <a:rPr lang="pt-PT" sz="2400" i="1">
                <a:solidFill>
                  <a:srgbClr val="00B050"/>
                </a:solidFill>
              </a:rPr>
              <a:t>preencher</a:t>
            </a:r>
            <a:r>
              <a:rPr lang="pt-PT" sz="2400"/>
              <a:t> o título </a:t>
            </a:r>
            <a:r>
              <a:rPr lang="pt-PT" sz="2400" u="sng"/>
              <a:t>sem necessidade </a:t>
            </a:r>
            <a:r>
              <a:rPr lang="pt-PT" sz="2400"/>
              <a:t>de qualquer nova colaboração do subscritor</a:t>
            </a:r>
          </a:p>
          <a:p>
            <a:pPr marL="590550" lvl="1" indent="-295275" defTabSz="438150">
              <a:lnSpc>
                <a:spcPct val="90000"/>
              </a:lnSpc>
              <a:spcBef>
                <a:spcPts val="400"/>
              </a:spcBef>
              <a:buSzPct val="100000"/>
              <a:buChar char="•"/>
              <a:defRPr sz="2700"/>
            </a:pPr>
            <a:r>
              <a:rPr lang="pt-PT" sz="2400"/>
              <a:t>a </a:t>
            </a:r>
            <a:r>
              <a:rPr lang="pt-PT" sz="2400" u="sng"/>
              <a:t>vinculação</a:t>
            </a:r>
            <a:r>
              <a:rPr lang="pt-PT" sz="2400"/>
              <a:t> decorrente do </a:t>
            </a:r>
            <a:r>
              <a:rPr lang="pt-PT" sz="2400" i="1">
                <a:solidFill>
                  <a:srgbClr val="0070C0"/>
                </a:solidFill>
              </a:rPr>
              <a:t>acordo de preenchimento</a:t>
            </a:r>
            <a:r>
              <a:rPr lang="pt-PT" sz="2400"/>
              <a:t> (expresso ou tácito) através do qual o subscritor </a:t>
            </a:r>
            <a:r>
              <a:rPr lang="pt-PT" sz="2400" i="1">
                <a:solidFill>
                  <a:srgbClr val="0070C0"/>
                </a:solidFill>
              </a:rPr>
              <a:t>aceita</a:t>
            </a:r>
            <a:r>
              <a:rPr lang="pt-PT" sz="2400"/>
              <a:t> que o credor </a:t>
            </a:r>
            <a:r>
              <a:rPr lang="pt-PT" sz="2400" i="1"/>
              <a:t>complete</a:t>
            </a:r>
            <a:r>
              <a:rPr lang="pt-PT" sz="2400"/>
              <a:t> a sua declaração negocial </a:t>
            </a:r>
            <a:r>
              <a:rPr lang="pt-PT" sz="2400" i="1">
                <a:solidFill>
                  <a:srgbClr val="0070C0"/>
                </a:solidFill>
              </a:rPr>
              <a:t>em certos termos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Posição da Imagem 4" descr="Uma imagem com texto&#10;&#10;Descrição gerada automaticamente">
            <a:extLst>
              <a:ext uri="{FF2B5EF4-FFF2-40B4-BE49-F238E27FC236}">
                <a16:creationId xmlns:a16="http://schemas.microsoft.com/office/drawing/2014/main" id="{9E6B7364-80AB-7B47-B5E1-077CC651495F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2" r="20232"/>
          <a:stretch>
            <a:fillRect/>
          </a:stretch>
        </p:blipFill>
        <p:spPr>
          <a:xfrm>
            <a:off x="7562850" y="2498725"/>
            <a:ext cx="4789488" cy="5343525"/>
          </a:xfrm>
        </p:spPr>
      </p:pic>
      <p:sp>
        <p:nvSpPr>
          <p:cNvPr id="76" name="Title 2">
            <a:extLst>
              <a:ext uri="{FF2B5EF4-FFF2-40B4-BE49-F238E27FC236}">
                <a16:creationId xmlns:a16="http://schemas.microsoft.com/office/drawing/2014/main" id="{F96107F8-35BE-4655-AF3B-9369B8B8E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400" y="254000"/>
            <a:ext cx="11430000" cy="1221904"/>
          </a:xfrm>
        </p:spPr>
        <p:txBody>
          <a:bodyPr>
            <a:normAutofit fontScale="90000"/>
          </a:bodyPr>
          <a:lstStyle/>
          <a:p>
            <a:r>
              <a:rPr lang="pt-PT" sz="6600"/>
              <a:t>Hipótese da norma</a:t>
            </a:r>
            <a:br>
              <a:rPr lang="pt-PT"/>
            </a:br>
            <a:r>
              <a:rPr lang="pt-PT" sz="2400">
                <a:solidFill>
                  <a:srgbClr val="5E5E5E"/>
                </a:solidFill>
                <a:effectLst/>
                <a:latin typeface="Hoefler Text"/>
                <a:sym typeface="Hoefler Text"/>
              </a:rPr>
              <a:t>“</a:t>
            </a:r>
            <a:r>
              <a:rPr lang="pt-PT" sz="2400">
                <a:solidFill>
                  <a:srgbClr val="0070C0"/>
                </a:solidFill>
                <a:effectLst/>
                <a:latin typeface="Arial Narrow" panose="020B0604020202020204" pitchFamily="34" charset="0"/>
                <a:cs typeface="Arial Narrow" panose="020B0604020202020204" pitchFamily="34" charset="0"/>
                <a:sym typeface="Hoefler Text"/>
              </a:rPr>
              <a:t>tiver sido completada contrariamente aos acordos realizados</a:t>
            </a:r>
            <a:r>
              <a:rPr lang="pt-PT" sz="2400">
                <a:solidFill>
                  <a:srgbClr val="5E5E5E"/>
                </a:solidFill>
                <a:effectLst/>
                <a:latin typeface="Hoefler Text"/>
                <a:sym typeface="Hoefler Text"/>
              </a:rPr>
              <a:t>”</a:t>
            </a:r>
            <a:endParaRPr lang="en-US"/>
          </a:p>
        </p:txBody>
      </p:sp>
      <p:sp>
        <p:nvSpPr>
          <p:cNvPr id="133" name="“tiver sido completada contrariamente aos acordos realizados”…"/>
          <p:cNvSpPr txBox="1">
            <a:spLocks noGrp="1"/>
          </p:cNvSpPr>
          <p:nvPr>
            <p:ph type="body" sz="half" idx="1"/>
          </p:nvPr>
        </p:nvSpPr>
        <p:spPr>
          <a:xfrm>
            <a:off x="787399" y="1678897"/>
            <a:ext cx="6437859" cy="7390151"/>
          </a:xfrm>
        </p:spPr>
        <p:txBody>
          <a:bodyPr anchor="ctr">
            <a:normAutofit fontScale="92500" lnSpcReduction="10000"/>
          </a:bodyPr>
          <a:lstStyle/>
          <a:p>
            <a:pPr marL="0" indent="0" defTabSz="455675">
              <a:lnSpc>
                <a:spcPct val="90000"/>
              </a:lnSpc>
              <a:spcBef>
                <a:spcPts val="1800"/>
              </a:spcBef>
              <a:buSzPct val="100000"/>
              <a:buNone/>
              <a:defRPr sz="2807"/>
            </a:pPr>
            <a:endParaRPr lang="pt-PT" sz="1800"/>
          </a:p>
          <a:p>
            <a:pPr marL="307085" indent="-307085" defTabSz="455675">
              <a:lnSpc>
                <a:spcPct val="90000"/>
              </a:lnSpc>
              <a:spcBef>
                <a:spcPts val="400"/>
              </a:spcBef>
              <a:buBlip>
                <a:blip r:embed="rId3"/>
              </a:buBlip>
              <a:defRPr sz="2807"/>
            </a:pPr>
            <a:r>
              <a:rPr lang="pt-PT" sz="2600"/>
              <a:t>A norma disciplina o </a:t>
            </a:r>
            <a:r>
              <a:rPr lang="pt-PT" sz="2600" b="1">
                <a:solidFill>
                  <a:schemeClr val="bg1">
                    <a:lumMod val="75000"/>
                    <a:lumOff val="25000"/>
                  </a:schemeClr>
                </a:solidFill>
              </a:rPr>
              <a:t>conflito</a:t>
            </a:r>
            <a:r>
              <a:rPr lang="pt-PT" sz="2600"/>
              <a:t> gerado pelo preenchimento </a:t>
            </a:r>
            <a:r>
              <a:rPr lang="pt-PT" sz="2600" i="1">
                <a:solidFill>
                  <a:schemeClr val="bg1">
                    <a:lumMod val="75000"/>
                    <a:lumOff val="25000"/>
                  </a:schemeClr>
                </a:solidFill>
              </a:rPr>
              <a:t>desconforme</a:t>
            </a:r>
            <a:r>
              <a:rPr lang="pt-PT" sz="2600"/>
              <a:t> </a:t>
            </a:r>
            <a:r>
              <a:rPr lang="pt-PT" sz="2600">
                <a:solidFill>
                  <a:schemeClr val="tx2">
                    <a:lumMod val="60000"/>
                    <a:lumOff val="40000"/>
                  </a:schemeClr>
                </a:solidFill>
              </a:rPr>
              <a:t>com a vontade do subscritor em branco</a:t>
            </a:r>
          </a:p>
          <a:p>
            <a:pPr marL="614171" lvl="1" indent="-307085" defTabSz="455675">
              <a:lnSpc>
                <a:spcPct val="90000"/>
              </a:lnSpc>
              <a:spcBef>
                <a:spcPts val="400"/>
              </a:spcBef>
              <a:buSzPct val="100000"/>
              <a:buChar char="•"/>
              <a:defRPr sz="2807"/>
            </a:pPr>
            <a:r>
              <a:rPr lang="pt-PT" sz="2600"/>
              <a:t>a </a:t>
            </a:r>
            <a:r>
              <a:rPr lang="pt-PT" sz="2600" i="1"/>
              <a:t>formação sucessiva</a:t>
            </a:r>
            <a:r>
              <a:rPr lang="pt-PT" sz="2600"/>
              <a:t> do título dá origem a uma </a:t>
            </a:r>
            <a:r>
              <a:rPr lang="pt-PT" sz="2600">
                <a:solidFill>
                  <a:srgbClr val="00B050"/>
                </a:solidFill>
              </a:rPr>
              <a:t>divergência</a:t>
            </a:r>
          </a:p>
          <a:p>
            <a:pPr marL="921258" lvl="2" indent="-307085" defTabSz="455675">
              <a:lnSpc>
                <a:spcPct val="90000"/>
              </a:lnSpc>
              <a:spcBef>
                <a:spcPts val="400"/>
              </a:spcBef>
              <a:buSzPct val="100000"/>
              <a:buChar char="-"/>
              <a:defRPr sz="2807"/>
            </a:pPr>
            <a:r>
              <a:rPr lang="pt-PT" sz="2600"/>
              <a:t> entre a </a:t>
            </a:r>
            <a:r>
              <a:rPr lang="pt-PT" sz="2600">
                <a:solidFill>
                  <a:srgbClr val="00B050"/>
                </a:solidFill>
              </a:rPr>
              <a:t>vontade</a:t>
            </a:r>
            <a:r>
              <a:rPr lang="pt-PT" sz="2600"/>
              <a:t> (cujo sentido é pré-manifestado pelo subscritor em branco) </a:t>
            </a:r>
          </a:p>
          <a:p>
            <a:pPr marL="921258" lvl="2" indent="-307085" defTabSz="455675">
              <a:lnSpc>
                <a:spcPct val="90000"/>
              </a:lnSpc>
              <a:spcBef>
                <a:spcPts val="400"/>
              </a:spcBef>
              <a:buSzPct val="100000"/>
              <a:buChar char="-"/>
              <a:defRPr sz="2807"/>
            </a:pPr>
            <a:r>
              <a:rPr lang="pt-PT" sz="2600"/>
              <a:t>e a </a:t>
            </a:r>
            <a:r>
              <a:rPr lang="pt-PT" sz="2600" b="1"/>
              <a:t>declaração</a:t>
            </a:r>
            <a:r>
              <a:rPr lang="pt-PT" sz="2600"/>
              <a:t> que lhe vem a ser </a:t>
            </a:r>
            <a:r>
              <a:rPr lang="pt-PT" sz="2600" i="1"/>
              <a:t>imputada</a:t>
            </a:r>
            <a:r>
              <a:rPr lang="pt-PT" sz="2600"/>
              <a:t> (através do preenchimento feito por outrem)</a:t>
            </a:r>
          </a:p>
          <a:p>
            <a:pPr marL="307085" indent="-307085" defTabSz="455675">
              <a:lnSpc>
                <a:spcPct val="90000"/>
              </a:lnSpc>
              <a:spcBef>
                <a:spcPts val="400"/>
              </a:spcBef>
              <a:buBlip>
                <a:blip r:embed="rId3"/>
              </a:buBlip>
              <a:defRPr sz="2807"/>
            </a:pPr>
            <a:r>
              <a:rPr lang="pt-PT" sz="2600"/>
              <a:t>Que </a:t>
            </a:r>
            <a:r>
              <a:rPr lang="pt-PT" sz="2600" b="1">
                <a:solidFill>
                  <a:schemeClr val="bg1">
                    <a:lumMod val="75000"/>
                    <a:lumOff val="25000"/>
                  </a:schemeClr>
                </a:solidFill>
              </a:rPr>
              <a:t>interesses</a:t>
            </a:r>
            <a:r>
              <a:rPr lang="pt-PT" sz="2600"/>
              <a:t> estão em conflito?</a:t>
            </a:r>
          </a:p>
          <a:p>
            <a:pPr marL="614171" lvl="1" indent="-307085" defTabSz="455675">
              <a:lnSpc>
                <a:spcPct val="90000"/>
              </a:lnSpc>
              <a:spcBef>
                <a:spcPts val="400"/>
              </a:spcBef>
              <a:buSzPct val="100000"/>
              <a:buChar char="•"/>
              <a:defRPr sz="2807"/>
            </a:pPr>
            <a:r>
              <a:rPr lang="pt-PT" sz="2600"/>
              <a:t>o do </a:t>
            </a:r>
            <a:r>
              <a:rPr lang="pt-PT" sz="2600" b="1">
                <a:solidFill>
                  <a:srgbClr val="00B0F0"/>
                </a:solidFill>
              </a:rPr>
              <a:t>subscritor</a:t>
            </a:r>
            <a:r>
              <a:rPr lang="pt-PT" sz="2600"/>
              <a:t> do título: </a:t>
            </a:r>
          </a:p>
          <a:p>
            <a:pPr marL="921258" lvl="2" indent="-307085" defTabSz="455675">
              <a:lnSpc>
                <a:spcPct val="90000"/>
              </a:lnSpc>
              <a:spcBef>
                <a:spcPts val="400"/>
              </a:spcBef>
              <a:buSzPct val="100000"/>
              <a:buChar char="-"/>
              <a:defRPr sz="2807"/>
            </a:pPr>
            <a:r>
              <a:rPr lang="pt-PT" sz="2600"/>
              <a:t>de que a vontade que manifestou quanto ao preenchimento </a:t>
            </a:r>
            <a:r>
              <a:rPr lang="pt-PT" sz="2600" u="sng"/>
              <a:t>seja</a:t>
            </a:r>
            <a:r>
              <a:rPr lang="pt-PT" sz="2600"/>
              <a:t> </a:t>
            </a:r>
            <a:r>
              <a:rPr lang="pt-PT" sz="2600" i="1"/>
              <a:t>respeitada</a:t>
            </a:r>
          </a:p>
          <a:p>
            <a:pPr marL="921258" lvl="2" indent="-307085" defTabSz="455675">
              <a:lnSpc>
                <a:spcPct val="90000"/>
              </a:lnSpc>
              <a:spcBef>
                <a:spcPts val="400"/>
              </a:spcBef>
              <a:buSzPct val="100000"/>
              <a:buChar char="-"/>
              <a:defRPr sz="2807"/>
            </a:pPr>
            <a:r>
              <a:rPr lang="pt-PT" sz="2600"/>
              <a:t>de </a:t>
            </a:r>
            <a:r>
              <a:rPr lang="pt-PT" sz="2600" u="sng"/>
              <a:t>não</a:t>
            </a:r>
            <a:r>
              <a:rPr lang="pt-PT" sz="2600"/>
              <a:t> ficar vinculado por um preenchimento com ela </a:t>
            </a:r>
            <a:r>
              <a:rPr lang="pt-PT" sz="2600" i="1"/>
              <a:t>desconforme</a:t>
            </a:r>
            <a:r>
              <a:rPr lang="pt-PT" sz="2600"/>
              <a:t> </a:t>
            </a:r>
          </a:p>
          <a:p>
            <a:pPr marL="614171" lvl="1" indent="-307085" defTabSz="455675">
              <a:lnSpc>
                <a:spcPct val="90000"/>
              </a:lnSpc>
              <a:spcBef>
                <a:spcPts val="400"/>
              </a:spcBef>
              <a:buSzPct val="100000"/>
              <a:buChar char="•"/>
              <a:defRPr sz="2807"/>
            </a:pPr>
            <a:r>
              <a:rPr lang="pt-PT" sz="2600"/>
              <a:t>o do </a:t>
            </a:r>
            <a:r>
              <a:rPr lang="pt-PT" sz="2600" b="1">
                <a:solidFill>
                  <a:srgbClr val="7030A0"/>
                </a:solidFill>
              </a:rPr>
              <a:t>portador</a:t>
            </a:r>
            <a:r>
              <a:rPr lang="pt-PT" sz="2600"/>
              <a:t> do título</a:t>
            </a:r>
          </a:p>
          <a:p>
            <a:pPr marL="921258" lvl="2" indent="-307085" defTabSz="455675">
              <a:lnSpc>
                <a:spcPct val="90000"/>
              </a:lnSpc>
              <a:spcBef>
                <a:spcPts val="400"/>
              </a:spcBef>
              <a:buSzPct val="100000"/>
              <a:buChar char="-"/>
              <a:defRPr sz="2807"/>
            </a:pPr>
            <a:r>
              <a:rPr lang="pt-PT" sz="2600"/>
              <a:t>de que o título valha </a:t>
            </a:r>
            <a:r>
              <a:rPr lang="pt-PT" sz="2600" i="1"/>
              <a:t>tal como</a:t>
            </a:r>
            <a:r>
              <a:rPr lang="pt-PT" sz="2600"/>
              <a:t> </a:t>
            </a:r>
            <a:r>
              <a:rPr lang="pt-PT" sz="2600" u="sng"/>
              <a:t>está</a:t>
            </a:r>
            <a:r>
              <a:rPr lang="pt-PT" sz="2600"/>
              <a:t> preenchido</a:t>
            </a:r>
          </a:p>
          <a:p>
            <a:pPr marL="921258" lvl="2" indent="-307085" defTabSz="455675">
              <a:lnSpc>
                <a:spcPct val="90000"/>
              </a:lnSpc>
              <a:spcBef>
                <a:spcPts val="400"/>
              </a:spcBef>
              <a:buSzPct val="100000"/>
              <a:buChar char="-"/>
              <a:defRPr sz="2807"/>
            </a:pPr>
            <a:r>
              <a:rPr lang="pt-PT" sz="2600"/>
              <a:t>de que o subscritor em branco </a:t>
            </a:r>
            <a:r>
              <a:rPr lang="pt-PT" sz="2600" i="1"/>
              <a:t>fique</a:t>
            </a:r>
            <a:r>
              <a:rPr lang="pt-PT" sz="2600"/>
              <a:t> </a:t>
            </a:r>
            <a:r>
              <a:rPr lang="pt-PT" sz="2600" u="sng"/>
              <a:t>vinculado</a:t>
            </a:r>
            <a:r>
              <a:rPr lang="pt-PT" sz="2600"/>
              <a:t> por essa declaração 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Estatuição da norma"/>
          <p:cNvSpPr txBox="1">
            <a:spLocks noGrp="1"/>
          </p:cNvSpPr>
          <p:nvPr>
            <p:ph type="title"/>
          </p:nvPr>
        </p:nvSpPr>
        <p:spPr>
          <a:xfrm>
            <a:off x="787400" y="254000"/>
            <a:ext cx="11430000" cy="1221904"/>
          </a:xfrm>
        </p:spPr>
        <p:txBody>
          <a:bodyPr anchor="ctr">
            <a:normAutofit fontScale="90000"/>
          </a:bodyPr>
          <a:lstStyle>
            <a:lvl1pPr defTabSz="443991">
              <a:defRPr sz="5928">
                <a:effectLst>
                  <a:outerShdw blurRad="48260" dist="9652" dir="5400000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pt-PT" sz="6600"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Estatuição da norma</a:t>
            </a:r>
            <a:br>
              <a:rPr lang="pt-PT" sz="7800"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pt-PT" sz="2400">
                <a:solidFill>
                  <a:srgbClr val="5E5E5E"/>
                </a:solidFill>
                <a:effectLst/>
                <a:latin typeface="Hoefler Text"/>
                <a:sym typeface="Hoefler Text"/>
              </a:rPr>
              <a:t>“</a:t>
            </a:r>
            <a:r>
              <a:rPr lang="pt-PT" sz="2400">
                <a:solidFill>
                  <a:srgbClr val="C00000"/>
                </a:solidFill>
                <a:effectLst/>
                <a:latin typeface="Arial Narrow" panose="020B0604020202020204" pitchFamily="34" charset="0"/>
                <a:cs typeface="Arial Narrow" panose="020B0604020202020204" pitchFamily="34" charset="0"/>
                <a:sym typeface="Hoefler Text"/>
              </a:rPr>
              <a:t>não pode a inobservância desses acordos ser motivo de oposição ao portador</a:t>
            </a:r>
            <a:r>
              <a:rPr lang="pt-PT" sz="2400">
                <a:solidFill>
                  <a:srgbClr val="5E5E5E"/>
                </a:solidFill>
                <a:effectLst/>
                <a:latin typeface="Hoefler Text"/>
                <a:sym typeface="Hoefler Text"/>
              </a:rPr>
              <a:t>”</a:t>
            </a:r>
            <a:endParaRPr lang="pt-PT" sz="7800"/>
          </a:p>
        </p:txBody>
      </p:sp>
      <p:sp>
        <p:nvSpPr>
          <p:cNvPr id="136" name="“não pode a inobservância desses acordos ser motivo de oposição ao portador”…"/>
          <p:cNvSpPr txBox="1">
            <a:spLocks noGrp="1"/>
          </p:cNvSpPr>
          <p:nvPr>
            <p:ph type="body" sz="half" idx="1"/>
          </p:nvPr>
        </p:nvSpPr>
        <p:spPr>
          <a:xfrm>
            <a:off x="787399" y="1813809"/>
            <a:ext cx="6242987" cy="7075357"/>
          </a:xfrm>
        </p:spPr>
        <p:txBody>
          <a:bodyPr anchor="ctr">
            <a:normAutofit/>
          </a:bodyPr>
          <a:lstStyle/>
          <a:p>
            <a:pPr marL="354329" indent="-354329" defTabSz="525779">
              <a:lnSpc>
                <a:spcPct val="90000"/>
              </a:lnSpc>
              <a:spcBef>
                <a:spcPts val="500"/>
              </a:spcBef>
              <a:buBlip>
                <a:blip r:embed="rId2"/>
              </a:buBlip>
              <a:defRPr sz="3239"/>
            </a:pPr>
            <a:r>
              <a:rPr lang="pt-PT" sz="2400"/>
              <a:t>Como </a:t>
            </a:r>
            <a:r>
              <a:rPr lang="pt-PT" sz="2400" b="1">
                <a:solidFill>
                  <a:schemeClr val="bg1">
                    <a:lumMod val="75000"/>
                    <a:lumOff val="25000"/>
                  </a:schemeClr>
                </a:solidFill>
              </a:rPr>
              <a:t>resolve</a:t>
            </a:r>
            <a:r>
              <a:rPr lang="pt-PT" sz="2400"/>
              <a:t> a lei o conflito de interesses? Em </a:t>
            </a:r>
            <a:r>
              <a:rPr lang="pt-PT" sz="2400">
                <a:solidFill>
                  <a:schemeClr val="bg1">
                    <a:lumMod val="75000"/>
                    <a:lumOff val="25000"/>
                  </a:schemeClr>
                </a:solidFill>
              </a:rPr>
              <a:t>duas fases</a:t>
            </a:r>
            <a:r>
              <a:rPr lang="pt-PT" sz="2400"/>
              <a:t>, através de uma </a:t>
            </a:r>
            <a:r>
              <a:rPr lang="pt-PT" sz="2400" i="1"/>
              <a:t>regra</a:t>
            </a:r>
            <a:r>
              <a:rPr lang="pt-PT" sz="2400"/>
              <a:t> e de de um </a:t>
            </a:r>
            <a:r>
              <a:rPr lang="pt-PT" sz="2400" i="1"/>
              <a:t>desvio</a:t>
            </a:r>
            <a:r>
              <a:rPr lang="pt-PT" sz="2400"/>
              <a:t> à regra</a:t>
            </a:r>
          </a:p>
          <a:p>
            <a:pPr marL="354329" indent="-354329" defTabSz="525779">
              <a:lnSpc>
                <a:spcPct val="90000"/>
              </a:lnSpc>
              <a:spcBef>
                <a:spcPts val="500"/>
              </a:spcBef>
              <a:buBlip>
                <a:blip r:embed="rId2"/>
              </a:buBlip>
              <a:defRPr sz="3239"/>
            </a:pPr>
            <a:r>
              <a:rPr lang="pt-PT" sz="2400" b="1">
                <a:solidFill>
                  <a:srgbClr val="0070C0"/>
                </a:solidFill>
              </a:rPr>
              <a:t>Regra</a:t>
            </a:r>
            <a:r>
              <a:rPr lang="pt-PT" sz="2400"/>
              <a:t>: o subscritor em branco </a:t>
            </a:r>
            <a:r>
              <a:rPr lang="pt-PT" sz="2400" b="1"/>
              <a:t>suporta o risco</a:t>
            </a:r>
            <a:r>
              <a:rPr lang="pt-PT" sz="2400"/>
              <a:t> da inserção de um conteúdo não coincidente com a sua vontade: </a:t>
            </a:r>
            <a:r>
              <a:rPr lang="pt-PT" sz="2400" u="sng"/>
              <a:t>fica vinculado</a:t>
            </a:r>
            <a:r>
              <a:rPr lang="pt-PT" sz="2400"/>
              <a:t> </a:t>
            </a:r>
          </a:p>
          <a:p>
            <a:pPr marL="708659" lvl="1" indent="-354329" defTabSz="525779">
              <a:lnSpc>
                <a:spcPct val="90000"/>
              </a:lnSpc>
              <a:spcBef>
                <a:spcPts val="500"/>
              </a:spcBef>
              <a:buSzPct val="100000"/>
              <a:buChar char="•"/>
              <a:defRPr sz="3239"/>
            </a:pPr>
            <a:r>
              <a:rPr lang="pt-PT" sz="2400" i="1">
                <a:solidFill>
                  <a:srgbClr val="0070C0"/>
                </a:solidFill>
              </a:rPr>
              <a:t>ratio</a:t>
            </a:r>
            <a:r>
              <a:rPr lang="pt-PT" sz="2400"/>
              <a:t>: de outro modo, “matar-se-ia” a viabilidade da </a:t>
            </a:r>
            <a:r>
              <a:rPr lang="pt-PT" sz="2400" u="sng"/>
              <a:t>circulação</a:t>
            </a:r>
            <a:r>
              <a:rPr lang="pt-PT" sz="2400"/>
              <a:t> dos títulos, que era o paradigma vigente à data da LULL</a:t>
            </a:r>
          </a:p>
          <a:p>
            <a:pPr marL="708659" lvl="1" indent="-354329" defTabSz="525779">
              <a:lnSpc>
                <a:spcPct val="90000"/>
              </a:lnSpc>
              <a:spcBef>
                <a:spcPts val="500"/>
              </a:spcBef>
              <a:buSzPct val="100000"/>
              <a:buChar char="•"/>
              <a:defRPr sz="3239"/>
            </a:pPr>
            <a:r>
              <a:rPr lang="pt-PT" sz="2400"/>
              <a:t>mas é elucidativa a </a:t>
            </a:r>
            <a:r>
              <a:rPr lang="pt-PT" sz="2400" u="sng"/>
              <a:t>comparação</a:t>
            </a:r>
            <a:r>
              <a:rPr lang="pt-PT" sz="2400"/>
              <a:t> com a </a:t>
            </a:r>
            <a:r>
              <a:rPr lang="pt-PT" sz="2400">
                <a:solidFill>
                  <a:srgbClr val="0070C0"/>
                </a:solidFill>
              </a:rPr>
              <a:t>solução geral </a:t>
            </a:r>
            <a:r>
              <a:rPr lang="pt-PT" sz="2400"/>
              <a:t>do art. 378.º Cciv. (“</a:t>
            </a:r>
            <a:r>
              <a:rPr lang="pt-PT" sz="2400" i="1"/>
              <a:t>se o documento tiver sido assinado em branco, total ou parcialmente, o seu valor probatório pode ser </a:t>
            </a:r>
            <a:r>
              <a:rPr lang="pt-PT" sz="2400" i="1" u="sng"/>
              <a:t>ilidido</a:t>
            </a:r>
            <a:r>
              <a:rPr lang="pt-PT" sz="2400" i="1"/>
              <a:t>, mostrando-se que nele se inseriram declarações </a:t>
            </a:r>
            <a:r>
              <a:rPr lang="pt-PT" sz="2400" i="1" u="sng"/>
              <a:t>divergentes</a:t>
            </a:r>
            <a:r>
              <a:rPr lang="pt-PT" sz="2400" i="1"/>
              <a:t> do ajustado com o signatário</a:t>
            </a:r>
            <a:r>
              <a:rPr lang="pt-PT" sz="2400"/>
              <a:t>”)</a:t>
            </a:r>
          </a:p>
        </p:txBody>
      </p:sp>
      <p:pic>
        <p:nvPicPr>
          <p:cNvPr id="9" name="Marcador de Posição da Imagem 8" descr="Uma imagem com exterior&#10;&#10;Descrição gerada automaticamente">
            <a:extLst>
              <a:ext uri="{FF2B5EF4-FFF2-40B4-BE49-F238E27FC236}">
                <a16:creationId xmlns:a16="http://schemas.microsoft.com/office/drawing/2014/main" id="{66166ACD-0908-BF40-A237-D797DFFF0055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6" r="25026"/>
          <a:stretch>
            <a:fillRect/>
          </a:stretch>
        </p:blipFill>
        <p:spPr/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Estatuição da norma"/>
          <p:cNvSpPr txBox="1">
            <a:spLocks noGrp="1"/>
          </p:cNvSpPr>
          <p:nvPr>
            <p:ph type="title"/>
          </p:nvPr>
        </p:nvSpPr>
        <p:spPr>
          <a:xfrm>
            <a:off x="787400" y="388911"/>
            <a:ext cx="11430000" cy="1221904"/>
          </a:xfrm>
        </p:spPr>
        <p:txBody>
          <a:bodyPr anchor="ctr">
            <a:normAutofit fontScale="90000"/>
          </a:bodyPr>
          <a:lstStyle>
            <a:lvl1pPr defTabSz="443991">
              <a:defRPr sz="5928">
                <a:effectLst>
                  <a:outerShdw blurRad="48260" dist="9652" dir="5400000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pt-PT" sz="6600"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Estatuição da norma</a:t>
            </a:r>
            <a:br>
              <a:rPr lang="pt-PT" sz="7800"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pt-PT" sz="2400">
                <a:solidFill>
                  <a:srgbClr val="5E5E5E"/>
                </a:solidFill>
                <a:effectLst/>
                <a:latin typeface="Hoefler Text"/>
                <a:sym typeface="Hoefler Text"/>
              </a:rPr>
              <a:t>“</a:t>
            </a:r>
            <a:r>
              <a:rPr lang="pt-PT" sz="2400">
                <a:solidFill>
                  <a:srgbClr val="00B050"/>
                </a:solidFill>
                <a:effectLst/>
                <a:latin typeface="Arial Narrow" panose="020B0604020202020204" pitchFamily="34" charset="0"/>
                <a:cs typeface="Arial Narrow" panose="020B0604020202020204" pitchFamily="34" charset="0"/>
                <a:sym typeface="Hoefler Text"/>
              </a:rPr>
              <a:t>salvo se este tiver adquirido a letra de má fé ou, adquirindo-a, tenha cometido uma falta grave</a:t>
            </a:r>
            <a:r>
              <a:rPr lang="pt-PT" sz="2400">
                <a:solidFill>
                  <a:srgbClr val="5E5E5E"/>
                </a:solidFill>
                <a:effectLst/>
                <a:latin typeface="Hoefler Text"/>
                <a:sym typeface="Hoefler Text"/>
              </a:rPr>
              <a:t>”</a:t>
            </a:r>
            <a:endParaRPr lang="pt-PT" sz="7800"/>
          </a:p>
        </p:txBody>
      </p:sp>
      <p:sp>
        <p:nvSpPr>
          <p:cNvPr id="136" name="“não pode a inobservância desses acordos ser motivo de oposição ao portador”…"/>
          <p:cNvSpPr txBox="1">
            <a:spLocks noGrp="1"/>
          </p:cNvSpPr>
          <p:nvPr>
            <p:ph type="body" sz="half" idx="1"/>
          </p:nvPr>
        </p:nvSpPr>
        <p:spPr>
          <a:xfrm>
            <a:off x="787399" y="1813809"/>
            <a:ext cx="6242987" cy="7075357"/>
          </a:xfrm>
        </p:spPr>
        <p:txBody>
          <a:bodyPr anchor="ctr">
            <a:normAutofit/>
          </a:bodyPr>
          <a:lstStyle/>
          <a:p>
            <a:pPr marL="393700" lvl="0" indent="-393700">
              <a:spcBef>
                <a:spcPts val="600"/>
              </a:spcBef>
              <a:buBlip>
                <a:blip r:embed="rId2"/>
              </a:buBlip>
            </a:pPr>
            <a:r>
              <a:rPr lang="pt-PT" sz="2800" b="1">
                <a:solidFill>
                  <a:srgbClr val="0070C0"/>
                </a:solidFill>
              </a:rPr>
              <a:t>Desvio à regra</a:t>
            </a:r>
            <a:r>
              <a:rPr lang="pt-PT" sz="2800"/>
              <a:t>: deixa de se justificar o sacrifício dos interesses do subscritor em branco perante o </a:t>
            </a:r>
            <a:r>
              <a:rPr lang="pt-PT" sz="2800" i="1"/>
              <a:t>desmerecimento</a:t>
            </a:r>
            <a:r>
              <a:rPr lang="pt-PT" sz="2800"/>
              <a:t> do credor-portador</a:t>
            </a:r>
          </a:p>
          <a:p>
            <a:pPr marL="393700" lvl="0" indent="-393700">
              <a:spcBef>
                <a:spcPts val="600"/>
              </a:spcBef>
              <a:buBlip>
                <a:blip r:embed="rId2"/>
              </a:buBlip>
            </a:pPr>
            <a:r>
              <a:rPr lang="pt-PT" sz="2800">
                <a:solidFill>
                  <a:srgbClr val="0070C0"/>
                </a:solidFill>
              </a:rPr>
              <a:t>Se</a:t>
            </a:r>
            <a:r>
              <a:rPr lang="pt-PT" sz="2800"/>
              <a:t> a ideia é </a:t>
            </a:r>
            <a:r>
              <a:rPr lang="pt-PT" sz="2800" b="1"/>
              <a:t>proteger a confiança</a:t>
            </a:r>
            <a:r>
              <a:rPr lang="pt-PT" sz="2800"/>
              <a:t> no teor inserido no documento, faz todo o sentido </a:t>
            </a:r>
            <a:r>
              <a:rPr lang="pt-PT" sz="2800" i="1"/>
              <a:t>retirar a tutela </a:t>
            </a:r>
            <a:r>
              <a:rPr lang="pt-PT" sz="2800">
                <a:solidFill>
                  <a:srgbClr val="0070C0"/>
                </a:solidFill>
              </a:rPr>
              <a:t>quando</a:t>
            </a:r>
          </a:p>
          <a:p>
            <a:pPr marL="787400" lvl="1" indent="-393700">
              <a:spcBef>
                <a:spcPts val="600"/>
              </a:spcBef>
              <a:buSzPct val="100000"/>
              <a:buFontTx/>
              <a:buChar char="•"/>
              <a:defRPr sz="3300"/>
            </a:pPr>
            <a:r>
              <a:rPr lang="pt-PT" sz="2800"/>
              <a:t>a confiança </a:t>
            </a:r>
            <a:r>
              <a:rPr lang="pt-PT" sz="2800" u="sng"/>
              <a:t>não existiu</a:t>
            </a:r>
            <a:r>
              <a:rPr lang="pt-PT" sz="2800"/>
              <a:t>: </a:t>
            </a:r>
            <a:r>
              <a:rPr lang="pt-PT" sz="2800" b="1">
                <a:solidFill>
                  <a:srgbClr val="E36F08"/>
                </a:solidFill>
              </a:rPr>
              <a:t>má-fé</a:t>
            </a:r>
            <a:r>
              <a:rPr lang="pt-PT" sz="2800"/>
              <a:t> = conhecimento da vontade do subscritor em branco</a:t>
            </a:r>
          </a:p>
          <a:p>
            <a:pPr marL="787400" lvl="1" indent="-393700">
              <a:spcBef>
                <a:spcPts val="600"/>
              </a:spcBef>
              <a:buSzPct val="100000"/>
              <a:buFontTx/>
              <a:buChar char="•"/>
              <a:defRPr sz="3300"/>
            </a:pPr>
            <a:r>
              <a:rPr lang="pt-PT" sz="2800"/>
              <a:t>a confiança </a:t>
            </a:r>
            <a:r>
              <a:rPr lang="pt-PT" sz="2800" u="sng"/>
              <a:t>existiu mas foi culposa</a:t>
            </a:r>
            <a:r>
              <a:rPr lang="pt-PT" sz="2800"/>
              <a:t>, </a:t>
            </a:r>
            <a:r>
              <a:rPr lang="pt-PT" sz="2800" i="1"/>
              <a:t>i.e.</a:t>
            </a:r>
            <a:r>
              <a:rPr lang="pt-PT" sz="2800"/>
              <a:t>, ostensivamente contrária aos deveres de indagação e cuidado: </a:t>
            </a:r>
            <a:r>
              <a:rPr lang="pt-PT" sz="2800" b="1">
                <a:solidFill>
                  <a:schemeClr val="bg1">
                    <a:lumMod val="90000"/>
                    <a:lumOff val="10000"/>
                  </a:schemeClr>
                </a:solidFill>
              </a:rPr>
              <a:t>falta grave</a:t>
            </a:r>
            <a:r>
              <a:rPr lang="pt-PT" sz="2800">
                <a:solidFill>
                  <a:schemeClr val="bg1">
                    <a:lumMod val="90000"/>
                    <a:lumOff val="10000"/>
                  </a:schemeClr>
                </a:solidFill>
              </a:rPr>
              <a:t> </a:t>
            </a:r>
            <a:r>
              <a:rPr lang="pt-PT" sz="2800"/>
              <a:t>= desconhecimento culposo daquela vontade</a:t>
            </a:r>
          </a:p>
        </p:txBody>
      </p:sp>
      <p:pic>
        <p:nvPicPr>
          <p:cNvPr id="5" name="Marcador de Posição da Imagem 4" descr="Uma imagem com pessoa, interior&#10;&#10;Descrição gerada automaticamente">
            <a:extLst>
              <a:ext uri="{FF2B5EF4-FFF2-40B4-BE49-F238E27FC236}">
                <a16:creationId xmlns:a16="http://schemas.microsoft.com/office/drawing/2014/main" id="{6581EA2A-06D2-EA40-B266-B61C7E0A85F4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0" r="229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78563048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Estatuição da norma"/>
          <p:cNvSpPr txBox="1">
            <a:spLocks noGrp="1"/>
          </p:cNvSpPr>
          <p:nvPr>
            <p:ph type="title"/>
          </p:nvPr>
        </p:nvSpPr>
        <p:spPr>
          <a:xfrm>
            <a:off x="787400" y="388911"/>
            <a:ext cx="11430000" cy="1221904"/>
          </a:xfrm>
        </p:spPr>
        <p:txBody>
          <a:bodyPr anchor="ctr">
            <a:normAutofit fontScale="90000"/>
          </a:bodyPr>
          <a:lstStyle>
            <a:lvl1pPr defTabSz="443991">
              <a:defRPr sz="5928">
                <a:effectLst>
                  <a:outerShdw blurRad="48260" dist="9652" dir="5400000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pt-PT" sz="6600"/>
              <a:t>Aplicação  da norma</a:t>
            </a:r>
            <a:br>
              <a:rPr lang="pt-PT" sz="7800"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pt-PT" sz="2400">
                <a:solidFill>
                  <a:srgbClr val="5E5E5E"/>
                </a:solidFill>
                <a:effectLst/>
                <a:latin typeface="Hoefler Text"/>
                <a:sym typeface="Hoefler Text"/>
              </a:rPr>
              <a:t>“</a:t>
            </a:r>
            <a:r>
              <a:rPr lang="pt-PT" sz="2400">
                <a:solidFill>
                  <a:schemeClr val="bg1">
                    <a:lumMod val="90000"/>
                    <a:lumOff val="10000"/>
                  </a:schemeClr>
                </a:solidFill>
                <a:effectLst/>
                <a:latin typeface="Arial Narrow" panose="020B0604020202020204" pitchFamily="34" charset="0"/>
                <a:cs typeface="Arial Narrow" panose="020B0604020202020204" pitchFamily="34" charset="0"/>
                <a:sym typeface="Hoefler Text"/>
              </a:rPr>
              <a:t>completada contrariamente aos acordos realizados</a:t>
            </a:r>
            <a:r>
              <a:rPr lang="pt-PT" sz="2400">
                <a:solidFill>
                  <a:srgbClr val="5E5E5E"/>
                </a:solidFill>
                <a:effectLst/>
                <a:latin typeface="Hoefler Text"/>
                <a:sym typeface="Hoefler Text"/>
              </a:rPr>
              <a:t>”</a:t>
            </a:r>
            <a:endParaRPr lang="pt-PT" sz="7800"/>
          </a:p>
        </p:txBody>
      </p:sp>
      <p:sp>
        <p:nvSpPr>
          <p:cNvPr id="136" name="“não pode a inobservância desses acordos ser motivo de oposição ao portador”…"/>
          <p:cNvSpPr txBox="1">
            <a:spLocks noGrp="1"/>
          </p:cNvSpPr>
          <p:nvPr>
            <p:ph type="body" sz="half" idx="1"/>
          </p:nvPr>
        </p:nvSpPr>
        <p:spPr>
          <a:xfrm>
            <a:off x="578214" y="1813808"/>
            <a:ext cx="7381563" cy="7360171"/>
          </a:xfrm>
        </p:spPr>
        <p:txBody>
          <a:bodyPr anchor="ctr">
            <a:normAutofit fontScale="47500" lnSpcReduction="20000"/>
          </a:bodyPr>
          <a:lstStyle/>
          <a:p>
            <a:pPr marL="0" lvl="0" indent="0" defTabSz="514095">
              <a:spcBef>
                <a:spcPts val="2100"/>
              </a:spcBef>
              <a:buSzTx/>
              <a:buNone/>
              <a:defRPr sz="3168"/>
            </a:pPr>
            <a:r>
              <a:rPr lang="pt-PT" sz="5900"/>
              <a:t>O </a:t>
            </a:r>
            <a:r>
              <a:rPr lang="pt-PT" sz="5900" b="1">
                <a:solidFill>
                  <a:srgbClr val="00B050"/>
                </a:solidFill>
              </a:rPr>
              <a:t>ónus da prova </a:t>
            </a:r>
            <a:r>
              <a:rPr lang="pt-PT" sz="5900"/>
              <a:t>cabe inteiramente ao</a:t>
            </a:r>
            <a:r>
              <a:rPr lang="pt-PT" sz="5900" b="1"/>
              <a:t> </a:t>
            </a:r>
            <a:r>
              <a:rPr lang="pt-PT" sz="5900"/>
              <a:t>subscritor em branco e compreende </a:t>
            </a:r>
            <a:r>
              <a:rPr lang="pt-PT" sz="5900" b="1"/>
              <a:t>dois segmentos distintos</a:t>
            </a:r>
            <a:r>
              <a:rPr lang="pt-PT" sz="5900"/>
              <a:t>:</a:t>
            </a:r>
          </a:p>
          <a:p>
            <a:pPr marL="558800" lvl="0" indent="-558800" defTabSz="514095">
              <a:spcBef>
                <a:spcPts val="2100"/>
              </a:spcBef>
              <a:buClr>
                <a:srgbClr val="A15B9D"/>
              </a:buClr>
              <a:buSzPct val="100000"/>
              <a:buFontTx/>
              <a:buAutoNum type="arabicParenBoth"/>
              <a:defRPr sz="3168"/>
            </a:pPr>
            <a:r>
              <a:rPr lang="pt-PT" sz="5900"/>
              <a:t>demonstrar a </a:t>
            </a:r>
            <a:r>
              <a:rPr lang="pt-PT" sz="5900" b="1">
                <a:solidFill>
                  <a:srgbClr val="E36F08"/>
                </a:solidFill>
              </a:rPr>
              <a:t>discrepância</a:t>
            </a:r>
            <a:r>
              <a:rPr lang="pt-PT" sz="5900"/>
              <a:t> entre o </a:t>
            </a:r>
            <a:r>
              <a:rPr lang="pt-PT" sz="5900" i="1"/>
              <a:t>conteúdo</a:t>
            </a:r>
            <a:r>
              <a:rPr lang="pt-PT" sz="5900"/>
              <a:t> inserido </a:t>
            </a:r>
            <a:r>
              <a:rPr lang="pt-PT" sz="5900">
                <a:solidFill>
                  <a:srgbClr val="E36F08"/>
                </a:solidFill>
              </a:rPr>
              <a:t>e</a:t>
            </a:r>
            <a:r>
              <a:rPr lang="pt-PT" sz="5900"/>
              <a:t> a </a:t>
            </a:r>
            <a:r>
              <a:rPr lang="pt-PT" sz="5900" i="1"/>
              <a:t>vontade</a:t>
            </a:r>
            <a:r>
              <a:rPr lang="pt-PT" sz="5900"/>
              <a:t> manifestada pelo subscritor </a:t>
            </a:r>
          </a:p>
          <a:p>
            <a:pPr marL="692912" lvl="1" indent="-346456" defTabSz="514095">
              <a:spcBef>
                <a:spcPts val="500"/>
              </a:spcBef>
              <a:buBlip>
                <a:blip r:embed="rId2"/>
              </a:buBlip>
              <a:defRPr sz="2816"/>
            </a:pPr>
            <a:r>
              <a:rPr lang="pt-PT" sz="5900"/>
              <a:t>O </a:t>
            </a:r>
            <a:r>
              <a:rPr lang="pt-PT" sz="5900">
                <a:solidFill>
                  <a:srgbClr val="87AEC1">
                    <a:satOff val="-10875"/>
                    <a:lumOff val="-37767"/>
                  </a:srgbClr>
                </a:solidFill>
              </a:rPr>
              <a:t>art. 10º</a:t>
            </a:r>
            <a:r>
              <a:rPr lang="pt-PT" sz="5900"/>
              <a:t> utiliza a expressão desconformidade com os “</a:t>
            </a:r>
            <a:r>
              <a:rPr lang="pt-PT" sz="5900">
                <a:solidFill>
                  <a:srgbClr val="0070C0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acordos realizados</a:t>
            </a:r>
            <a:r>
              <a:rPr lang="pt-PT" sz="5900"/>
              <a:t>”</a:t>
            </a:r>
          </a:p>
          <a:p>
            <a:pPr marL="1039367" lvl="2" indent="-346456" defTabSz="514095">
              <a:spcBef>
                <a:spcPts val="500"/>
              </a:spcBef>
              <a:buBlip>
                <a:blip r:embed="rId3"/>
              </a:buBlip>
              <a:defRPr sz="2816"/>
            </a:pPr>
            <a:r>
              <a:rPr lang="pt-PT" sz="5100"/>
              <a:t>podem ser </a:t>
            </a:r>
            <a:r>
              <a:rPr lang="pt-PT" sz="5100" b="1">
                <a:solidFill>
                  <a:schemeClr val="accent5">
                    <a:lumMod val="50000"/>
                  </a:schemeClr>
                </a:solidFill>
              </a:rPr>
              <a:t>expressos</a:t>
            </a:r>
            <a:r>
              <a:rPr lang="pt-PT" sz="5100"/>
              <a:t> – o mais frequente: o acordo de preenchimento constitui uma das ccg do contrato de adesão</a:t>
            </a:r>
          </a:p>
          <a:p>
            <a:pPr marL="1039367" lvl="2" indent="-346456" defTabSz="514095">
              <a:spcBef>
                <a:spcPts val="500"/>
              </a:spcBef>
              <a:buBlip>
                <a:blip r:embed="rId3"/>
              </a:buBlip>
              <a:defRPr sz="2816"/>
            </a:pPr>
            <a:r>
              <a:rPr lang="pt-PT" sz="5100"/>
              <a:t>podem ser </a:t>
            </a:r>
            <a:r>
              <a:rPr lang="pt-PT" sz="5100" b="1">
                <a:solidFill>
                  <a:schemeClr val="accent5">
                    <a:lumMod val="50000"/>
                  </a:schemeClr>
                </a:solidFill>
              </a:rPr>
              <a:t>tácitos</a:t>
            </a:r>
            <a:r>
              <a:rPr lang="pt-PT" sz="5100"/>
              <a:t> – facto concludente é a subscrição e entrega do título em branco</a:t>
            </a:r>
          </a:p>
          <a:p>
            <a:pPr marL="1039367" lvl="2" indent="-346456" defTabSz="514095">
              <a:spcBef>
                <a:spcPts val="500"/>
              </a:spcBef>
              <a:buBlip>
                <a:blip r:embed="rId3"/>
              </a:buBlip>
              <a:defRPr sz="2816"/>
            </a:pPr>
            <a:r>
              <a:rPr lang="pt-PT" sz="5100"/>
              <a:t>e até pode haver apenas a prestação de um </a:t>
            </a:r>
            <a:r>
              <a:rPr lang="pt-PT" sz="5100" b="1">
                <a:solidFill>
                  <a:schemeClr val="accent5">
                    <a:lumMod val="50000"/>
                  </a:schemeClr>
                </a:solidFill>
              </a:rPr>
              <a:t>mero consentimento</a:t>
            </a:r>
            <a:r>
              <a:rPr lang="pt-PT" sz="51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pt-PT" sz="5100"/>
              <a:t>para preencher, através de </a:t>
            </a:r>
            <a:r>
              <a:rPr lang="pt-PT" sz="5100" i="1">
                <a:solidFill>
                  <a:schemeClr val="accent5">
                    <a:lumMod val="50000"/>
                  </a:schemeClr>
                </a:solidFill>
              </a:rPr>
              <a:t>manifestação unilateral</a:t>
            </a:r>
            <a:r>
              <a:rPr lang="pt-PT" sz="510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pt-PT" sz="5100"/>
              <a:t>de vontade (amiúde </a:t>
            </a:r>
            <a:r>
              <a:rPr lang="pt-PT" sz="5100" i="1"/>
              <a:t>reconstituível</a:t>
            </a:r>
            <a:r>
              <a:rPr lang="pt-PT" sz="5100"/>
              <a:t> em termos objectivos – arts. 236º e 239º CCiv.– pelo credor que aceita o título assinado)</a:t>
            </a:r>
          </a:p>
        </p:txBody>
      </p:sp>
      <p:pic>
        <p:nvPicPr>
          <p:cNvPr id="6" name="Marcador de Posição da Imagem 5">
            <a:extLst>
              <a:ext uri="{FF2B5EF4-FFF2-40B4-BE49-F238E27FC236}">
                <a16:creationId xmlns:a16="http://schemas.microsoft.com/office/drawing/2014/main" id="{2F825B08-2E04-7A41-8A53-65613EF4493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7" r="9537"/>
          <a:stretch>
            <a:fillRect/>
          </a:stretch>
        </p:blipFill>
        <p:spPr>
          <a:xfrm>
            <a:off x="8222157" y="2349500"/>
            <a:ext cx="4324350" cy="5343525"/>
          </a:xfrm>
        </p:spPr>
      </p:pic>
    </p:spTree>
    <p:extLst>
      <p:ext uri="{BB962C8B-B14F-4D97-AF65-F5344CB8AC3E}">
        <p14:creationId xmlns:p14="http://schemas.microsoft.com/office/powerpoint/2010/main" val="3330148360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Estatuição da norma"/>
          <p:cNvSpPr txBox="1">
            <a:spLocks noGrp="1"/>
          </p:cNvSpPr>
          <p:nvPr>
            <p:ph type="title"/>
          </p:nvPr>
        </p:nvSpPr>
        <p:spPr>
          <a:xfrm>
            <a:off x="787400" y="388911"/>
            <a:ext cx="11430000" cy="1221904"/>
          </a:xfrm>
        </p:spPr>
        <p:txBody>
          <a:bodyPr anchor="ctr">
            <a:normAutofit fontScale="90000"/>
          </a:bodyPr>
          <a:lstStyle>
            <a:lvl1pPr defTabSz="443991">
              <a:defRPr sz="5928">
                <a:effectLst>
                  <a:outerShdw blurRad="48260" dist="9652" dir="5400000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pt-PT" sz="6600"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Aplicação  da norma</a:t>
            </a:r>
            <a:br>
              <a:rPr lang="pt-PT" sz="7800"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pt-PT" sz="2400">
                <a:solidFill>
                  <a:srgbClr val="5E5E5E"/>
                </a:solidFill>
                <a:effectLst/>
                <a:latin typeface="Hoefler Text"/>
                <a:sym typeface="Hoefler Text"/>
              </a:rPr>
              <a:t>“</a:t>
            </a:r>
            <a:r>
              <a:rPr lang="pt-PT" sz="2400">
                <a:solidFill>
                  <a:srgbClr val="5E0033">
                    <a:lumMod val="90000"/>
                    <a:lumOff val="10000"/>
                  </a:srgbClr>
                </a:solidFill>
                <a:effectLst/>
                <a:latin typeface="Arial Narrow" panose="020B0604020202020204" pitchFamily="34" charset="0"/>
                <a:cs typeface="Arial Narrow" panose="020B0604020202020204" pitchFamily="34" charset="0"/>
                <a:sym typeface="Hoefler Text"/>
              </a:rPr>
              <a:t>salvo se este</a:t>
            </a:r>
            <a:r>
              <a:rPr lang="pt-PT" sz="2400">
                <a:solidFill>
                  <a:srgbClr val="5E5E5E"/>
                </a:solidFill>
                <a:effectLst/>
                <a:latin typeface="Hoefler Text"/>
                <a:sym typeface="Hoefler Text"/>
              </a:rPr>
              <a:t>”</a:t>
            </a:r>
            <a:endParaRPr lang="pt-PT" sz="7800"/>
          </a:p>
        </p:txBody>
      </p:sp>
      <p:sp>
        <p:nvSpPr>
          <p:cNvPr id="136" name="“não pode a inobservância desses acordos ser motivo de oposição ao portador”…"/>
          <p:cNvSpPr txBox="1">
            <a:spLocks noGrp="1"/>
          </p:cNvSpPr>
          <p:nvPr>
            <p:ph type="body" sz="half" idx="1"/>
          </p:nvPr>
        </p:nvSpPr>
        <p:spPr>
          <a:xfrm>
            <a:off x="623370" y="1813809"/>
            <a:ext cx="7411357" cy="7075357"/>
          </a:xfrm>
        </p:spPr>
        <p:txBody>
          <a:bodyPr anchor="ctr">
            <a:normAutofit fontScale="85000" lnSpcReduction="20000"/>
          </a:bodyPr>
          <a:lstStyle/>
          <a:p>
            <a:pPr marL="635000" lvl="0" indent="-635000">
              <a:spcBef>
                <a:spcPts val="2400"/>
              </a:spcBef>
              <a:buClr>
                <a:srgbClr val="A15B9D"/>
              </a:buClr>
              <a:buSzPct val="100000"/>
              <a:buFontTx/>
              <a:buAutoNum type="arabicParenBoth" startAt="2"/>
            </a:pPr>
            <a:r>
              <a:rPr lang="pt-PT" sz="3600"/>
              <a:t>Prova de que o portador </a:t>
            </a:r>
            <a:r>
              <a:rPr lang="pt-PT" sz="3600" i="1"/>
              <a:t>adquiriu</a:t>
            </a:r>
            <a:r>
              <a:rPr lang="pt-PT" sz="3600"/>
              <a:t> o título de </a:t>
            </a:r>
            <a:r>
              <a:rPr lang="pt-PT" sz="3600" b="1">
                <a:solidFill>
                  <a:srgbClr val="E36F08"/>
                </a:solidFill>
              </a:rPr>
              <a:t>má-fé</a:t>
            </a:r>
            <a:r>
              <a:rPr lang="pt-PT" sz="3600"/>
              <a:t> ou cometendo </a:t>
            </a:r>
            <a:r>
              <a:rPr lang="pt-PT" sz="3600" b="1">
                <a:solidFill>
                  <a:srgbClr val="E36F08"/>
                </a:solidFill>
              </a:rPr>
              <a:t>falta grave</a:t>
            </a:r>
            <a:r>
              <a:rPr lang="pt-PT" sz="3600">
                <a:solidFill>
                  <a:srgbClr val="E36F08"/>
                </a:solidFill>
              </a:rPr>
              <a:t> </a:t>
            </a:r>
          </a:p>
          <a:p>
            <a:pPr marL="787400" lvl="1" indent="-393700">
              <a:spcBef>
                <a:spcPts val="600"/>
              </a:spcBef>
              <a:buBlip>
                <a:blip r:embed="rId2"/>
              </a:buBlip>
              <a:defRPr sz="3200" b="1"/>
            </a:pPr>
            <a:r>
              <a:rPr lang="pt-PT" sz="3200" b="1"/>
              <a:t>Demonstrar</a:t>
            </a:r>
          </a:p>
          <a:p>
            <a:pPr marL="1181100" lvl="2" indent="-393700">
              <a:spcBef>
                <a:spcPts val="600"/>
              </a:spcBef>
              <a:buBlip>
                <a:blip r:embed="rId3"/>
              </a:buBlip>
              <a:defRPr sz="3200"/>
            </a:pPr>
            <a:r>
              <a:rPr lang="pt-PT" sz="3200"/>
              <a:t>que credor </a:t>
            </a:r>
            <a:r>
              <a:rPr lang="pt-PT" sz="3200">
                <a:solidFill>
                  <a:srgbClr val="00B050"/>
                </a:solidFill>
              </a:rPr>
              <a:t>conhece</a:t>
            </a:r>
            <a:r>
              <a:rPr lang="pt-PT" sz="3200"/>
              <a:t> </a:t>
            </a:r>
            <a:r>
              <a:rPr lang="pt-PT" sz="3200">
                <a:solidFill>
                  <a:schemeClr val="tx2">
                    <a:lumMod val="75000"/>
                  </a:schemeClr>
                </a:solidFill>
              </a:rPr>
              <a:t>a </a:t>
            </a:r>
            <a:r>
              <a:rPr lang="pt-PT" sz="3200" i="1">
                <a:solidFill>
                  <a:schemeClr val="tx2">
                    <a:lumMod val="75000"/>
                  </a:schemeClr>
                </a:solidFill>
              </a:rPr>
              <a:t>vontade</a:t>
            </a:r>
            <a:r>
              <a:rPr lang="pt-PT" sz="320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pt-PT" sz="3200"/>
              <a:t>do subscritor em branco </a:t>
            </a:r>
            <a:r>
              <a:rPr lang="pt-PT" sz="3200" b="1"/>
              <a:t>e/ou </a:t>
            </a:r>
            <a:r>
              <a:rPr lang="pt-PT" sz="3200"/>
              <a:t>a </a:t>
            </a:r>
            <a:r>
              <a:rPr lang="pt-PT" sz="3200" i="1"/>
              <a:t>discrepância</a:t>
            </a:r>
            <a:r>
              <a:rPr lang="pt-PT" sz="3200"/>
              <a:t> com a declaração inserida no título (má-fé)</a:t>
            </a:r>
          </a:p>
          <a:p>
            <a:pPr marL="1181100" lvl="2" indent="-393700">
              <a:spcBef>
                <a:spcPts val="600"/>
              </a:spcBef>
              <a:buBlip>
                <a:blip r:embed="rId3"/>
              </a:buBlip>
              <a:defRPr sz="3200"/>
            </a:pPr>
            <a:r>
              <a:rPr lang="pt-PT" sz="3200"/>
              <a:t>que </a:t>
            </a:r>
            <a:r>
              <a:rPr lang="pt-PT" sz="3200">
                <a:solidFill>
                  <a:schemeClr val="bg1">
                    <a:lumMod val="75000"/>
                    <a:lumOff val="25000"/>
                  </a:schemeClr>
                </a:solidFill>
              </a:rPr>
              <a:t>só por negligência grosseira desconhe</a:t>
            </a:r>
            <a:r>
              <a:rPr lang="pt-PT" sz="3200">
                <a:solidFill>
                  <a:srgbClr val="7030A0"/>
                </a:solidFill>
              </a:rPr>
              <a:t>ce </a:t>
            </a:r>
            <a:r>
              <a:rPr lang="pt-PT" sz="3200"/>
              <a:t>essa vontade </a:t>
            </a:r>
            <a:r>
              <a:rPr lang="pt-PT" sz="3200" b="1"/>
              <a:t>e/ou</a:t>
            </a:r>
            <a:r>
              <a:rPr lang="pt-PT" sz="3200"/>
              <a:t> não se apercebeu da discrepância que intercede entre ela e a declaração inserida no título (falta </a:t>
            </a:r>
            <a:r>
              <a:rPr lang="pt-PT" sz="3200" i="1"/>
              <a:t>grave</a:t>
            </a:r>
            <a:r>
              <a:rPr lang="pt-PT" sz="3200"/>
              <a:t>)</a:t>
            </a:r>
          </a:p>
          <a:p>
            <a:pPr marL="787400" lvl="1" indent="-393700">
              <a:spcBef>
                <a:spcPts val="600"/>
              </a:spcBef>
              <a:buBlip>
                <a:blip r:embed="rId2"/>
              </a:buBlip>
              <a:defRPr sz="3200"/>
            </a:pPr>
            <a:r>
              <a:rPr lang="pt-PT" sz="3200" b="1"/>
              <a:t>Momento</a:t>
            </a:r>
            <a:r>
              <a:rPr lang="pt-PT" sz="3200"/>
              <a:t> relevante: o da </a:t>
            </a:r>
            <a:r>
              <a:rPr lang="pt-PT" sz="3200" i="1"/>
              <a:t>aquisição</a:t>
            </a:r>
            <a:r>
              <a:rPr lang="pt-PT" sz="3200"/>
              <a:t> do título</a:t>
            </a:r>
          </a:p>
          <a:p>
            <a:pPr marL="1181100" lvl="2" indent="-393700">
              <a:spcBef>
                <a:spcPts val="600"/>
              </a:spcBef>
              <a:buBlip>
                <a:blip r:embed="rId3"/>
              </a:buBlip>
              <a:defRPr sz="3200">
                <a:solidFill>
                  <a:srgbClr val="979E9E"/>
                </a:solidFill>
              </a:defRPr>
            </a:pPr>
            <a:r>
              <a:rPr lang="pt-PT" sz="3200">
                <a:solidFill>
                  <a:srgbClr val="979E9E"/>
                </a:solidFill>
              </a:rPr>
              <a:t>conduz a várias hipóteses, no caso clássico de circulação, consoante conheçam ou não o “passado incompleto” do título (exemplos extremos)</a:t>
            </a:r>
          </a:p>
        </p:txBody>
      </p:sp>
      <p:pic>
        <p:nvPicPr>
          <p:cNvPr id="6" name="Marcador de Posição da Imagem 5">
            <a:extLst>
              <a:ext uri="{FF2B5EF4-FFF2-40B4-BE49-F238E27FC236}">
                <a16:creationId xmlns:a16="http://schemas.microsoft.com/office/drawing/2014/main" id="{0FE10697-CC27-EF49-8D1D-5EF98734BF8F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8" r="29768"/>
          <a:stretch>
            <a:fillRect/>
          </a:stretch>
        </p:blipFill>
        <p:spPr>
          <a:xfrm>
            <a:off x="8311396" y="2679724"/>
            <a:ext cx="4324350" cy="5343525"/>
          </a:xfrm>
        </p:spPr>
      </p:pic>
    </p:spTree>
    <p:extLst>
      <p:ext uri="{BB962C8B-B14F-4D97-AF65-F5344CB8AC3E}">
        <p14:creationId xmlns:p14="http://schemas.microsoft.com/office/powerpoint/2010/main" val="2431314960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rmony">
  <a:themeElements>
    <a:clrScheme name="Harmony">
      <a:dk1>
        <a:srgbClr val="5E5E5E"/>
      </a:dk1>
      <a:lt1>
        <a:srgbClr val="5E0033"/>
      </a:lt1>
      <a:dk2>
        <a:srgbClr val="565F5F"/>
      </a:dk2>
      <a:lt2>
        <a:srgbClr val="C2CBCA"/>
      </a:lt2>
      <a:accent1>
        <a:srgbClr val="87AEC1"/>
      </a:accent1>
      <a:accent2>
        <a:srgbClr val="D6BB9E"/>
      </a:accent2>
      <a:accent3>
        <a:srgbClr val="CC7A69"/>
      </a:accent3>
      <a:accent4>
        <a:srgbClr val="EAAB5C"/>
      </a:accent4>
      <a:accent5>
        <a:srgbClr val="98C8C6"/>
      </a:accent5>
      <a:accent6>
        <a:srgbClr val="C3CD8B"/>
      </a:accent6>
      <a:hlink>
        <a:srgbClr val="0000FF"/>
      </a:hlink>
      <a:folHlink>
        <a:srgbClr val="FF00FF"/>
      </a:folHlink>
    </a:clrScheme>
    <a:fontScheme name="Harmony">
      <a:majorFont>
        <a:latin typeface="Baskerville"/>
        <a:ea typeface="Baskerville"/>
        <a:cs typeface="Baskerville"/>
      </a:majorFont>
      <a:minorFont>
        <a:latin typeface="Baskerville"/>
        <a:ea typeface="Baskerville"/>
        <a:cs typeface="Baskerville"/>
      </a:minorFont>
    </a:fontScheme>
    <a:fmtScheme name="Harmon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5">
              <a:hueOff val="85969"/>
              <a:satOff val="-7811"/>
              <a:lumOff val="-38955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Harmony">
  <a:themeElements>
    <a:clrScheme name="Harmony">
      <a:dk1>
        <a:srgbClr val="000000"/>
      </a:dk1>
      <a:lt1>
        <a:srgbClr val="FFFFFF"/>
      </a:lt1>
      <a:dk2>
        <a:srgbClr val="565F5F"/>
      </a:dk2>
      <a:lt2>
        <a:srgbClr val="C2CBCA"/>
      </a:lt2>
      <a:accent1>
        <a:srgbClr val="87AEC1"/>
      </a:accent1>
      <a:accent2>
        <a:srgbClr val="D6BB9E"/>
      </a:accent2>
      <a:accent3>
        <a:srgbClr val="CC7A69"/>
      </a:accent3>
      <a:accent4>
        <a:srgbClr val="EAAB5C"/>
      </a:accent4>
      <a:accent5>
        <a:srgbClr val="98C8C6"/>
      </a:accent5>
      <a:accent6>
        <a:srgbClr val="C3CD8B"/>
      </a:accent6>
      <a:hlink>
        <a:srgbClr val="0000FF"/>
      </a:hlink>
      <a:folHlink>
        <a:srgbClr val="FF00FF"/>
      </a:folHlink>
    </a:clrScheme>
    <a:fontScheme name="Harmony">
      <a:majorFont>
        <a:latin typeface="Baskerville"/>
        <a:ea typeface="Baskerville"/>
        <a:cs typeface="Baskerville"/>
      </a:majorFont>
      <a:minorFont>
        <a:latin typeface="Baskerville"/>
        <a:ea typeface="Baskerville"/>
        <a:cs typeface="Baskerville"/>
      </a:minorFont>
    </a:fontScheme>
    <a:fmtScheme name="Harmon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chemeClr val="accent5">
              <a:hueOff val="85969"/>
              <a:satOff val="-7811"/>
              <a:lumOff val="-38955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2033</Words>
  <Application>Microsoft Office PowerPoint</Application>
  <PresentationFormat>Personalizados</PresentationFormat>
  <Paragraphs>109</Paragraphs>
  <Slides>15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15</vt:i4>
      </vt:variant>
    </vt:vector>
  </HeadingPairs>
  <TitlesOfParts>
    <vt:vector size="22" baseType="lpstr">
      <vt:lpstr>Arial</vt:lpstr>
      <vt:lpstr>Arial Narrow</vt:lpstr>
      <vt:lpstr>Baskerville</vt:lpstr>
      <vt:lpstr>Helvetica Neue</vt:lpstr>
      <vt:lpstr>Hoefler Text</vt:lpstr>
      <vt:lpstr>Times Roman</vt:lpstr>
      <vt:lpstr>Harmony</vt:lpstr>
      <vt:lpstr>Subscrição em branco de títulos cambiários</vt:lpstr>
      <vt:lpstr>Apresentação do PowerPoint</vt:lpstr>
      <vt:lpstr>Hipótese da norma “uma letra incompleta no momento de ser passada”</vt:lpstr>
      <vt:lpstr>Hipótese da norma “uma letra incompleta no momento de ser passada”</vt:lpstr>
      <vt:lpstr>Hipótese da norma “tiver sido completada contrariamente aos acordos realizados”</vt:lpstr>
      <vt:lpstr>Estatuição da norma “não pode a inobservância desses acordos ser motivo de oposição ao portador”</vt:lpstr>
      <vt:lpstr>Estatuição da norma “salvo se este tiver adquirido a letra de má fé ou, adquirindo-a, tenha cometido uma falta grave”</vt:lpstr>
      <vt:lpstr>Aplicação  da norma “completada contrariamente aos acordos realizados”</vt:lpstr>
      <vt:lpstr>Aplicação  da norma “salvo se este”</vt:lpstr>
      <vt:lpstr>Aplicação  da norma hoje</vt:lpstr>
      <vt:lpstr>Aplicação  da norma hoje</vt:lpstr>
      <vt:lpstr>Tipos de desconformidade e consequências práticas: preenchimento injustificado</vt:lpstr>
      <vt:lpstr>Tipos de desconformidade e consequências práticas: incorrecta configuração das menções</vt:lpstr>
      <vt:lpstr>Não aplicação do artigo 17.º LULL 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Subscrição em branco de títulos cambiários</dc:title>
  <dc:creator>Carolina Castro Nunes Vicente Cunha</dc:creator>
  <cp:lastModifiedBy>emilia.castro@gmail.com</cp:lastModifiedBy>
  <cp:revision>12</cp:revision>
  <dcterms:created xsi:type="dcterms:W3CDTF">2021-03-04T17:23:54Z</dcterms:created>
  <dcterms:modified xsi:type="dcterms:W3CDTF">2021-03-08T09:22:10Z</dcterms:modified>
</cp:coreProperties>
</file>