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61" r:id="rId6"/>
    <p:sldId id="264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9" r:id="rId23"/>
    <p:sldId id="291" r:id="rId24"/>
    <p:sldId id="290" r:id="rId25"/>
    <p:sldId id="278" r:id="rId26"/>
    <p:sldId id="279" r:id="rId27"/>
    <p:sldId id="282" r:id="rId28"/>
    <p:sldId id="283" r:id="rId29"/>
    <p:sldId id="280" r:id="rId30"/>
    <p:sldId id="292" r:id="rId31"/>
  </p:sldIdLst>
  <p:sldSz cx="9144000" cy="6858000" type="screen4x3"/>
  <p:notesSz cx="6797675" cy="9872663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5D00"/>
    <a:srgbClr val="CC9900"/>
    <a:srgbClr val="A2E6D7"/>
    <a:srgbClr val="66CCFF"/>
    <a:srgbClr val="40CC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6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6ACDE-DD34-4BEB-B0D4-F346A01410E5}" type="datetimeFigureOut">
              <a:rPr lang="pt-PT" smtClean="0"/>
              <a:t>24-11-2017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149FA-B8DD-4BCE-8EDA-54BC9FD724E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2336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49FA-B8DD-4BCE-8EDA-54BC9FD724E1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8832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01B7D04-BA01-4EEB-8B8E-52D25F72CB18}" type="datetimeFigureOut">
              <a:rPr lang="pt-PT" smtClean="0"/>
              <a:pPr/>
              <a:t>24-11-2017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396D971-85D9-454C-B515-B3ECF90ACF66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PT" sz="3600" dirty="0" smtClean="0">
                <a:solidFill>
                  <a:srgbClr val="FFC000"/>
                </a:solidFill>
              </a:rPr>
              <a:t>O REGULAMENTO EUROPEU DE ARRESTO DE CONTAS BANCÁRIAS</a:t>
            </a:r>
            <a:endParaRPr lang="pt-PT" sz="3600" dirty="0">
              <a:solidFill>
                <a:srgbClr val="FFC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PT" sz="3200" b="1" dirty="0" smtClean="0">
                <a:solidFill>
                  <a:schemeClr val="bg1"/>
                </a:solidFill>
              </a:rPr>
              <a:t>REGULAMENTO (UE) </a:t>
            </a:r>
          </a:p>
          <a:p>
            <a:pPr>
              <a:lnSpc>
                <a:spcPct val="150000"/>
              </a:lnSpc>
            </a:pPr>
            <a:r>
              <a:rPr lang="pt-PT" sz="3200" b="1" dirty="0" smtClean="0">
                <a:solidFill>
                  <a:schemeClr val="bg1"/>
                </a:solidFill>
              </a:rPr>
              <a:t>Nº 655/2014 DE 15/5/2014</a:t>
            </a:r>
          </a:p>
          <a:p>
            <a:pPr>
              <a:lnSpc>
                <a:spcPct val="150000"/>
              </a:lnSpc>
            </a:pPr>
            <a:endParaRPr lang="pt-PT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FUNDAMENTOS DO ARRESTO EUROPEU</a:t>
            </a:r>
            <a:br>
              <a:rPr lang="pt-PT" sz="2800" b="1" dirty="0" smtClean="0">
                <a:solidFill>
                  <a:srgbClr val="C00000"/>
                </a:solidFill>
              </a:rPr>
            </a:br>
            <a:r>
              <a:rPr lang="pt-PT" sz="2800" b="1" dirty="0" smtClean="0">
                <a:solidFill>
                  <a:srgbClr val="C00000"/>
                </a:solidFill>
              </a:rPr>
              <a:t>Artigo 7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PT" sz="2800" b="1" dirty="0" smtClean="0">
                <a:solidFill>
                  <a:srgbClr val="002060"/>
                </a:solidFill>
              </a:rPr>
              <a:t>Antes de dispor de uma sentença, transacção judicial ou documento autêntico que lhe permita cobrar a divida,</a:t>
            </a:r>
            <a:r>
              <a:rPr lang="pt-PT" sz="2800" dirty="0" smtClean="0"/>
              <a:t> </a:t>
            </a:r>
            <a:r>
              <a:rPr lang="pt-PT" sz="2800" b="1" dirty="0" smtClean="0">
                <a:solidFill>
                  <a:srgbClr val="002060"/>
                </a:solidFill>
              </a:rPr>
              <a:t>o credor tem de fazer prova:</a:t>
            </a:r>
          </a:p>
          <a:p>
            <a:pPr algn="just">
              <a:buFont typeface="Wingdings" pitchFamily="2" charset="2"/>
              <a:buChar char="§"/>
            </a:pPr>
            <a:r>
              <a:rPr lang="pt-PT" sz="2800" b="1" i="1" dirty="0" smtClean="0">
                <a:solidFill>
                  <a:srgbClr val="C00000"/>
                </a:solidFill>
              </a:rPr>
              <a:t>Da probabilidade do seu direito existir.</a:t>
            </a:r>
          </a:p>
          <a:p>
            <a:pPr algn="just">
              <a:buNone/>
            </a:pPr>
            <a:r>
              <a:rPr lang="pt-PT" sz="2800" b="1" dirty="0" smtClean="0">
                <a:solidFill>
                  <a:srgbClr val="002060"/>
                </a:solidFill>
              </a:rPr>
              <a:t>Em qualquer situação, o credor tem de demonstrar:</a:t>
            </a:r>
          </a:p>
          <a:p>
            <a:pPr algn="just">
              <a:buFont typeface="Wingdings" pitchFamily="2" charset="2"/>
              <a:buChar char="§"/>
            </a:pPr>
            <a:r>
              <a:rPr lang="pt-PT" sz="2800" b="1" i="1" dirty="0" smtClean="0">
                <a:solidFill>
                  <a:srgbClr val="C00000"/>
                </a:solidFill>
              </a:rPr>
              <a:t>A necessidade urgente da providência</a:t>
            </a:r>
          </a:p>
          <a:p>
            <a:pPr algn="just">
              <a:buFont typeface="Wingdings" pitchFamily="2" charset="2"/>
              <a:buChar char="§"/>
            </a:pPr>
            <a:r>
              <a:rPr lang="pt-PT" sz="2800" b="1" i="1" dirty="0" smtClean="0">
                <a:solidFill>
                  <a:srgbClr val="C00000"/>
                </a:solidFill>
              </a:rPr>
              <a:t>O risco real de dissipação do património do devedor</a:t>
            </a:r>
          </a:p>
          <a:p>
            <a:pPr algn="just">
              <a:buFont typeface="Wingdings" pitchFamily="2" charset="2"/>
              <a:buChar char="§"/>
            </a:pPr>
            <a:r>
              <a:rPr lang="pt-PT" sz="2800" b="1" i="1" dirty="0" smtClean="0">
                <a:solidFill>
                  <a:srgbClr val="C00000"/>
                </a:solidFill>
              </a:rPr>
              <a:t>Que esse risco impede ou torna substancialmente mais difícil a cobrança da dívida.</a:t>
            </a:r>
            <a:endParaRPr lang="pt-PT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err="1" smtClean="0">
                <a:solidFill>
                  <a:srgbClr val="C00000"/>
                </a:solidFill>
              </a:rPr>
              <a:t>FACTORES</a:t>
            </a:r>
            <a:r>
              <a:rPr lang="pt-PT" sz="2800" b="1" dirty="0" smtClean="0">
                <a:solidFill>
                  <a:srgbClr val="C00000"/>
                </a:solidFill>
              </a:rPr>
              <a:t> QUE PODEM INTEGRAR O RISCO INVOCADO PELO CREDOR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PT" sz="3000" b="1" dirty="0" smtClean="0">
                <a:solidFill>
                  <a:srgbClr val="C00000"/>
                </a:solidFill>
              </a:rPr>
              <a:t>São </a:t>
            </a:r>
            <a:r>
              <a:rPr lang="pt-PT" sz="3000" b="1" dirty="0" err="1" smtClean="0">
                <a:solidFill>
                  <a:srgbClr val="C00000"/>
                </a:solidFill>
              </a:rPr>
              <a:t>factores</a:t>
            </a:r>
            <a:r>
              <a:rPr lang="pt-PT" sz="3000" b="1" dirty="0" smtClean="0">
                <a:solidFill>
                  <a:srgbClr val="C00000"/>
                </a:solidFill>
              </a:rPr>
              <a:t> de risco: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A conduta do devedor perante a pretensão do credor ou numa contenda anterior entre as partes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O histórico do crédito concedido ao devedor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A natureza dos bens do devedor (fungíveis ou não)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Alguma </a:t>
            </a:r>
            <a:r>
              <a:rPr lang="pt-PT" sz="3000" dirty="0" err="1" smtClean="0">
                <a:solidFill>
                  <a:srgbClr val="0070C0"/>
                </a:solidFill>
              </a:rPr>
              <a:t>acção</a:t>
            </a:r>
            <a:r>
              <a:rPr lang="pt-PT" sz="3000" dirty="0" smtClean="0">
                <a:solidFill>
                  <a:srgbClr val="0070C0"/>
                </a:solidFill>
              </a:rPr>
              <a:t> recente do devedor sobre os seus bens</a:t>
            </a:r>
          </a:p>
          <a:p>
            <a:pPr algn="just">
              <a:buNone/>
            </a:pPr>
            <a:r>
              <a:rPr lang="pt-PT" sz="3000" b="1" dirty="0" smtClean="0">
                <a:solidFill>
                  <a:srgbClr val="C00000"/>
                </a:solidFill>
              </a:rPr>
              <a:t>Não são </a:t>
            </a:r>
            <a:r>
              <a:rPr lang="pt-PT" sz="3000" b="1" dirty="0" err="1" smtClean="0">
                <a:solidFill>
                  <a:srgbClr val="C00000"/>
                </a:solidFill>
              </a:rPr>
              <a:t>factores</a:t>
            </a:r>
            <a:r>
              <a:rPr lang="pt-PT" sz="3000" b="1" dirty="0" smtClean="0">
                <a:solidFill>
                  <a:srgbClr val="C00000"/>
                </a:solidFill>
              </a:rPr>
              <a:t> de risco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Os gastos do devedor feitos para fazer face ao seu giro comercial ou às despesas recorrentes da sua família</a:t>
            </a:r>
          </a:p>
          <a:p>
            <a:pPr algn="just">
              <a:buNone/>
            </a:pPr>
            <a:r>
              <a:rPr lang="pt-PT" sz="3000" b="1" dirty="0" smtClean="0">
                <a:solidFill>
                  <a:srgbClr val="C00000"/>
                </a:solidFill>
              </a:rPr>
              <a:t>São insuficientes por si só como </a:t>
            </a:r>
            <a:r>
              <a:rPr lang="pt-PT" sz="3000" b="1" dirty="0" err="1" smtClean="0">
                <a:solidFill>
                  <a:srgbClr val="C00000"/>
                </a:solidFill>
              </a:rPr>
              <a:t>factores</a:t>
            </a:r>
            <a:r>
              <a:rPr lang="pt-PT" sz="3000" b="1" dirty="0" smtClean="0">
                <a:solidFill>
                  <a:srgbClr val="C00000"/>
                </a:solidFill>
              </a:rPr>
              <a:t> de risco: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A mera contestação da divida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A existência de outros credores</a:t>
            </a:r>
          </a:p>
          <a:p>
            <a:pPr algn="just">
              <a:buFont typeface="Wingdings" pitchFamily="2" charset="2"/>
              <a:buChar char="§"/>
            </a:pPr>
            <a:r>
              <a:rPr lang="pt-PT" sz="3000" dirty="0" smtClean="0">
                <a:solidFill>
                  <a:srgbClr val="0070C0"/>
                </a:solidFill>
              </a:rPr>
              <a:t>A  fraca situação económica do devedor ou a sua deterioração</a:t>
            </a:r>
          </a:p>
          <a:p>
            <a:pPr algn="just"/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Natureza </a:t>
            </a:r>
            <a:r>
              <a:rPr lang="pt-PT" sz="2800" b="1" i="1" dirty="0" err="1" smtClean="0">
                <a:solidFill>
                  <a:srgbClr val="C00000"/>
                </a:solidFill>
              </a:rPr>
              <a:t>ex</a:t>
            </a:r>
            <a:r>
              <a:rPr lang="pt-PT" sz="2800" b="1" i="1" dirty="0" smtClean="0">
                <a:solidFill>
                  <a:srgbClr val="C00000"/>
                </a:solidFill>
              </a:rPr>
              <a:t> parte </a:t>
            </a:r>
            <a:r>
              <a:rPr lang="pt-PT" sz="2800" b="1" dirty="0" smtClean="0">
                <a:solidFill>
                  <a:srgbClr val="C00000"/>
                </a:solidFill>
              </a:rPr>
              <a:t>do procedimento cautelar de arresto europeu – artigo 11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endParaRPr lang="pt-PT" b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pt-PT" b="1" dirty="0" smtClean="0">
                <a:solidFill>
                  <a:srgbClr val="002060"/>
                </a:solidFill>
              </a:rPr>
              <a:t>	O PROCEDIMENTO CAUTELAR DE ARRESTO EUROPEU É SEMPRE DECRETADO:</a:t>
            </a:r>
          </a:p>
          <a:p>
            <a:pPr algn="just">
              <a:buNone/>
            </a:pPr>
            <a:endParaRPr lang="pt-PT" b="1" dirty="0" smtClean="0">
              <a:solidFill>
                <a:srgbClr val="00206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pt-PT" b="1" dirty="0" smtClean="0">
                <a:solidFill>
                  <a:srgbClr val="0070C0"/>
                </a:solidFill>
              </a:rPr>
              <a:t>SEM QUE O DEVEDOR POSSA TER CONHECIMENTO PRÉVIO </a:t>
            </a:r>
          </a:p>
          <a:p>
            <a:pPr algn="ctr">
              <a:buNone/>
            </a:pPr>
            <a:r>
              <a:rPr lang="pt-PT" b="1" dirty="0" smtClean="0">
                <a:solidFill>
                  <a:srgbClr val="0070C0"/>
                </a:solidFill>
              </a:rPr>
              <a:t>	E</a:t>
            </a:r>
          </a:p>
          <a:p>
            <a:pPr algn="ctr">
              <a:buFont typeface="Wingdings" pitchFamily="2" charset="2"/>
              <a:buChar char="Ø"/>
            </a:pPr>
            <a:r>
              <a:rPr lang="pt-PT" b="1" dirty="0" smtClean="0">
                <a:solidFill>
                  <a:srgbClr val="0070C0"/>
                </a:solidFill>
              </a:rPr>
              <a:t>SEM AUDIÇÃO PRÉVIA DO DEVEDOR</a:t>
            </a:r>
          </a:p>
          <a:p>
            <a:pPr algn="just">
              <a:buFont typeface="Wingdings" pitchFamily="2" charset="2"/>
              <a:buChar char="Ø"/>
            </a:pPr>
            <a:endParaRPr lang="pt-PT" dirty="0" smtClean="0">
              <a:solidFill>
                <a:srgbClr val="0070C0"/>
              </a:solidFill>
            </a:endParaRPr>
          </a:p>
          <a:p>
            <a:pPr algn="just">
              <a:buNone/>
            </a:pPr>
            <a:r>
              <a:rPr lang="pt-PT" b="1" dirty="0" smtClean="0">
                <a:solidFill>
                  <a:srgbClr val="002060"/>
                </a:solidFill>
              </a:rPr>
              <a:t>	</a:t>
            </a:r>
            <a:r>
              <a:rPr lang="pt-PT" b="1" i="1" dirty="0" smtClean="0">
                <a:solidFill>
                  <a:srgbClr val="002060"/>
                </a:solidFill>
              </a:rPr>
              <a:t>O DEVEDOR SÓ PODE IMPUGNAR O ARRESTO, A SUA EXECUÇÃO, OU PEDIR A REAPRECIAÇÃO DA DECISÃO, DEPOIS DO ARRESTO DAS CONTAS BANCÁRIAS TER SIDO EXECUTADO</a:t>
            </a:r>
          </a:p>
          <a:p>
            <a:pPr algn="just">
              <a:buNone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002060"/>
                </a:solidFill>
              </a:rPr>
              <a:t>INFORMAÇÃO BANCÁRIA</a:t>
            </a:r>
            <a:br>
              <a:rPr lang="pt-PT" sz="2800" b="1" dirty="0" smtClean="0">
                <a:solidFill>
                  <a:srgbClr val="002060"/>
                </a:solidFill>
              </a:rPr>
            </a:br>
            <a:r>
              <a:rPr lang="pt-PT" sz="2800" b="1" dirty="0">
                <a:solidFill>
                  <a:srgbClr val="002060"/>
                </a:solidFill>
              </a:rPr>
              <a:t>A</a:t>
            </a:r>
            <a:r>
              <a:rPr lang="pt-PT" sz="2800" b="1" dirty="0" smtClean="0">
                <a:solidFill>
                  <a:srgbClr val="002060"/>
                </a:solidFill>
              </a:rPr>
              <a:t>rtigo 14</a:t>
            </a:r>
            <a:endParaRPr lang="pt-PT" sz="2800" b="1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PT" b="1" dirty="0" smtClean="0">
                <a:solidFill>
                  <a:srgbClr val="0070C0"/>
                </a:solidFill>
              </a:rPr>
              <a:t>Antes de decretado o arresto o credor pode pedir ao </a:t>
            </a:r>
            <a:r>
              <a:rPr lang="pt-PT" b="1" smtClean="0">
                <a:solidFill>
                  <a:srgbClr val="0070C0"/>
                </a:solidFill>
              </a:rPr>
              <a:t>Tribunal que </a:t>
            </a:r>
            <a:r>
              <a:rPr lang="pt-PT" b="1" dirty="0" smtClean="0">
                <a:solidFill>
                  <a:srgbClr val="0070C0"/>
                </a:solidFill>
              </a:rPr>
              <a:t>solicite </a:t>
            </a:r>
            <a:r>
              <a:rPr lang="pt-PT" b="1" dirty="0" smtClean="0">
                <a:solidFill>
                  <a:srgbClr val="002060"/>
                </a:solidFill>
              </a:rPr>
              <a:t>informação sobre as contas bancárias do devedor existentes noutro EM.</a:t>
            </a:r>
          </a:p>
          <a:p>
            <a:pPr algn="just">
              <a:buFont typeface="Wingdings" pitchFamily="2" charset="2"/>
              <a:buChar char="Ø"/>
            </a:pPr>
            <a:r>
              <a:rPr lang="pt-PT" b="1" dirty="0" smtClean="0">
                <a:solidFill>
                  <a:srgbClr val="002060"/>
                </a:solidFill>
              </a:rPr>
              <a:t>O Tribunal </a:t>
            </a:r>
            <a:r>
              <a:rPr lang="pt-PT" b="1" dirty="0" smtClean="0">
                <a:solidFill>
                  <a:srgbClr val="0070C0"/>
                </a:solidFill>
              </a:rPr>
              <a:t>competente para ordenar o arresto europeu solicita essa informação a uma  </a:t>
            </a:r>
            <a:r>
              <a:rPr lang="pt-PT" b="1" dirty="0" smtClean="0">
                <a:solidFill>
                  <a:srgbClr val="002060"/>
                </a:solidFill>
              </a:rPr>
              <a:t>entidade pública central designada em cada EM.</a:t>
            </a:r>
          </a:p>
          <a:p>
            <a:pPr algn="just">
              <a:buNone/>
            </a:pPr>
            <a:r>
              <a:rPr lang="pt-PT" b="1" dirty="0" smtClean="0">
                <a:solidFill>
                  <a:srgbClr val="C00000"/>
                </a:solidFill>
              </a:rPr>
              <a:t>	Em princípio a informação bancária só deve ser solicitada pelo Tribunal </a:t>
            </a:r>
            <a:r>
              <a:rPr lang="pt-PT" b="1" dirty="0" smtClean="0">
                <a:solidFill>
                  <a:srgbClr val="002060"/>
                </a:solidFill>
              </a:rPr>
              <a:t>quando o credor já dispõe de uma sentença na acção principal.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002060"/>
                </a:solidFill>
              </a:rPr>
              <a:t>INFORMAÇÃO BANCÁRIA EXCEPCIONAL</a:t>
            </a:r>
            <a:endParaRPr lang="pt-PT" sz="2800" b="1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t-PT" b="1" dirty="0" err="1" smtClean="0">
                <a:solidFill>
                  <a:srgbClr val="002060"/>
                </a:solidFill>
              </a:rPr>
              <a:t>Excepcionalmente</a:t>
            </a:r>
            <a:r>
              <a:rPr lang="pt-PT" b="1" dirty="0" smtClean="0">
                <a:solidFill>
                  <a:srgbClr val="002060"/>
                </a:solidFill>
              </a:rPr>
              <a:t>, </a:t>
            </a:r>
            <a:r>
              <a:rPr lang="pt-PT" b="1" dirty="0" smtClean="0">
                <a:solidFill>
                  <a:srgbClr val="C00000"/>
                </a:solidFill>
              </a:rPr>
              <a:t>o Tribunal pode solicitar informação sobre contas bancárias do devedor noutro EM, </a:t>
            </a:r>
            <a:r>
              <a:rPr lang="pt-PT" b="1" u="sng" dirty="0" smtClean="0">
                <a:solidFill>
                  <a:srgbClr val="C00000"/>
                </a:solidFill>
              </a:rPr>
              <a:t>ainda que o credor não disponha de uma sentença na </a:t>
            </a:r>
            <a:r>
              <a:rPr lang="pt-PT" b="1" u="sng" dirty="0" err="1" smtClean="0">
                <a:solidFill>
                  <a:srgbClr val="C00000"/>
                </a:solidFill>
              </a:rPr>
              <a:t>acção</a:t>
            </a:r>
            <a:r>
              <a:rPr lang="pt-PT" b="1" u="sng" dirty="0" smtClean="0">
                <a:solidFill>
                  <a:srgbClr val="C00000"/>
                </a:solidFill>
              </a:rPr>
              <a:t> principal, mediante prova:</a:t>
            </a:r>
            <a:r>
              <a:rPr lang="pt-PT" b="1" u="sng" dirty="0" smtClean="0">
                <a:solidFill>
                  <a:srgbClr val="002060"/>
                </a:solidFill>
              </a:rPr>
              <a:t>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PT" b="1" dirty="0" smtClean="0">
                <a:solidFill>
                  <a:srgbClr val="002060"/>
                </a:solidFill>
              </a:rPr>
              <a:t>do montante elevado da divida em questão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PT" b="1" dirty="0" smtClean="0">
                <a:solidFill>
                  <a:srgbClr val="002060"/>
                </a:solidFill>
              </a:rPr>
              <a:t>da urgência na  informação bancária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PT" b="1" dirty="0" smtClean="0">
                <a:solidFill>
                  <a:srgbClr val="002060"/>
                </a:solidFill>
              </a:rPr>
              <a:t>do risco existente para a cobrança da dívida, e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pt-PT" b="1" dirty="0" smtClean="0">
                <a:solidFill>
                  <a:srgbClr val="002060"/>
                </a:solidFill>
              </a:rPr>
              <a:t>da deterioração substancial da situação financeira do credor que resultaria da falta de cobrança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002060"/>
                </a:solidFill>
              </a:rPr>
              <a:t>LIMITES À OBTENÇÃO E À UTILIZAÇÃO DA INFORMAÇÃO BANCÁRIA</a:t>
            </a:r>
            <a:endParaRPr lang="pt-PT" sz="2800" b="1" dirty="0">
              <a:solidFill>
                <a:srgbClr val="00206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A informação bancária só pode ser solicitada no caso de se verificarem todos os requisitos e condições para proferir a decisão de arresto europeu.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2060"/>
                </a:solidFill>
              </a:rPr>
              <a:t>A informação obtida sobre a identificação das contas bancárias do devedor </a:t>
            </a:r>
            <a:r>
              <a:rPr lang="pt-PT" b="1" u="sng" dirty="0" smtClean="0">
                <a:solidFill>
                  <a:srgbClr val="002060"/>
                </a:solidFill>
              </a:rPr>
              <a:t>não pode ser fornecida ao credor.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Só o Tribunal que a solicita é que pode ter acesso a essa informação bancária.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err="1" smtClean="0">
                <a:solidFill>
                  <a:srgbClr val="002060"/>
                </a:solidFill>
              </a:rPr>
              <a:t>Excepcionalmente</a:t>
            </a:r>
            <a:r>
              <a:rPr lang="pt-PT" b="1" dirty="0" smtClean="0">
                <a:solidFill>
                  <a:srgbClr val="002060"/>
                </a:solidFill>
              </a:rPr>
              <a:t>, tal informação pode ser fornecida ao banco do devedor se houver dificuldade em identificar a conta do devedor visada pelo arresto com base na informação constante na decisão de arresto.</a:t>
            </a:r>
            <a:endParaRPr lang="pt-PT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7A5D00"/>
                </a:solidFill>
              </a:rPr>
              <a:t>TRANSMISSÃO DA DECISÃO E DIFICULDADES NA EXECUÇÃO</a:t>
            </a:r>
            <a:endParaRPr lang="pt-PT" sz="2800" b="1" dirty="0">
              <a:solidFill>
                <a:srgbClr val="7A5D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pt-PT" sz="2100" dirty="0" smtClean="0">
                <a:solidFill>
                  <a:srgbClr val="0070C0"/>
                </a:solidFill>
              </a:rPr>
              <a:t>A decisão de arresto deve ser transmitida ao EM de execução pela via mais rápida, eficaz e segura, de </a:t>
            </a:r>
            <a:r>
              <a:rPr lang="pt-PT" sz="2100" b="1" dirty="0" smtClean="0">
                <a:solidFill>
                  <a:srgbClr val="7A5D00"/>
                </a:solidFill>
              </a:rPr>
              <a:t>preferência electronicamente.</a:t>
            </a:r>
          </a:p>
          <a:p>
            <a:pPr algn="just">
              <a:buFont typeface="Wingdings" pitchFamily="2" charset="2"/>
              <a:buChar char="q"/>
            </a:pPr>
            <a:r>
              <a:rPr lang="pt-PT" sz="2100" dirty="0" smtClean="0">
                <a:solidFill>
                  <a:srgbClr val="0070C0"/>
                </a:solidFill>
              </a:rPr>
              <a:t>Deve ser transmitida à </a:t>
            </a:r>
            <a:r>
              <a:rPr lang="pt-PT" sz="2100" b="1" dirty="0" smtClean="0">
                <a:solidFill>
                  <a:srgbClr val="7A5D00"/>
                </a:solidFill>
              </a:rPr>
              <a:t>entidade competente para proceder à sua execução</a:t>
            </a:r>
            <a:r>
              <a:rPr lang="pt-PT" sz="2100" dirty="0" smtClean="0">
                <a:solidFill>
                  <a:srgbClr val="7A5D00"/>
                </a:solidFill>
              </a:rPr>
              <a:t> </a:t>
            </a:r>
            <a:r>
              <a:rPr lang="pt-PT" sz="2100" dirty="0" smtClean="0">
                <a:solidFill>
                  <a:srgbClr val="0070C0"/>
                </a:solidFill>
              </a:rPr>
              <a:t>designada em cada EM </a:t>
            </a:r>
            <a:r>
              <a:rPr lang="pt-PT" sz="2100" dirty="0" smtClean="0">
                <a:solidFill>
                  <a:srgbClr val="C00000"/>
                </a:solidFill>
              </a:rPr>
              <a:t>(em Portugal a OSAE).</a:t>
            </a:r>
          </a:p>
          <a:p>
            <a:pPr algn="just">
              <a:buFont typeface="Wingdings" pitchFamily="2" charset="2"/>
              <a:buChar char="q"/>
            </a:pPr>
            <a:r>
              <a:rPr lang="pt-PT" sz="2100" dirty="0" smtClean="0">
                <a:solidFill>
                  <a:srgbClr val="0070C0"/>
                </a:solidFill>
              </a:rPr>
              <a:t>Se a decisão que ordena o arresto indicar que o número das contas bancárias a arrestar foi obtido mediante informação bancária e </a:t>
            </a:r>
            <a:r>
              <a:rPr lang="pt-PT" sz="2100" b="1" dirty="0" smtClean="0">
                <a:solidFill>
                  <a:srgbClr val="7A5D00"/>
                </a:solidFill>
              </a:rPr>
              <a:t>houver dificuldade do banco em identificar uma conta do devedor, </a:t>
            </a:r>
            <a:r>
              <a:rPr lang="pt-PT" sz="2100" dirty="0" smtClean="0">
                <a:solidFill>
                  <a:srgbClr val="0070C0"/>
                </a:solidFill>
              </a:rPr>
              <a:t>devido à existência de várias pessoas com o mesmo nome ou morada</a:t>
            </a:r>
            <a:r>
              <a:rPr lang="pt-PT" sz="2100" b="1" dirty="0" smtClean="0">
                <a:solidFill>
                  <a:srgbClr val="0070C0"/>
                </a:solidFill>
              </a:rPr>
              <a:t>, </a:t>
            </a:r>
            <a:r>
              <a:rPr lang="pt-PT" sz="2100" b="1" dirty="0" smtClean="0">
                <a:solidFill>
                  <a:srgbClr val="7A5D00"/>
                </a:solidFill>
              </a:rPr>
              <a:t>o banco do devedor pode requerer informação complementar directamente à entidade pública </a:t>
            </a:r>
            <a:r>
              <a:rPr lang="pt-PT" sz="2100" b="1" dirty="0">
                <a:solidFill>
                  <a:srgbClr val="C00000"/>
                </a:solidFill>
              </a:rPr>
              <a:t>(e.g. a OSAE) </a:t>
            </a:r>
            <a:r>
              <a:rPr lang="pt-PT" sz="2100" b="1" dirty="0">
                <a:solidFill>
                  <a:srgbClr val="7A5D00"/>
                </a:solidFill>
              </a:rPr>
              <a:t>que </a:t>
            </a:r>
            <a:r>
              <a:rPr lang="pt-PT" sz="2100" b="1" dirty="0" smtClean="0">
                <a:solidFill>
                  <a:srgbClr val="7A5D00"/>
                </a:solidFill>
              </a:rPr>
              <a:t>forneceu a informação bancária ao Tribunal – considerando 21 do Regulamento e artigo 24(4)(a)</a:t>
            </a:r>
          </a:p>
          <a:p>
            <a:pPr algn="just">
              <a:buFont typeface="Wingdings" pitchFamily="2" charset="2"/>
              <a:buChar char="q"/>
            </a:pPr>
            <a:r>
              <a:rPr lang="pt-PT" sz="2100" b="1" dirty="0" smtClean="0">
                <a:solidFill>
                  <a:srgbClr val="7A5D00"/>
                </a:solidFill>
              </a:rPr>
              <a:t>Nos outros casos, o banco não procede ao bloqueio da conta</a:t>
            </a:r>
          </a:p>
          <a:p>
            <a:pPr algn="just">
              <a:buFont typeface="Wingdings" pitchFamily="2" charset="2"/>
              <a:buChar char="q"/>
            </a:pPr>
            <a:endParaRPr lang="pt-PT" b="1" dirty="0" smtClean="0">
              <a:solidFill>
                <a:srgbClr val="7A5D00"/>
              </a:solidFill>
            </a:endParaRPr>
          </a:p>
          <a:p>
            <a:pPr algn="just">
              <a:buFont typeface="Wingdings" pitchFamily="2" charset="2"/>
              <a:buChar char="q"/>
            </a:pPr>
            <a:endParaRPr lang="pt-PT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7A5D00"/>
                </a:solidFill>
              </a:rPr>
              <a:t>COMO É FEITO O ARRESTO EUROPEU</a:t>
            </a:r>
            <a:endParaRPr lang="pt-PT" sz="2800" b="1" dirty="0">
              <a:solidFill>
                <a:srgbClr val="7A5D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pt-PT" b="1" dirty="0" smtClean="0">
                <a:solidFill>
                  <a:srgbClr val="002060"/>
                </a:solidFill>
              </a:rPr>
              <a:t>	A autoridade competente para executar o arresto no EM de execução </a:t>
            </a:r>
            <a:r>
              <a:rPr lang="pt-PT" b="1" dirty="0" smtClean="0">
                <a:solidFill>
                  <a:srgbClr val="C00000"/>
                </a:solidFill>
              </a:rPr>
              <a:t>(OSAE) </a:t>
            </a:r>
            <a:r>
              <a:rPr lang="pt-PT" b="1" dirty="0" smtClean="0">
                <a:solidFill>
                  <a:srgbClr val="002060"/>
                </a:solidFill>
              </a:rPr>
              <a:t>toma as medidas necessárias para proceder ao arresto de acordo com a lei do EM de execução: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PT" b="1" i="1" dirty="0" smtClean="0">
                <a:solidFill>
                  <a:srgbClr val="C00000"/>
                </a:solidFill>
              </a:rPr>
              <a:t>Transmitindo a ordem de arresto ao banco ou a outra entidade responsável pelo arresto de contas bancárias nesse EM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t-PT" b="1" i="1" dirty="0" smtClean="0">
                <a:solidFill>
                  <a:srgbClr val="C00000"/>
                </a:solidFill>
              </a:rPr>
              <a:t>Ou, notificando o banco para executar a ordem de arresto, quando tal esteja previsto na legislação do EM de execução.</a:t>
            </a:r>
          </a:p>
          <a:p>
            <a:pPr marL="514350" indent="-514350" algn="just">
              <a:buFont typeface="+mj-lt"/>
              <a:buAutoNum type="arabicPeriod"/>
            </a:pPr>
            <a:endParaRPr lang="pt-PT" dirty="0" smtClean="0"/>
          </a:p>
          <a:p>
            <a:pPr marL="514350" indent="-514350" algn="just">
              <a:buFont typeface="+mj-lt"/>
              <a:buAutoNum type="arabicPeriod"/>
            </a:pPr>
            <a:endParaRPr lang="pt-PT" dirty="0" smtClean="0"/>
          </a:p>
          <a:p>
            <a:pPr marL="514350" indent="-514350">
              <a:buFont typeface="+mj-lt"/>
              <a:buAutoNum type="arabicPeriod"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7A5D00"/>
                </a:solidFill>
              </a:rPr>
              <a:t>MODALIDADES DO ARRESTO</a:t>
            </a:r>
            <a:br>
              <a:rPr lang="pt-PT" sz="2800" b="1" dirty="0" smtClean="0">
                <a:solidFill>
                  <a:srgbClr val="7A5D00"/>
                </a:solidFill>
              </a:rPr>
            </a:br>
            <a:r>
              <a:rPr lang="pt-PT" sz="2800" b="1" dirty="0" smtClean="0">
                <a:solidFill>
                  <a:srgbClr val="7A5D00"/>
                </a:solidFill>
              </a:rPr>
              <a:t>Artigo 24</a:t>
            </a:r>
            <a:endParaRPr lang="pt-PT" sz="2800" b="1" dirty="0">
              <a:solidFill>
                <a:srgbClr val="7A5D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PT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O ARRESTO DAS CONTAS BANCÁRIAS PODE TER LUGAR:</a:t>
            </a:r>
          </a:p>
          <a:p>
            <a:pPr marL="0" indent="0" algn="just">
              <a:buNone/>
            </a:pPr>
            <a:endParaRPr lang="pt-PT" u="sng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dirty="0" smtClean="0">
                <a:solidFill>
                  <a:srgbClr val="002060"/>
                </a:solidFill>
                <a:latin typeface="Calibri" panose="020F0502020204030204" pitchFamily="34" charset="0"/>
              </a:rPr>
              <a:t>1 – </a:t>
            </a:r>
            <a:r>
              <a:rPr lang="pt-PT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BLOQUEANDO O MONTANTE ARRESTADO NA CONTA DO DEVEDOR </a:t>
            </a:r>
            <a:r>
              <a:rPr lang="pt-PT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artigo 780 do CPC</a:t>
            </a:r>
          </a:p>
          <a:p>
            <a:pPr marL="0" indent="0" algn="just">
              <a:buNone/>
            </a:pPr>
            <a:endParaRPr lang="pt-PT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sz="21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	OU, SE A LEGISLAÇÃO NACIONAL O PERMITIR</a:t>
            </a:r>
          </a:p>
          <a:p>
            <a:pPr marL="0" indent="0" algn="just">
              <a:buNone/>
            </a:pPr>
            <a:endParaRPr lang="pt-PT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dirty="0" smtClean="0">
                <a:solidFill>
                  <a:srgbClr val="002060"/>
                </a:solidFill>
                <a:latin typeface="Calibri" panose="020F0502020204030204" pitchFamily="34" charset="0"/>
              </a:rPr>
              <a:t>2 – </a:t>
            </a:r>
            <a:r>
              <a:rPr lang="pt-PT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TRANSFERINDO O MONTANTE ARRESTADO PARA OUTRA CONTA</a:t>
            </a:r>
            <a:r>
              <a:rPr lang="pt-PT" dirty="0" smtClean="0">
                <a:solidFill>
                  <a:srgbClr val="002060"/>
                </a:solidFill>
                <a:latin typeface="Calibri" panose="020F0502020204030204" pitchFamily="34" charset="0"/>
              </a:rPr>
              <a:t> À ORDEM DO TRIBUNAL, DA ENTIDADE COMPETENTE PARA PROCEDER AO ARRESTO, DO BANCO ONDE O DEVEDOR TEM A CONTA ARRESTADA OU DE OUTRO BANCO DESIGNADO COMO ENTIDADE COORDENADORA DO ARRESTO BANCÁRIO NESSE ESTADO.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/>
              <a:t>OBRIGAÇÕES DA ENTIDADE BANCÁRIA </a:t>
            </a:r>
            <a:br>
              <a:rPr lang="pt-PT" sz="2800" b="1" dirty="0" smtClean="0"/>
            </a:br>
            <a:r>
              <a:rPr lang="pt-PT" sz="2800" b="1" dirty="0" smtClean="0"/>
              <a:t>E DO CREDOR</a:t>
            </a:r>
            <a:endParaRPr lang="pt-PT" sz="2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PT" dirty="0" smtClean="0"/>
          </a:p>
          <a:p>
            <a:pPr marL="0" indent="0" algn="ctr">
              <a:buNone/>
            </a:pPr>
            <a:r>
              <a:rPr lang="pt-PT" dirty="0" smtClean="0"/>
              <a:t>O Regulamento impõe as seguintes obrigações</a:t>
            </a:r>
          </a:p>
          <a:p>
            <a:pPr marL="0" indent="0" algn="ctr">
              <a:buNone/>
            </a:pPr>
            <a:r>
              <a:rPr lang="pt-PT" dirty="0"/>
              <a:t>A</a:t>
            </a:r>
            <a:r>
              <a:rPr lang="pt-PT" dirty="0" smtClean="0"/>
              <a:t>rtigos 25, 26 e 27</a:t>
            </a:r>
          </a:p>
          <a:p>
            <a:pPr marL="0" indent="0" algn="just">
              <a:buNone/>
            </a:pPr>
            <a:endParaRPr lang="pt-PT" dirty="0" smtClean="0"/>
          </a:p>
          <a:p>
            <a:pPr algn="just"/>
            <a:r>
              <a:rPr lang="pt-PT" dirty="0"/>
              <a:t>A</a:t>
            </a:r>
            <a:r>
              <a:rPr lang="pt-PT" dirty="0" smtClean="0"/>
              <a:t>o banco ou à </a:t>
            </a:r>
            <a:r>
              <a:rPr lang="pt-PT" b="1" dirty="0" smtClean="0"/>
              <a:t>entidade responsável pela execução do arresto</a:t>
            </a:r>
            <a:r>
              <a:rPr lang="pt-PT" dirty="0"/>
              <a:t> </a:t>
            </a:r>
            <a:r>
              <a:rPr lang="pt-PT" dirty="0" smtClean="0"/>
              <a:t>– em Portugal a OSAE - a obrigação de informar o Tribunal se o arresto foi feito e até que montante.</a:t>
            </a:r>
          </a:p>
          <a:p>
            <a:pPr algn="just"/>
            <a:r>
              <a:rPr lang="pt-PT" b="1" dirty="0" smtClean="0"/>
              <a:t>Ao credor</a:t>
            </a:r>
            <a:r>
              <a:rPr lang="pt-PT" dirty="0" smtClean="0"/>
              <a:t>, a obrigação de libertar do arresto os fundos que excedam o valor constante da decisão.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845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UM PROCESSO EUROPEU UNIFORME </a:t>
            </a:r>
            <a:br>
              <a:rPr lang="pt-PT" sz="2800" b="1" dirty="0" smtClean="0">
                <a:solidFill>
                  <a:srgbClr val="C00000"/>
                </a:solidFill>
              </a:rPr>
            </a:br>
            <a:r>
              <a:rPr lang="pt-PT" sz="2000" b="1" dirty="0" smtClean="0">
                <a:solidFill>
                  <a:srgbClr val="C00000"/>
                </a:solidFill>
              </a:rPr>
              <a:t>Aplicável desde 18.1.2017</a:t>
            </a:r>
            <a:endParaRPr lang="pt-PT" sz="20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2132856"/>
            <a:ext cx="7745505" cy="3877815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1800" dirty="0" smtClean="0">
                <a:solidFill>
                  <a:srgbClr val="002060"/>
                </a:solidFill>
              </a:rPr>
              <a:t>O Regulamento (UE) Nº 655/2014 de 15/5/2014 cria um </a:t>
            </a:r>
            <a:r>
              <a:rPr lang="pt-PT" sz="1800" b="1" dirty="0" smtClean="0">
                <a:solidFill>
                  <a:srgbClr val="002060"/>
                </a:solidFill>
              </a:rPr>
              <a:t>procedimento cautelar europeu uniforme para o arresto de contas bancárias:</a:t>
            </a:r>
            <a:endParaRPr lang="pt-PT" sz="1800" b="1" dirty="0">
              <a:solidFill>
                <a:srgbClr val="C00000"/>
              </a:solidFill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 smtClean="0">
                <a:solidFill>
                  <a:srgbClr val="C00000"/>
                </a:solidFill>
              </a:rPr>
              <a:t>O procedimento é escrito </a:t>
            </a:r>
            <a:r>
              <a:rPr lang="pt-PT" sz="1600" b="1" dirty="0" smtClean="0">
                <a:solidFill>
                  <a:srgbClr val="0070C0"/>
                </a:solidFill>
              </a:rPr>
              <a:t>mas excepcionalmente pode ser oral se isso não atrasar andamento do processo – artigo 9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 smtClean="0">
                <a:solidFill>
                  <a:srgbClr val="0070C0"/>
                </a:solidFill>
              </a:rPr>
              <a:t>Deve ser decidido </a:t>
            </a:r>
            <a:r>
              <a:rPr lang="pt-PT" sz="1600" b="1" dirty="0" smtClean="0">
                <a:solidFill>
                  <a:srgbClr val="C00000"/>
                </a:solidFill>
              </a:rPr>
              <a:t>em 5 dias úteis </a:t>
            </a:r>
            <a:r>
              <a:rPr lang="pt-PT" sz="1600" b="1" dirty="0" smtClean="0">
                <a:solidFill>
                  <a:srgbClr val="0070C0"/>
                </a:solidFill>
              </a:rPr>
              <a:t>(se o credor já dispuser de sentença na acção principal) ou </a:t>
            </a:r>
            <a:r>
              <a:rPr lang="pt-PT" sz="1600" b="1" dirty="0" smtClean="0">
                <a:solidFill>
                  <a:srgbClr val="C00000"/>
                </a:solidFill>
              </a:rPr>
              <a:t>em 10 dias úteis </a:t>
            </a:r>
            <a:r>
              <a:rPr lang="pt-PT" sz="1600" b="1" dirty="0" smtClean="0">
                <a:solidFill>
                  <a:srgbClr val="0070C0"/>
                </a:solidFill>
              </a:rPr>
              <a:t>(nos outros casos) – artigo 18</a:t>
            </a:r>
            <a:endParaRPr lang="pt-PT" sz="1600" b="1" dirty="0">
              <a:solidFill>
                <a:srgbClr val="0070C0"/>
              </a:solidFill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>
                <a:solidFill>
                  <a:srgbClr val="0070C0"/>
                </a:solidFill>
              </a:rPr>
              <a:t>E</a:t>
            </a:r>
            <a:r>
              <a:rPr lang="pt-PT" sz="1600" b="1" dirty="0" smtClean="0">
                <a:solidFill>
                  <a:srgbClr val="0070C0"/>
                </a:solidFill>
              </a:rPr>
              <a:t>xcepção a estes prazos é admitida  apenas para casos complexos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 smtClean="0">
                <a:solidFill>
                  <a:srgbClr val="0070C0"/>
                </a:solidFill>
              </a:rPr>
              <a:t>A contagem dos prazos é feita de acordo com o Regulamento Nº 1182/71 de 3/6/1971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 smtClean="0">
                <a:solidFill>
                  <a:srgbClr val="0070C0"/>
                </a:solidFill>
              </a:rPr>
              <a:t>O credor pode optar pelo procedimento cautelar europeu ou pela providência cautelar nacional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 smtClean="0">
                <a:solidFill>
                  <a:srgbClr val="0070C0"/>
                </a:solidFill>
              </a:rPr>
              <a:t>A </a:t>
            </a:r>
            <a:r>
              <a:rPr lang="pt-PT" sz="1600" b="1" dirty="0" smtClean="0">
                <a:solidFill>
                  <a:srgbClr val="C00000"/>
                </a:solidFill>
              </a:rPr>
              <a:t>decisão de arresto é proferida num formulário </a:t>
            </a:r>
            <a:r>
              <a:rPr lang="pt-PT" sz="1600" b="1" dirty="0" smtClean="0">
                <a:solidFill>
                  <a:srgbClr val="0070C0"/>
                </a:solidFill>
              </a:rPr>
              <a:t>–  artigo 19</a:t>
            </a:r>
          </a:p>
          <a:p>
            <a:pPr lvl="1" algn="just">
              <a:buFont typeface="Wingdings" pitchFamily="2" charset="2"/>
              <a:buChar char="ü"/>
            </a:pPr>
            <a:r>
              <a:rPr lang="pt-PT" sz="1600" b="1" dirty="0" smtClean="0">
                <a:solidFill>
                  <a:srgbClr val="0070C0"/>
                </a:solidFill>
              </a:rPr>
              <a:t>A decisão de arresto é </a:t>
            </a:r>
            <a:r>
              <a:rPr lang="pt-PT" sz="1600" b="1" dirty="0" smtClean="0">
                <a:solidFill>
                  <a:srgbClr val="C00000"/>
                </a:solidFill>
              </a:rPr>
              <a:t>obrigatoriamente reconhecida e executada </a:t>
            </a:r>
            <a:r>
              <a:rPr lang="pt-PT" sz="1600" b="1" dirty="0" smtClean="0">
                <a:solidFill>
                  <a:srgbClr val="0070C0"/>
                </a:solidFill>
              </a:rPr>
              <a:t>nos outros </a:t>
            </a:r>
            <a:r>
              <a:rPr lang="pt-PT" sz="1600" b="1" dirty="0" err="1" smtClean="0">
                <a:solidFill>
                  <a:srgbClr val="0070C0"/>
                </a:solidFill>
              </a:rPr>
              <a:t>EMs</a:t>
            </a:r>
            <a:r>
              <a:rPr lang="pt-PT" sz="1600" b="1" dirty="0" smtClean="0">
                <a:solidFill>
                  <a:srgbClr val="0070C0"/>
                </a:solidFill>
              </a:rPr>
              <a:t> (Estados-Membros) – artigos 22 e 23.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/>
              <a:t>MONTANTES IMPENHORÁVEIS</a:t>
            </a:r>
            <a:br>
              <a:rPr lang="pt-PT" sz="2800" b="1" dirty="0" smtClean="0"/>
            </a:br>
            <a:r>
              <a:rPr lang="pt-PT" sz="2800" b="1" dirty="0" smtClean="0"/>
              <a:t>Artigo 31</a:t>
            </a:r>
            <a:endParaRPr lang="pt-PT" sz="2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2420888"/>
            <a:ext cx="7745505" cy="3877815"/>
          </a:xfrm>
        </p:spPr>
        <p:txBody>
          <a:bodyPr>
            <a:noAutofit/>
          </a:bodyPr>
          <a:lstStyle/>
          <a:p>
            <a:pPr algn="just"/>
            <a:r>
              <a:rPr lang="pt-PT" sz="2000" b="1" dirty="0" smtClean="0">
                <a:latin typeface="Calibri" panose="020F0502020204030204" pitchFamily="34" charset="0"/>
              </a:rPr>
              <a:t>O ARRESTO NÃO PODE INCIDIR SOBRE VALORES CONSIDERADOS </a:t>
            </a:r>
            <a:r>
              <a:rPr lang="pt-PT" sz="2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IMPENHORÁVEIS PELA LEGISLAÇÃO DO</a:t>
            </a:r>
            <a:r>
              <a:rPr lang="pt-PT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 EM </a:t>
            </a:r>
            <a:r>
              <a:rPr lang="pt-PT" sz="2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de execução</a:t>
            </a:r>
            <a:r>
              <a:rPr lang="pt-PT" sz="2000" b="1" dirty="0" smtClean="0">
                <a:latin typeface="Calibri" panose="020F0502020204030204" pitchFamily="34" charset="0"/>
              </a:rPr>
              <a:t>  (e.g. </a:t>
            </a:r>
            <a:r>
              <a:rPr lang="pt-PT" sz="2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artigos 738 e 739 do CPC</a:t>
            </a:r>
            <a:r>
              <a:rPr lang="pt-PT" sz="2000" b="1" dirty="0" smtClean="0">
                <a:latin typeface="Calibri" panose="020F0502020204030204" pitchFamily="34" charset="0"/>
              </a:rPr>
              <a:t>; o necessário para o sustento do devedor e da família )</a:t>
            </a:r>
          </a:p>
          <a:p>
            <a:pPr marL="0" indent="0" algn="just">
              <a:buNone/>
            </a:pPr>
            <a:endParaRPr lang="pt-PT" sz="2000" b="1" dirty="0" smtClean="0">
              <a:latin typeface="Calibri" panose="020F0502020204030204" pitchFamily="34" charset="0"/>
            </a:endParaRPr>
          </a:p>
          <a:p>
            <a:pPr algn="just"/>
            <a:r>
              <a:rPr lang="pt-PT" sz="2000" b="1" dirty="0" smtClean="0">
                <a:latin typeface="Calibri" panose="020F0502020204030204" pitchFamily="34" charset="0"/>
              </a:rPr>
              <a:t>DEPENDENDO DAS REGRAS PROCESSUAIS DO </a:t>
            </a:r>
            <a:r>
              <a:rPr lang="pt-PT" b="1" dirty="0" smtClean="0">
                <a:latin typeface="Calibri" panose="020F0502020204030204" pitchFamily="34" charset="0"/>
              </a:rPr>
              <a:t>EM</a:t>
            </a:r>
            <a:r>
              <a:rPr lang="pt-PT" sz="2000" b="1" dirty="0" smtClean="0">
                <a:latin typeface="Calibri" panose="020F0502020204030204" pitchFamily="34" charset="0"/>
              </a:rPr>
              <a:t> de execução, a IMPENHORABILIDADE DESSAS QUANTIAS PODE SER: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PT" sz="1800" i="1" dirty="0" smtClean="0">
                <a:solidFill>
                  <a:srgbClr val="0070C0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Automaticamente aplicável pela entidade responsável (e.g. banco ou  OSAE/agente de execução – artigo 780 nºs 8 e 9 do CPC)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pt-PT" sz="1800" i="1" dirty="0" smtClean="0">
                <a:latin typeface="Calibri" panose="020F0502020204030204" pitchFamily="34" charset="0"/>
                <a:cs typeface="Aharoni" panose="02010803020104030203" pitchFamily="2" charset="-79"/>
              </a:rPr>
              <a:t>Aplicada a requerimento do devedor depois de executado o arresto.</a:t>
            </a:r>
          </a:p>
        </p:txBody>
      </p:sp>
    </p:spTree>
    <p:extLst>
      <p:ext uri="{BB962C8B-B14F-4D97-AF65-F5344CB8AC3E}">
        <p14:creationId xmlns:p14="http://schemas.microsoft.com/office/powerpoint/2010/main" val="404216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/>
              <a:t>IMPENHORABILIDADE EM VÁRIOS </a:t>
            </a:r>
            <a:r>
              <a:rPr lang="pt-PT" sz="2800" b="1" dirty="0" err="1" smtClean="0"/>
              <a:t>EMs</a:t>
            </a:r>
            <a:endParaRPr lang="pt-PT" sz="2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PT" dirty="0" smtClean="0">
              <a:latin typeface="Calibri" panose="020F0502020204030204" pitchFamily="34" charset="0"/>
            </a:endParaRPr>
          </a:p>
          <a:p>
            <a:pPr algn="just"/>
            <a:r>
              <a:rPr lang="pt-PT" dirty="0" smtClean="0">
                <a:latin typeface="Calibri" panose="020F0502020204030204" pitchFamily="34" charset="0"/>
              </a:rPr>
              <a:t>No caso de arresto de contas bancárias em vários </a:t>
            </a:r>
            <a:r>
              <a:rPr lang="pt-PT" dirty="0" err="1" smtClean="0">
                <a:latin typeface="Calibri" panose="020F0502020204030204" pitchFamily="34" charset="0"/>
              </a:rPr>
              <a:t>EMs</a:t>
            </a:r>
            <a:r>
              <a:rPr lang="pt-PT" dirty="0" smtClean="0">
                <a:latin typeface="Calibri" panose="020F0502020204030204" pitchFamily="34" charset="0"/>
              </a:rPr>
              <a:t> onde funcione cumulativamente a impenhorabilidade de certas quantias, o credor pode requerer o ajuste do valor impenhorável – </a:t>
            </a:r>
            <a:r>
              <a:rPr lang="pt-PT" dirty="0" smtClean="0">
                <a:solidFill>
                  <a:srgbClr val="0070C0"/>
                </a:solidFill>
                <a:latin typeface="Calibri" panose="020F0502020204030204" pitchFamily="34" charset="0"/>
              </a:rPr>
              <a:t>considerando 36 do Regulamento.</a:t>
            </a:r>
          </a:p>
          <a:p>
            <a:pPr marL="0" indent="0" algn="just">
              <a:buNone/>
            </a:pPr>
            <a:endParaRPr lang="pt-PT" dirty="0">
              <a:latin typeface="Calibri" panose="020F0502020204030204" pitchFamily="34" charset="0"/>
            </a:endParaRPr>
          </a:p>
          <a:p>
            <a:pPr algn="just"/>
            <a:r>
              <a:rPr lang="pt-PT" dirty="0">
                <a:latin typeface="Calibri" panose="020F0502020204030204" pitchFamily="34" charset="0"/>
              </a:rPr>
              <a:t>O </a:t>
            </a:r>
            <a:r>
              <a:rPr lang="pt-PT" dirty="0" smtClean="0">
                <a:latin typeface="Calibri" panose="020F0502020204030204" pitchFamily="34" charset="0"/>
              </a:rPr>
              <a:t>requerimento pode ser dirigido ao </a:t>
            </a:r>
            <a:r>
              <a:rPr lang="pt-PT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Tribunal competente de qualquer dos </a:t>
            </a:r>
            <a:r>
              <a:rPr lang="pt-PT" dirty="0" err="1" smtClean="0">
                <a:solidFill>
                  <a:srgbClr val="0070C0"/>
                </a:solidFill>
                <a:latin typeface="Calibri" panose="020F0502020204030204" pitchFamily="34" charset="0"/>
              </a:rPr>
              <a:t>EMs</a:t>
            </a:r>
            <a:r>
              <a:rPr lang="pt-PT" dirty="0" smtClean="0">
                <a:solidFill>
                  <a:srgbClr val="0070C0"/>
                </a:solidFill>
                <a:latin typeface="Calibri" panose="020F0502020204030204" pitchFamily="34" charset="0"/>
              </a:rPr>
              <a:t> de execução</a:t>
            </a:r>
            <a:r>
              <a:rPr lang="pt-PT" dirty="0" smtClean="0">
                <a:latin typeface="Calibri" panose="020F0502020204030204" pitchFamily="34" charset="0"/>
              </a:rPr>
              <a:t> ou, se isso for previsto na legislação nacional, à autoridade responsável pela execução do arresto nesse EM.</a:t>
            </a:r>
            <a:endParaRPr lang="pt-PT" dirty="0">
              <a:latin typeface="Calibri" panose="020F0502020204030204" pitchFamily="34" charset="0"/>
            </a:endParaRP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38036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895D1D"/>
                </a:solidFill>
              </a:rPr>
              <a:t>As </a:t>
            </a:r>
            <a:r>
              <a:rPr lang="en-US" sz="2400" b="1" dirty="0" err="1">
                <a:solidFill>
                  <a:srgbClr val="895D1D"/>
                </a:solidFill>
              </a:rPr>
              <a:t>competências</a:t>
            </a:r>
            <a:r>
              <a:rPr lang="en-US" sz="2400" b="1" dirty="0">
                <a:solidFill>
                  <a:srgbClr val="895D1D"/>
                </a:solidFill>
              </a:rPr>
              <a:t> da </a:t>
            </a:r>
            <a:r>
              <a:rPr lang="en-US" sz="2400" b="1" dirty="0" smtClean="0">
                <a:solidFill>
                  <a:srgbClr val="895D1D"/>
                </a:solidFill>
              </a:rPr>
              <a:t>OSAE </a:t>
            </a:r>
            <a:r>
              <a:rPr lang="en-US" sz="2400" b="1" dirty="0" err="1" smtClean="0">
                <a:solidFill>
                  <a:srgbClr val="895D1D"/>
                </a:solidFill>
              </a:rPr>
              <a:t>podem</a:t>
            </a:r>
            <a:r>
              <a:rPr lang="en-US" sz="2400" b="1" dirty="0" smtClean="0">
                <a:solidFill>
                  <a:srgbClr val="895D1D"/>
                </a:solidFill>
              </a:rPr>
              <a:t> </a:t>
            </a:r>
            <a:r>
              <a:rPr lang="en-US" sz="2400" b="1" dirty="0" err="1" smtClean="0">
                <a:solidFill>
                  <a:srgbClr val="895D1D"/>
                </a:solidFill>
              </a:rPr>
              <a:t>ser</a:t>
            </a:r>
            <a:r>
              <a:rPr lang="en-US" sz="2400" b="1" dirty="0" smtClean="0">
                <a:solidFill>
                  <a:srgbClr val="895D1D"/>
                </a:solidFill>
              </a:rPr>
              <a:t> </a:t>
            </a:r>
            <a:r>
              <a:rPr lang="en-US" sz="2400" b="1" dirty="0" err="1" smtClean="0">
                <a:solidFill>
                  <a:srgbClr val="895D1D"/>
                </a:solidFill>
              </a:rPr>
              <a:t>consultadas</a:t>
            </a:r>
            <a:r>
              <a:rPr lang="en-US" sz="2400" b="1" dirty="0" smtClean="0">
                <a:solidFill>
                  <a:srgbClr val="895D1D"/>
                </a:solidFill>
              </a:rPr>
              <a:t> no </a:t>
            </a:r>
            <a:br>
              <a:rPr lang="en-US" sz="2400" b="1" dirty="0" smtClean="0">
                <a:solidFill>
                  <a:srgbClr val="895D1D"/>
                </a:solidFill>
              </a:rPr>
            </a:br>
            <a:r>
              <a:rPr lang="en-US" sz="2400" b="1" i="1" dirty="0" smtClean="0">
                <a:solidFill>
                  <a:srgbClr val="C00000"/>
                </a:solidFill>
              </a:rPr>
              <a:t>Atlas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Judiciário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i="1" dirty="0" err="1" smtClean="0">
                <a:solidFill>
                  <a:srgbClr val="C00000"/>
                </a:solidFill>
              </a:rPr>
              <a:t>Europeu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>
                <a:solidFill>
                  <a:srgbClr val="895D1D"/>
                </a:solidFill>
              </a:rPr>
              <a:t>no </a:t>
            </a:r>
            <a:r>
              <a:rPr lang="en-US" sz="2400" b="1" dirty="0">
                <a:solidFill>
                  <a:srgbClr val="895D1D"/>
                </a:solidFill>
              </a:rPr>
              <a:t>portal </a:t>
            </a:r>
            <a:r>
              <a:rPr lang="en-US" sz="2400" b="1" i="1" dirty="0">
                <a:solidFill>
                  <a:srgbClr val="C00000"/>
                </a:solidFill>
              </a:rPr>
              <a:t>e-justice.europa.eu</a:t>
            </a:r>
            <a:r>
              <a:rPr lang="en-US" sz="2400" b="1" dirty="0">
                <a:solidFill>
                  <a:srgbClr val="895D1D"/>
                </a:solidFill>
              </a:rPr>
              <a:t/>
            </a:r>
            <a:br>
              <a:rPr lang="en-US" sz="2400" b="1" dirty="0">
                <a:solidFill>
                  <a:srgbClr val="895D1D"/>
                </a:solidFill>
              </a:rPr>
            </a:br>
            <a:endParaRPr lang="en-US" sz="2400" b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539552" y="1484784"/>
            <a:ext cx="7745505" cy="453650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lvl="0" indent="0" algn="ctr">
              <a:buClr>
                <a:srgbClr val="873624"/>
              </a:buClr>
              <a:buNone/>
            </a:pPr>
            <a:r>
              <a:rPr lang="pt-PT" sz="1600" b="1" dirty="0" smtClean="0">
                <a:solidFill>
                  <a:srgbClr val="0070C0"/>
                </a:solidFill>
              </a:rPr>
              <a:t>A OSAE é a autoridade </a:t>
            </a:r>
            <a:r>
              <a:rPr lang="pt-PT" sz="1600" b="1" dirty="0">
                <a:solidFill>
                  <a:srgbClr val="0070C0"/>
                </a:solidFill>
              </a:rPr>
              <a:t>designada como competente </a:t>
            </a:r>
            <a:endParaRPr lang="pt-PT" sz="1600" b="1" dirty="0" smtClean="0">
              <a:solidFill>
                <a:srgbClr val="0070C0"/>
              </a:solidFill>
            </a:endParaRPr>
          </a:p>
          <a:p>
            <a:pPr marL="0" lvl="0" indent="0" algn="ctr">
              <a:buClr>
                <a:srgbClr val="873624"/>
              </a:buClr>
              <a:buNone/>
            </a:pPr>
            <a:r>
              <a:rPr lang="pt-PT" sz="1600" b="1" u="sng" dirty="0" smtClean="0">
                <a:solidFill>
                  <a:srgbClr val="0070C0"/>
                </a:solidFill>
              </a:rPr>
              <a:t>para </a:t>
            </a:r>
            <a:r>
              <a:rPr lang="pt-PT" sz="1600" b="1" u="sng" dirty="0">
                <a:solidFill>
                  <a:srgbClr val="0070C0"/>
                </a:solidFill>
              </a:rPr>
              <a:t>obter informações sobre </a:t>
            </a:r>
            <a:r>
              <a:rPr lang="pt-PT" sz="1600" b="1" u="sng" dirty="0" smtClean="0">
                <a:solidFill>
                  <a:srgbClr val="0070C0"/>
                </a:solidFill>
              </a:rPr>
              <a:t>contas bancárias</a:t>
            </a:r>
            <a:endParaRPr lang="pt-PT" sz="1600" b="1" dirty="0">
              <a:solidFill>
                <a:srgbClr val="002060"/>
              </a:solidFill>
            </a:endParaRPr>
          </a:p>
          <a:p>
            <a:pPr lvl="0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600" dirty="0" smtClean="0">
                <a:solidFill>
                  <a:srgbClr val="C00000"/>
                </a:solidFill>
              </a:rPr>
              <a:t>O pedido de informação bancária </a:t>
            </a:r>
            <a:r>
              <a:rPr lang="pt-PT" sz="1600" dirty="0" smtClean="0">
                <a:solidFill>
                  <a:srgbClr val="002060"/>
                </a:solidFill>
              </a:rPr>
              <a:t>é enviado pelo Tribunal onde foi requerido o arresto, </a:t>
            </a:r>
            <a:r>
              <a:rPr lang="pt-PT" sz="1600" u="sng" dirty="0" smtClean="0">
                <a:solidFill>
                  <a:srgbClr val="002060"/>
                </a:solidFill>
              </a:rPr>
              <a:t>antes do arresto ser decretado </a:t>
            </a:r>
            <a:r>
              <a:rPr lang="pt-PT" sz="1600" dirty="0" smtClean="0">
                <a:solidFill>
                  <a:srgbClr val="002060"/>
                </a:solidFill>
              </a:rPr>
              <a:t>– </a:t>
            </a:r>
            <a:r>
              <a:rPr lang="pt-PT" sz="1600" dirty="0" smtClean="0">
                <a:solidFill>
                  <a:srgbClr val="C00000"/>
                </a:solidFill>
              </a:rPr>
              <a:t>artigo 14(3)</a:t>
            </a:r>
          </a:p>
          <a:p>
            <a:pPr lvl="0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600" dirty="0">
                <a:solidFill>
                  <a:srgbClr val="C00000"/>
                </a:solidFill>
              </a:rPr>
              <a:t>A</a:t>
            </a:r>
            <a:r>
              <a:rPr lang="pt-PT" sz="1600" dirty="0" smtClean="0">
                <a:solidFill>
                  <a:srgbClr val="C00000"/>
                </a:solidFill>
              </a:rPr>
              <a:t> OSAE recolhe a informação</a:t>
            </a:r>
            <a:r>
              <a:rPr lang="pt-PT" sz="1600" dirty="0" smtClean="0">
                <a:solidFill>
                  <a:srgbClr val="002060"/>
                </a:solidFill>
              </a:rPr>
              <a:t>, positiva ou negativa, e remete-a sem demora ao tribunal requerente – </a:t>
            </a:r>
            <a:r>
              <a:rPr lang="pt-PT" sz="1600" dirty="0">
                <a:solidFill>
                  <a:srgbClr val="C00000"/>
                </a:solidFill>
              </a:rPr>
              <a:t>a</a:t>
            </a:r>
            <a:r>
              <a:rPr lang="pt-PT" sz="1600" dirty="0" smtClean="0">
                <a:solidFill>
                  <a:srgbClr val="C00000"/>
                </a:solidFill>
              </a:rPr>
              <a:t>rtigo 14(4)(5) e (6)</a:t>
            </a:r>
          </a:p>
          <a:p>
            <a:pPr lvl="0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600" dirty="0" smtClean="0">
                <a:solidFill>
                  <a:srgbClr val="002060"/>
                </a:solidFill>
              </a:rPr>
              <a:t>Quanto às </a:t>
            </a:r>
            <a:r>
              <a:rPr lang="pt-PT" sz="1600" dirty="0" smtClean="0">
                <a:solidFill>
                  <a:srgbClr val="C00000"/>
                </a:solidFill>
              </a:rPr>
              <a:t>línguas a usar </a:t>
            </a:r>
            <a:r>
              <a:rPr lang="pt-PT" sz="1600" dirty="0" smtClean="0">
                <a:solidFill>
                  <a:srgbClr val="002060"/>
                </a:solidFill>
              </a:rPr>
              <a:t>aplica-se o </a:t>
            </a:r>
            <a:r>
              <a:rPr lang="pt-PT" sz="1600" dirty="0" smtClean="0">
                <a:solidFill>
                  <a:srgbClr val="C00000"/>
                </a:solidFill>
              </a:rPr>
              <a:t>artigo 49 (2) e (3)</a:t>
            </a:r>
          </a:p>
          <a:p>
            <a:pPr lvl="0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600" dirty="0" smtClean="0">
                <a:solidFill>
                  <a:srgbClr val="002060"/>
                </a:solidFill>
              </a:rPr>
              <a:t>Quando a OSAE receba a informação bancária, a notificação ao devedor de que foram divulgados os seus dados pessoais é adiada por 30 dias para evitar retirar o efeito útil ao arresto – </a:t>
            </a:r>
            <a:r>
              <a:rPr lang="pt-PT" sz="1600" dirty="0" smtClean="0">
                <a:solidFill>
                  <a:srgbClr val="C00000"/>
                </a:solidFill>
              </a:rPr>
              <a:t>Artigo 14(8). </a:t>
            </a:r>
          </a:p>
          <a:p>
            <a:pPr lvl="0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600" b="1" dirty="0" smtClean="0">
                <a:solidFill>
                  <a:srgbClr val="C00000"/>
                </a:solidFill>
              </a:rPr>
              <a:t>A OSAE, </a:t>
            </a:r>
            <a:r>
              <a:rPr lang="pt-PT" sz="1600" dirty="0" smtClean="0">
                <a:solidFill>
                  <a:srgbClr val="0070C0"/>
                </a:solidFill>
              </a:rPr>
              <a:t>na qualidade de autoridade de informação</a:t>
            </a:r>
            <a:r>
              <a:rPr lang="pt-PT" sz="1600" b="1" dirty="0" smtClean="0">
                <a:solidFill>
                  <a:srgbClr val="C00000"/>
                </a:solidFill>
              </a:rPr>
              <a:t>, não pode conservar a informação bancária obtida para além de 6 meses – artigo 47(2).</a:t>
            </a:r>
          </a:p>
          <a:p>
            <a:pPr lvl="0">
              <a:buClr>
                <a:srgbClr val="873624"/>
              </a:buClr>
              <a:buFont typeface="Wingdings" panose="05000000000000000000" pitchFamily="2" charset="2"/>
              <a:buChar char="Ø"/>
            </a:pPr>
            <a:endParaRPr lang="pt-PT" sz="1600" b="1" dirty="0" smtClean="0">
              <a:solidFill>
                <a:srgbClr val="C00000"/>
              </a:solidFill>
            </a:endParaRPr>
          </a:p>
          <a:p>
            <a:pPr marL="0" lvl="0" indent="0" algn="ctr">
              <a:buClr>
                <a:srgbClr val="873624"/>
              </a:buClr>
              <a:buNone/>
            </a:pPr>
            <a:r>
              <a:rPr lang="pt-PT" sz="1600" b="1" dirty="0" smtClean="0">
                <a:solidFill>
                  <a:srgbClr val="0070C0"/>
                </a:solidFill>
              </a:rPr>
              <a:t>A OSAE é a </a:t>
            </a:r>
            <a:r>
              <a:rPr lang="pt-PT" sz="1600" b="1" u="sng" dirty="0" smtClean="0">
                <a:solidFill>
                  <a:srgbClr val="0070C0"/>
                </a:solidFill>
              </a:rPr>
              <a:t>autoridade </a:t>
            </a:r>
            <a:r>
              <a:rPr lang="pt-PT" sz="1600" b="1" u="sng" dirty="0">
                <a:solidFill>
                  <a:srgbClr val="0070C0"/>
                </a:solidFill>
              </a:rPr>
              <a:t>competente </a:t>
            </a:r>
            <a:r>
              <a:rPr lang="pt-PT" sz="1600" b="1" u="sng" dirty="0" smtClean="0">
                <a:solidFill>
                  <a:srgbClr val="0070C0"/>
                </a:solidFill>
              </a:rPr>
              <a:t>para </a:t>
            </a:r>
            <a:r>
              <a:rPr lang="pt-PT" sz="1600" b="1" u="sng" dirty="0">
                <a:solidFill>
                  <a:srgbClr val="0070C0"/>
                </a:solidFill>
              </a:rPr>
              <a:t>executar </a:t>
            </a:r>
            <a:r>
              <a:rPr lang="pt-PT" sz="1600" b="1" u="sng" dirty="0" smtClean="0">
                <a:solidFill>
                  <a:srgbClr val="0070C0"/>
                </a:solidFill>
              </a:rPr>
              <a:t>em Portugal </a:t>
            </a:r>
            <a:r>
              <a:rPr lang="pt-PT" sz="1600" b="1" dirty="0" smtClean="0">
                <a:solidFill>
                  <a:srgbClr val="0070C0"/>
                </a:solidFill>
              </a:rPr>
              <a:t>a </a:t>
            </a:r>
            <a:r>
              <a:rPr lang="pt-PT" sz="1600" b="1" dirty="0">
                <a:solidFill>
                  <a:srgbClr val="0070C0"/>
                </a:solidFill>
              </a:rPr>
              <a:t>decisão europeia de arresto de </a:t>
            </a:r>
            <a:r>
              <a:rPr lang="pt-PT" sz="1600" b="1" dirty="0" smtClean="0">
                <a:solidFill>
                  <a:srgbClr val="0070C0"/>
                </a:solidFill>
              </a:rPr>
              <a:t>contas bancárias</a:t>
            </a:r>
          </a:p>
          <a:p>
            <a:pPr marL="0" lvl="0" indent="0" algn="ctr">
              <a:buClr>
                <a:srgbClr val="873624"/>
              </a:buClr>
              <a:buNone/>
            </a:pPr>
            <a:r>
              <a:rPr lang="pt-PT" sz="1600" dirty="0">
                <a:solidFill>
                  <a:srgbClr val="C00000"/>
                </a:solidFill>
              </a:rPr>
              <a:t>A</a:t>
            </a:r>
            <a:r>
              <a:rPr lang="pt-PT" sz="1600" dirty="0" smtClean="0">
                <a:solidFill>
                  <a:srgbClr val="C00000"/>
                </a:solidFill>
              </a:rPr>
              <a:t>rtigo 23</a:t>
            </a:r>
          </a:p>
        </p:txBody>
      </p:sp>
    </p:spTree>
    <p:extLst>
      <p:ext uri="{BB962C8B-B14F-4D97-AF65-F5344CB8AC3E}">
        <p14:creationId xmlns:p14="http://schemas.microsoft.com/office/powerpoint/2010/main" val="36278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83568" y="548680"/>
            <a:ext cx="7756263" cy="1054250"/>
          </a:xfrm>
        </p:spPr>
        <p:txBody>
          <a:bodyPr/>
          <a:lstStyle/>
          <a:p>
            <a:r>
              <a:rPr lang="en-US" sz="2400" b="1" dirty="0" smtClean="0"/>
              <a:t>TRIBUNAIS COMPETENTES EM PORTUGAL</a:t>
            </a:r>
            <a:endParaRPr lang="en-US" sz="2400" b="1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0" lvl="0" indent="0" algn="just">
              <a:buClr>
                <a:srgbClr val="873624"/>
              </a:buClr>
              <a:buNone/>
            </a:pPr>
            <a:r>
              <a:rPr lang="pt-PT" sz="2000" b="1" dirty="0">
                <a:solidFill>
                  <a:srgbClr val="002060"/>
                </a:solidFill>
              </a:rPr>
              <a:t>Tribunais competentes para emitir a decisão europeia de arresto de contas:</a:t>
            </a:r>
          </a:p>
          <a:p>
            <a:pPr lvl="0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2000" dirty="0">
                <a:solidFill>
                  <a:srgbClr val="002060"/>
                </a:solidFill>
              </a:rPr>
              <a:t>Juízos centrais cíveis -  acções de valor superior a 50.000€</a:t>
            </a:r>
          </a:p>
          <a:p>
            <a:pPr lvl="0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2000" dirty="0">
                <a:solidFill>
                  <a:srgbClr val="002060"/>
                </a:solidFill>
              </a:rPr>
              <a:t>Juízos locais cíveis e ou de competência genérica – acções de valor igual ou inferior a 50.000€</a:t>
            </a:r>
            <a:r>
              <a:rPr lang="pt-PT" sz="2000" dirty="0" smtClean="0">
                <a:solidFill>
                  <a:srgbClr val="002060"/>
                </a:solidFill>
              </a:rPr>
              <a:t>.</a:t>
            </a:r>
          </a:p>
          <a:p>
            <a:pPr lvl="0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2000" dirty="0" smtClean="0">
                <a:solidFill>
                  <a:srgbClr val="002060"/>
                </a:solidFill>
              </a:rPr>
              <a:t>Quaisquer outros que tenham competência para a acção </a:t>
            </a:r>
            <a:r>
              <a:rPr lang="pt-PT" sz="2000" smtClean="0">
                <a:solidFill>
                  <a:srgbClr val="002060"/>
                </a:solidFill>
              </a:rPr>
              <a:t>principal – artigo 6</a:t>
            </a:r>
            <a:endParaRPr lang="pt-PT" sz="2000" dirty="0">
              <a:solidFill>
                <a:srgbClr val="002060"/>
              </a:solidFill>
            </a:endParaRPr>
          </a:p>
          <a:p>
            <a:pPr marL="0" lvl="0" indent="0" algn="just">
              <a:buClr>
                <a:srgbClr val="873624"/>
              </a:buClr>
              <a:buNone/>
            </a:pPr>
            <a:r>
              <a:rPr lang="pt-PT" sz="2000" b="1" dirty="0">
                <a:solidFill>
                  <a:srgbClr val="002060"/>
                </a:solidFill>
              </a:rPr>
              <a:t>Os mesmos tribunais são ainda competentes para decidir o recurso </a:t>
            </a:r>
            <a:r>
              <a:rPr lang="pt-PT" sz="2000" b="1" i="1" dirty="0" smtClean="0">
                <a:solidFill>
                  <a:srgbClr val="002060"/>
                </a:solidFill>
              </a:rPr>
              <a:t>de revisão/remédio </a:t>
            </a:r>
            <a:r>
              <a:rPr lang="pt-PT" sz="2000" b="1" dirty="0">
                <a:solidFill>
                  <a:srgbClr val="002060"/>
                </a:solidFill>
              </a:rPr>
              <a:t>que pode ser:</a:t>
            </a:r>
          </a:p>
          <a:p>
            <a:pPr lvl="0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2000" dirty="0">
                <a:solidFill>
                  <a:srgbClr val="002060"/>
                </a:solidFill>
              </a:rPr>
              <a:t>P</a:t>
            </a:r>
            <a:r>
              <a:rPr lang="pt-PT" sz="2000" dirty="0" smtClean="0">
                <a:solidFill>
                  <a:srgbClr val="002060"/>
                </a:solidFill>
              </a:rPr>
              <a:t>revisto </a:t>
            </a:r>
            <a:r>
              <a:rPr lang="pt-PT" sz="2000" dirty="0">
                <a:solidFill>
                  <a:srgbClr val="002060"/>
                </a:solidFill>
              </a:rPr>
              <a:t>nos artigos 33  e 35 – </a:t>
            </a:r>
            <a:r>
              <a:rPr lang="pt-PT" sz="2000" u="sng" dirty="0">
                <a:solidFill>
                  <a:srgbClr val="002060"/>
                </a:solidFill>
              </a:rPr>
              <a:t>modificação ou revogação da decisão de arresto</a:t>
            </a:r>
            <a:r>
              <a:rPr lang="pt-PT" sz="2000" dirty="0">
                <a:solidFill>
                  <a:srgbClr val="002060"/>
                </a:solidFill>
              </a:rPr>
              <a:t> proferida pelo </a:t>
            </a:r>
            <a:r>
              <a:rPr lang="pt-PT" sz="2000" dirty="0" smtClean="0">
                <a:solidFill>
                  <a:srgbClr val="002060"/>
                </a:solidFill>
              </a:rPr>
              <a:t>Tribunal português; é </a:t>
            </a:r>
            <a:r>
              <a:rPr lang="pt-PT" sz="2000" dirty="0">
                <a:solidFill>
                  <a:srgbClr val="002060"/>
                </a:solidFill>
              </a:rPr>
              <a:t>decidido pelo Tribunal que </a:t>
            </a:r>
            <a:r>
              <a:rPr lang="pt-PT" sz="2000" dirty="0" smtClean="0">
                <a:solidFill>
                  <a:srgbClr val="002060"/>
                </a:solidFill>
              </a:rPr>
              <a:t> </a:t>
            </a:r>
            <a:r>
              <a:rPr lang="pt-PT" sz="2000" dirty="0">
                <a:solidFill>
                  <a:srgbClr val="002060"/>
                </a:solidFill>
              </a:rPr>
              <a:t>proferiu </a:t>
            </a:r>
            <a:r>
              <a:rPr lang="pt-PT" sz="2000" dirty="0" smtClean="0">
                <a:solidFill>
                  <a:srgbClr val="002060"/>
                </a:solidFill>
              </a:rPr>
              <a:t>a decisão em </a:t>
            </a:r>
            <a:r>
              <a:rPr lang="pt-PT" sz="2000" dirty="0">
                <a:solidFill>
                  <a:srgbClr val="002060"/>
                </a:solidFill>
              </a:rPr>
              <a:t>primeira instância</a:t>
            </a:r>
          </a:p>
          <a:p>
            <a:pPr lvl="0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2000" b="1" dirty="0">
                <a:solidFill>
                  <a:srgbClr val="0070C0"/>
                </a:solidFill>
              </a:rPr>
              <a:t>P</a:t>
            </a:r>
            <a:r>
              <a:rPr lang="pt-PT" sz="2000" b="1" dirty="0" smtClean="0">
                <a:solidFill>
                  <a:srgbClr val="0070C0"/>
                </a:solidFill>
              </a:rPr>
              <a:t>revisto </a:t>
            </a:r>
            <a:r>
              <a:rPr lang="pt-PT" sz="2000" b="1" dirty="0">
                <a:solidFill>
                  <a:srgbClr val="0070C0"/>
                </a:solidFill>
              </a:rPr>
              <a:t>no artigo 34 – </a:t>
            </a:r>
            <a:r>
              <a:rPr lang="pt-PT" sz="2000" b="1" u="sng" dirty="0">
                <a:solidFill>
                  <a:srgbClr val="0070C0"/>
                </a:solidFill>
              </a:rPr>
              <a:t>recurso contra a execução do arresto feita pela OSAE/agente de execução, em Portugal</a:t>
            </a:r>
            <a:r>
              <a:rPr lang="pt-PT" sz="2000" b="1" dirty="0">
                <a:solidFill>
                  <a:srgbClr val="0070C0"/>
                </a:solidFill>
              </a:rPr>
              <a:t>, ainda que a decisão de arresto seja proferida noutro Estado </a:t>
            </a:r>
            <a:r>
              <a:rPr lang="pt-PT" sz="2000" b="1" dirty="0" smtClean="0">
                <a:solidFill>
                  <a:srgbClr val="0070C0"/>
                </a:solidFill>
              </a:rPr>
              <a:t>Membro</a:t>
            </a:r>
            <a:r>
              <a:rPr lang="pt-PT" sz="2000" b="1" dirty="0">
                <a:solidFill>
                  <a:srgbClr val="0070C0"/>
                </a:solidFill>
              </a:rPr>
              <a:t>;</a:t>
            </a:r>
            <a:r>
              <a:rPr lang="pt-PT" sz="2000" b="1" dirty="0" smtClean="0">
                <a:solidFill>
                  <a:srgbClr val="0070C0"/>
                </a:solidFill>
              </a:rPr>
              <a:t> </a:t>
            </a:r>
            <a:r>
              <a:rPr lang="pt-PT" sz="2000" b="1" u="sng" dirty="0">
                <a:solidFill>
                  <a:srgbClr val="0070C0"/>
                </a:solidFill>
              </a:rPr>
              <a:t>é decidido por um dos </a:t>
            </a:r>
            <a:r>
              <a:rPr lang="pt-PT" sz="2000" b="1" u="sng" dirty="0" smtClean="0">
                <a:solidFill>
                  <a:srgbClr val="0070C0"/>
                </a:solidFill>
              </a:rPr>
              <a:t>Tribunais </a:t>
            </a:r>
            <a:r>
              <a:rPr lang="pt-PT" sz="2000" b="1" u="sng" dirty="0">
                <a:solidFill>
                  <a:srgbClr val="0070C0"/>
                </a:solidFill>
              </a:rPr>
              <a:t>de primeira instância portugueses </a:t>
            </a:r>
            <a:r>
              <a:rPr lang="pt-PT" sz="2000" b="1" dirty="0">
                <a:solidFill>
                  <a:srgbClr val="0070C0"/>
                </a:solidFill>
              </a:rPr>
              <a:t>acima referidos, consoante o valor.</a:t>
            </a:r>
          </a:p>
          <a:p>
            <a:pPr marL="0" lvl="0" indent="0" algn="just">
              <a:buClr>
                <a:srgbClr val="873624"/>
              </a:buClr>
              <a:buNone/>
            </a:pPr>
            <a:r>
              <a:rPr lang="pt-PT" sz="2000" b="1" dirty="0">
                <a:solidFill>
                  <a:srgbClr val="002060"/>
                </a:solidFill>
              </a:rPr>
              <a:t>Tribunais junto dos quais pode ser interposto recurso: </a:t>
            </a:r>
          </a:p>
          <a:p>
            <a:pPr lvl="0" algn="just">
              <a:buClr>
                <a:srgbClr val="873624"/>
              </a:buClr>
              <a:buFont typeface="Wingdings" pitchFamily="2" charset="2"/>
              <a:buChar char="Ø"/>
            </a:pPr>
            <a:r>
              <a:rPr lang="pt-PT" sz="2000" dirty="0">
                <a:solidFill>
                  <a:srgbClr val="002060"/>
                </a:solidFill>
              </a:rPr>
              <a:t>Quando a decisão recorrida foi proferida em </a:t>
            </a:r>
            <a:r>
              <a:rPr lang="pt-PT" sz="2000" dirty="0" smtClean="0">
                <a:solidFill>
                  <a:srgbClr val="002060"/>
                </a:solidFill>
              </a:rPr>
              <a:t>Portugal, </a:t>
            </a:r>
            <a:r>
              <a:rPr lang="pt-PT" sz="2000" dirty="0">
                <a:solidFill>
                  <a:srgbClr val="002060"/>
                </a:solidFill>
              </a:rPr>
              <a:t>admite recurso para o Tribunal da Relação competente.</a:t>
            </a:r>
          </a:p>
          <a:p>
            <a:pPr marL="0" lvl="0" indent="0" algn="just">
              <a:buClr>
                <a:srgbClr val="873624"/>
              </a:buClr>
              <a:buNone/>
            </a:pPr>
            <a:endParaRPr lang="pt-PT" sz="2000" dirty="0">
              <a:solidFill>
                <a:srgbClr val="002060"/>
              </a:solidFill>
            </a:endParaRPr>
          </a:p>
          <a:p>
            <a:pPr marL="0" lvl="0" indent="0" algn="just">
              <a:buClr>
                <a:srgbClr val="873624"/>
              </a:buClr>
              <a:buNone/>
            </a:pPr>
            <a:endParaRPr lang="pt-PT" sz="2000" dirty="0">
              <a:solidFill>
                <a:srgbClr val="002060"/>
              </a:solidFill>
            </a:endParaRPr>
          </a:p>
          <a:p>
            <a:pPr marL="0" lvl="0" indent="0" algn="just">
              <a:buClr>
                <a:srgbClr val="873624"/>
              </a:buClr>
              <a:buNone/>
            </a:pPr>
            <a:endParaRPr lang="en-US" sz="1000" dirty="0">
              <a:solidFill>
                <a:srgbClr val="002060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9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Formulários</a:t>
            </a:r>
            <a:r>
              <a:rPr lang="en-US" sz="3200" dirty="0" smtClean="0"/>
              <a:t> </a:t>
            </a:r>
            <a:r>
              <a:rPr lang="en-US" sz="3200" dirty="0" err="1" smtClean="0"/>
              <a:t>na</a:t>
            </a:r>
            <a:r>
              <a:rPr lang="en-US" sz="3200" dirty="0" smtClean="0"/>
              <a:t> </a:t>
            </a:r>
            <a:r>
              <a:rPr lang="en-US" sz="3200" dirty="0" err="1" smtClean="0"/>
              <a:t>fase</a:t>
            </a:r>
            <a:r>
              <a:rPr lang="en-US" sz="3200" dirty="0" smtClean="0"/>
              <a:t> da </a:t>
            </a:r>
            <a:r>
              <a:rPr lang="en-US" sz="3200" dirty="0" err="1" smtClean="0"/>
              <a:t>execução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400" dirty="0" err="1" smtClean="0"/>
              <a:t>Artigos</a:t>
            </a:r>
            <a:r>
              <a:rPr lang="en-US" sz="2400" dirty="0" smtClean="0"/>
              <a:t> 19, 23, 25, 27 e 29</a:t>
            </a:r>
            <a:endParaRPr lang="en-US" sz="2400" dirty="0"/>
          </a:p>
        </p:txBody>
      </p:sp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>
          <a:xfrm>
            <a:off x="611561" y="1556792"/>
            <a:ext cx="7704856" cy="4608512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lvl="0" indent="0" algn="just">
              <a:buClr>
                <a:srgbClr val="873624"/>
              </a:buClr>
              <a:buNone/>
            </a:pPr>
            <a:r>
              <a:rPr lang="pt-PT" sz="1300" b="1" dirty="0">
                <a:solidFill>
                  <a:srgbClr val="C00000"/>
                </a:solidFill>
              </a:rPr>
              <a:t>Os formulários </a:t>
            </a:r>
            <a:r>
              <a:rPr lang="pt-PT" sz="1100" b="1" dirty="0">
                <a:solidFill>
                  <a:srgbClr val="0070C0"/>
                </a:solidFill>
              </a:rPr>
              <a:t>a utilizar constam do Regulamento de Execução (EU) </a:t>
            </a:r>
            <a:r>
              <a:rPr lang="pt-PT" sz="1100" b="1" dirty="0" smtClean="0">
                <a:solidFill>
                  <a:srgbClr val="0070C0"/>
                </a:solidFill>
              </a:rPr>
              <a:t>2016/1823 </a:t>
            </a:r>
            <a:r>
              <a:rPr lang="pt-PT" sz="1100" b="1" dirty="0" smtClean="0">
                <a:solidFill>
                  <a:srgbClr val="C00000"/>
                </a:solidFill>
              </a:rPr>
              <a:t>traduzidos nas línguas oficias da UE</a:t>
            </a:r>
            <a:endParaRPr lang="pt-PT" sz="1100" b="1" dirty="0" smtClean="0">
              <a:solidFill>
                <a:srgbClr val="0070C0"/>
              </a:solidFill>
            </a:endParaRPr>
          </a:p>
          <a:p>
            <a:pPr marL="0" lvl="0" indent="0" algn="just">
              <a:buClr>
                <a:srgbClr val="873624"/>
              </a:buClr>
              <a:buNone/>
            </a:pPr>
            <a:r>
              <a:rPr lang="pt-PT" sz="1100" b="1" dirty="0">
                <a:solidFill>
                  <a:schemeClr val="tx2"/>
                </a:solidFill>
              </a:rPr>
              <a:t>P</a:t>
            </a:r>
            <a:r>
              <a:rPr lang="pt-PT" sz="1100" b="1" dirty="0" smtClean="0">
                <a:solidFill>
                  <a:schemeClr val="tx2"/>
                </a:solidFill>
              </a:rPr>
              <a:t>odem </a:t>
            </a:r>
            <a:r>
              <a:rPr lang="pt-PT" sz="1100" b="1" dirty="0">
                <a:solidFill>
                  <a:schemeClr val="tx2"/>
                </a:solidFill>
              </a:rPr>
              <a:t>ser descarregados online no portal europeu de </a:t>
            </a:r>
            <a:r>
              <a:rPr lang="pt-PT" sz="1100" b="1" dirty="0" smtClean="0">
                <a:solidFill>
                  <a:schemeClr val="tx2"/>
                </a:solidFill>
              </a:rPr>
              <a:t>justiça  - </a:t>
            </a:r>
            <a:r>
              <a:rPr lang="pt-PT" sz="1500" b="1" i="1" dirty="0" smtClean="0">
                <a:solidFill>
                  <a:srgbClr val="C00000"/>
                </a:solidFill>
              </a:rPr>
              <a:t>e-justice.europa.eu</a:t>
            </a:r>
            <a:endParaRPr lang="pt-PT" sz="1200" b="1" i="1" dirty="0">
              <a:solidFill>
                <a:schemeClr val="tx2"/>
              </a:solidFill>
            </a:endParaRPr>
          </a:p>
          <a:p>
            <a:pPr lvl="0">
              <a:buClr>
                <a:srgbClr val="873624"/>
              </a:buClr>
            </a:pPr>
            <a:r>
              <a:rPr lang="pt-PT" sz="1100" dirty="0">
                <a:solidFill>
                  <a:srgbClr val="0070C0"/>
                </a:solidFill>
              </a:rPr>
              <a:t>ANEXO I - Pedido de decisão europeia de arresto de contas bancárias</a:t>
            </a:r>
          </a:p>
          <a:p>
            <a:pPr lvl="0">
              <a:buClr>
                <a:srgbClr val="873624"/>
              </a:buClr>
            </a:pPr>
            <a:r>
              <a:rPr lang="pt-PT" sz="1100" dirty="0">
                <a:solidFill>
                  <a:srgbClr val="0070C0"/>
                </a:solidFill>
              </a:rPr>
              <a:t>ANEXO II - Decisão europeia de arresto de contas bancárias</a:t>
            </a:r>
          </a:p>
          <a:p>
            <a:pPr lvl="0">
              <a:buClr>
                <a:srgbClr val="873624"/>
              </a:buClr>
            </a:pPr>
            <a:r>
              <a:rPr lang="pt-PT" sz="1100" dirty="0">
                <a:solidFill>
                  <a:srgbClr val="0070C0"/>
                </a:solidFill>
              </a:rPr>
              <a:t>ANEXO III - Revogação da decisão europeia de arresto de contas </a:t>
            </a:r>
            <a:r>
              <a:rPr lang="pt-PT" sz="1100" dirty="0" smtClean="0">
                <a:solidFill>
                  <a:srgbClr val="0070C0"/>
                </a:solidFill>
              </a:rPr>
              <a:t>bancárias</a:t>
            </a:r>
            <a:endParaRPr lang="pt-PT" sz="1100" dirty="0">
              <a:solidFill>
                <a:srgbClr val="0070C0"/>
              </a:solidFill>
            </a:endParaRPr>
          </a:p>
          <a:p>
            <a:pPr lvl="0" algn="just">
              <a:buClr>
                <a:srgbClr val="873624"/>
              </a:buClr>
            </a:pPr>
            <a:r>
              <a:rPr lang="pt-PT" sz="1400" b="1" dirty="0">
                <a:solidFill>
                  <a:srgbClr val="C00000"/>
                </a:solidFill>
              </a:rPr>
              <a:t>ANEXO IV </a:t>
            </a:r>
            <a:r>
              <a:rPr lang="pt-PT" sz="1100" b="1" dirty="0">
                <a:solidFill>
                  <a:srgbClr val="C00000"/>
                </a:solidFill>
              </a:rPr>
              <a:t>- Declaração relativa ao arresto de fundos </a:t>
            </a:r>
            <a:r>
              <a:rPr lang="pt-PT" sz="1100" b="1" dirty="0" smtClean="0">
                <a:solidFill>
                  <a:srgbClr val="002060"/>
                </a:solidFill>
              </a:rPr>
              <a:t>– </a:t>
            </a:r>
            <a:r>
              <a:rPr lang="pt-PT" sz="1400" b="1" dirty="0" smtClean="0">
                <a:solidFill>
                  <a:srgbClr val="002060"/>
                </a:solidFill>
              </a:rPr>
              <a:t>artigo 25. </a:t>
            </a:r>
            <a:r>
              <a:rPr lang="pt-PT" sz="1400" b="1" dirty="0" smtClean="0">
                <a:solidFill>
                  <a:srgbClr val="C00000"/>
                </a:solidFill>
              </a:rPr>
              <a:t>O agente de execução:</a:t>
            </a:r>
          </a:p>
          <a:p>
            <a:pPr lvl="1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100" u="sng" dirty="0" smtClean="0">
                <a:solidFill>
                  <a:srgbClr val="C00000"/>
                </a:solidFill>
              </a:rPr>
              <a:t>Recebe</a:t>
            </a:r>
            <a:r>
              <a:rPr lang="pt-PT" sz="1100" dirty="0" smtClean="0">
                <a:solidFill>
                  <a:srgbClr val="002060"/>
                </a:solidFill>
              </a:rPr>
              <a:t> </a:t>
            </a:r>
            <a:r>
              <a:rPr lang="pt-PT" sz="1100" dirty="0">
                <a:solidFill>
                  <a:srgbClr val="002060"/>
                </a:solidFill>
              </a:rPr>
              <a:t>a </a:t>
            </a:r>
            <a:r>
              <a:rPr lang="pt-PT" sz="1100" b="1" dirty="0">
                <a:solidFill>
                  <a:srgbClr val="002060"/>
                </a:solidFill>
              </a:rPr>
              <a:t>parte A do anexo II </a:t>
            </a:r>
            <a:r>
              <a:rPr lang="pt-PT" sz="1100" dirty="0">
                <a:solidFill>
                  <a:srgbClr val="002060"/>
                </a:solidFill>
              </a:rPr>
              <a:t>– </a:t>
            </a:r>
            <a:r>
              <a:rPr lang="pt-PT" sz="1100" dirty="0" smtClean="0">
                <a:solidFill>
                  <a:srgbClr val="002060"/>
                </a:solidFill>
              </a:rPr>
              <a:t>[artigo </a:t>
            </a:r>
            <a:r>
              <a:rPr lang="pt-PT" sz="1100" dirty="0">
                <a:solidFill>
                  <a:srgbClr val="002060"/>
                </a:solidFill>
              </a:rPr>
              <a:t>19(2</a:t>
            </a:r>
            <a:r>
              <a:rPr lang="pt-PT" sz="1100" dirty="0" smtClean="0">
                <a:solidFill>
                  <a:srgbClr val="002060"/>
                </a:solidFill>
              </a:rPr>
              <a:t>)] </a:t>
            </a:r>
            <a:r>
              <a:rPr lang="pt-PT" sz="1100" dirty="0">
                <a:solidFill>
                  <a:srgbClr val="002060"/>
                </a:solidFill>
              </a:rPr>
              <a:t>+ </a:t>
            </a:r>
            <a:r>
              <a:rPr lang="pt-PT" sz="1100" b="1" dirty="0">
                <a:solidFill>
                  <a:srgbClr val="002060"/>
                </a:solidFill>
              </a:rPr>
              <a:t>o anexo IV em branco </a:t>
            </a:r>
            <a:r>
              <a:rPr lang="pt-PT" sz="1100" dirty="0">
                <a:solidFill>
                  <a:srgbClr val="002060"/>
                </a:solidFill>
              </a:rPr>
              <a:t>– </a:t>
            </a:r>
            <a:r>
              <a:rPr lang="pt-PT" sz="1100" dirty="0" smtClean="0">
                <a:solidFill>
                  <a:srgbClr val="002060"/>
                </a:solidFill>
              </a:rPr>
              <a:t>[artigo 23] </a:t>
            </a:r>
            <a:r>
              <a:rPr lang="pt-PT" sz="1100" dirty="0">
                <a:solidFill>
                  <a:srgbClr val="002060"/>
                </a:solidFill>
              </a:rPr>
              <a:t>+ </a:t>
            </a:r>
            <a:r>
              <a:rPr lang="pt-PT" sz="1100" dirty="0" smtClean="0">
                <a:solidFill>
                  <a:srgbClr val="002060"/>
                </a:solidFill>
              </a:rPr>
              <a:t>a </a:t>
            </a:r>
            <a:r>
              <a:rPr lang="pt-PT" sz="1100" u="sng" dirty="0" smtClean="0">
                <a:solidFill>
                  <a:srgbClr val="002060"/>
                </a:solidFill>
              </a:rPr>
              <a:t>tradução</a:t>
            </a:r>
            <a:r>
              <a:rPr lang="pt-PT" sz="1100" dirty="0" smtClean="0">
                <a:solidFill>
                  <a:srgbClr val="002060"/>
                </a:solidFill>
              </a:rPr>
              <a:t> </a:t>
            </a:r>
            <a:r>
              <a:rPr lang="pt-PT" sz="1100" dirty="0">
                <a:solidFill>
                  <a:srgbClr val="002060"/>
                </a:solidFill>
              </a:rPr>
              <a:t>+ </a:t>
            </a:r>
            <a:r>
              <a:rPr lang="pt-PT" sz="1100" u="sng" dirty="0">
                <a:solidFill>
                  <a:srgbClr val="002060"/>
                </a:solidFill>
              </a:rPr>
              <a:t>um </a:t>
            </a:r>
            <a:r>
              <a:rPr lang="pt-PT" sz="1100" u="sng" dirty="0" smtClean="0">
                <a:solidFill>
                  <a:srgbClr val="002060"/>
                </a:solidFill>
              </a:rPr>
              <a:t>exemplar para </a:t>
            </a:r>
            <a:r>
              <a:rPr lang="pt-PT" sz="1100" u="sng" dirty="0">
                <a:solidFill>
                  <a:srgbClr val="002060"/>
                </a:solidFill>
              </a:rPr>
              <a:t>cada </a:t>
            </a:r>
            <a:r>
              <a:rPr lang="pt-PT" sz="1100" u="sng" dirty="0" smtClean="0">
                <a:solidFill>
                  <a:srgbClr val="002060"/>
                </a:solidFill>
              </a:rPr>
              <a:t>conta</a:t>
            </a:r>
          </a:p>
          <a:p>
            <a:pPr lvl="1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100" u="sng" dirty="0">
                <a:solidFill>
                  <a:srgbClr val="C00000"/>
                </a:solidFill>
              </a:rPr>
              <a:t>P</a:t>
            </a:r>
            <a:r>
              <a:rPr lang="pt-PT" sz="1100" u="sng" dirty="0" smtClean="0">
                <a:solidFill>
                  <a:srgbClr val="C00000"/>
                </a:solidFill>
              </a:rPr>
              <a:t>rocede </a:t>
            </a:r>
            <a:r>
              <a:rPr lang="pt-PT" sz="1100" u="sng" dirty="0">
                <a:solidFill>
                  <a:srgbClr val="C00000"/>
                </a:solidFill>
              </a:rPr>
              <a:t>ao arresto pela ordem de prioridade prevista no artigo 24(7):</a:t>
            </a:r>
            <a:r>
              <a:rPr lang="pt-PT" sz="1100" dirty="0">
                <a:solidFill>
                  <a:srgbClr val="C00000"/>
                </a:solidFill>
              </a:rPr>
              <a:t> </a:t>
            </a:r>
            <a:r>
              <a:rPr lang="pt-PT" sz="1100" dirty="0">
                <a:solidFill>
                  <a:srgbClr val="002060"/>
                </a:solidFill>
              </a:rPr>
              <a:t>(i) </a:t>
            </a:r>
            <a:r>
              <a:rPr lang="pt-PT" sz="1100" dirty="0" smtClean="0">
                <a:solidFill>
                  <a:srgbClr val="002060"/>
                </a:solidFill>
              </a:rPr>
              <a:t>dando preferência às contas de que o devedor seja único titular e às contas a prazo, em relação às contas de que seja co titular e às contas à ordem</a:t>
            </a:r>
          </a:p>
          <a:p>
            <a:pPr lvl="1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100" u="sng" dirty="0" smtClean="0">
                <a:solidFill>
                  <a:srgbClr val="C00000"/>
                </a:solidFill>
              </a:rPr>
              <a:t>Preenche o anexo IV</a:t>
            </a:r>
            <a:r>
              <a:rPr lang="pt-PT" sz="1100" u="sng" dirty="0" smtClean="0">
                <a:solidFill>
                  <a:srgbClr val="002060"/>
                </a:solidFill>
              </a:rPr>
              <a:t> </a:t>
            </a:r>
            <a:r>
              <a:rPr lang="pt-PT" sz="1100" dirty="0" smtClean="0">
                <a:solidFill>
                  <a:srgbClr val="002060"/>
                </a:solidFill>
              </a:rPr>
              <a:t>no prazo de 3 dias úteis seguintes ao da conclusão do arresto ou excepcionalmente no prazo de 8 dias úteis</a:t>
            </a:r>
          </a:p>
          <a:p>
            <a:pPr lvl="1" algn="just">
              <a:buClr>
                <a:srgbClr val="873624"/>
              </a:buClr>
              <a:buFont typeface="Wingdings" panose="05000000000000000000" pitchFamily="2" charset="2"/>
              <a:buChar char="Ø"/>
            </a:pPr>
            <a:r>
              <a:rPr lang="pt-PT" sz="1100" u="sng" dirty="0" smtClean="0">
                <a:solidFill>
                  <a:srgbClr val="C00000"/>
                </a:solidFill>
              </a:rPr>
              <a:t>Remete o anexo IV</a:t>
            </a:r>
            <a:r>
              <a:rPr lang="pt-PT" sz="1100" u="sng" dirty="0" smtClean="0">
                <a:solidFill>
                  <a:srgbClr val="002060"/>
                </a:solidFill>
              </a:rPr>
              <a:t>, </a:t>
            </a:r>
            <a:r>
              <a:rPr lang="pt-PT" sz="1100" dirty="0" smtClean="0">
                <a:solidFill>
                  <a:srgbClr val="002060"/>
                </a:solidFill>
              </a:rPr>
              <a:t>no primeiro dia útil posterior àquele em que o preencher:</a:t>
            </a:r>
          </a:p>
          <a:p>
            <a:pPr lvl="2" algn="just">
              <a:buClr>
                <a:srgbClr val="873624"/>
              </a:buClr>
              <a:buFont typeface="Wingdings" panose="05000000000000000000" pitchFamily="2" charset="2"/>
              <a:buChar char="ü"/>
            </a:pPr>
            <a:r>
              <a:rPr lang="pt-PT" sz="1100" dirty="0">
                <a:solidFill>
                  <a:srgbClr val="002060"/>
                </a:solidFill>
              </a:rPr>
              <a:t>A</a:t>
            </a:r>
            <a:r>
              <a:rPr lang="pt-PT" sz="1100" dirty="0" smtClean="0">
                <a:solidFill>
                  <a:srgbClr val="002060"/>
                </a:solidFill>
              </a:rPr>
              <a:t>o tribunal que ordenou o arresto, pelo meio mais apropriado previsto no artigo 29</a:t>
            </a:r>
          </a:p>
          <a:p>
            <a:pPr lvl="2" algn="just">
              <a:buClr>
                <a:srgbClr val="873624"/>
              </a:buClr>
              <a:buFont typeface="Wingdings" panose="05000000000000000000" pitchFamily="2" charset="2"/>
              <a:buChar char="ü"/>
            </a:pPr>
            <a:r>
              <a:rPr lang="pt-PT" sz="1100" dirty="0" smtClean="0">
                <a:solidFill>
                  <a:srgbClr val="002060"/>
                </a:solidFill>
              </a:rPr>
              <a:t>Ao credor, por carta registada com aviso de recepção ou por transmissão electrónica equivalente</a:t>
            </a:r>
            <a:endParaRPr lang="pt-PT" sz="1100" dirty="0">
              <a:solidFill>
                <a:srgbClr val="0070C0"/>
              </a:solidFill>
            </a:endParaRPr>
          </a:p>
          <a:p>
            <a:pPr lvl="0" algn="just">
              <a:buClr>
                <a:srgbClr val="873624"/>
              </a:buClr>
            </a:pPr>
            <a:r>
              <a:rPr lang="pt-PT" sz="1400" b="1" dirty="0">
                <a:solidFill>
                  <a:srgbClr val="C00000"/>
                </a:solidFill>
              </a:rPr>
              <a:t>ANEXO V </a:t>
            </a:r>
            <a:r>
              <a:rPr lang="pt-PT" sz="1100" b="1" dirty="0">
                <a:solidFill>
                  <a:srgbClr val="C00000"/>
                </a:solidFill>
              </a:rPr>
              <a:t>- Pedido de liberação dos montantes arrestados em </a:t>
            </a:r>
            <a:r>
              <a:rPr lang="pt-PT" sz="1100" b="1" dirty="0" smtClean="0">
                <a:solidFill>
                  <a:srgbClr val="C00000"/>
                </a:solidFill>
              </a:rPr>
              <a:t>excesso: </a:t>
            </a:r>
            <a:r>
              <a:rPr lang="pt-PT" sz="1100" dirty="0" smtClean="0">
                <a:solidFill>
                  <a:srgbClr val="002060"/>
                </a:solidFill>
              </a:rPr>
              <a:t>dirigido pelo credor à </a:t>
            </a:r>
            <a:r>
              <a:rPr lang="pt-PT" sz="1100" dirty="0" smtClean="0">
                <a:solidFill>
                  <a:srgbClr val="C00000"/>
                </a:solidFill>
              </a:rPr>
              <a:t>OSAE/agente de execução, </a:t>
            </a:r>
            <a:r>
              <a:rPr lang="pt-PT" sz="1100" dirty="0" smtClean="0">
                <a:solidFill>
                  <a:srgbClr val="002060"/>
                </a:solidFill>
              </a:rPr>
              <a:t>que deve notificar o banco para levantar o arresto no montante em que for excessivo – artigo 27(2); a OSAE pode fazê-lo oficiosamente – artigo 27(3) do Regulamento e artigos 735(3) e 780(3)(b) do CPC</a:t>
            </a:r>
            <a:endParaRPr lang="pt-PT" sz="1100" dirty="0">
              <a:solidFill>
                <a:srgbClr val="002060"/>
              </a:solidFill>
            </a:endParaRPr>
          </a:p>
          <a:p>
            <a:pPr lvl="0" algn="just">
              <a:buClr>
                <a:srgbClr val="873624"/>
              </a:buClr>
            </a:pPr>
            <a:r>
              <a:rPr lang="pt-PT" sz="1400" b="1" dirty="0">
                <a:solidFill>
                  <a:srgbClr val="C00000"/>
                </a:solidFill>
              </a:rPr>
              <a:t>ANEXO VI </a:t>
            </a:r>
            <a:r>
              <a:rPr lang="pt-PT" sz="1100" b="1" dirty="0">
                <a:solidFill>
                  <a:srgbClr val="C00000"/>
                </a:solidFill>
              </a:rPr>
              <a:t>- Aviso de recepção</a:t>
            </a:r>
            <a:r>
              <a:rPr lang="pt-PT" sz="1100" b="1" dirty="0">
                <a:solidFill>
                  <a:srgbClr val="002060"/>
                </a:solidFill>
              </a:rPr>
              <a:t> </a:t>
            </a:r>
            <a:r>
              <a:rPr lang="pt-PT" sz="1100" dirty="0">
                <a:solidFill>
                  <a:srgbClr val="002060"/>
                </a:solidFill>
              </a:rPr>
              <a:t>– artigo 29(2</a:t>
            </a:r>
            <a:r>
              <a:rPr lang="pt-PT" sz="1100" dirty="0" smtClean="0">
                <a:solidFill>
                  <a:srgbClr val="002060"/>
                </a:solidFill>
              </a:rPr>
              <a:t>): a OSAE/agende de execução, sempre que receba um formulário/documento/pedido deve remeter  o formulário VI - aviso de recepção - no primeiro dia útil seguinte.</a:t>
            </a:r>
            <a:endParaRPr lang="pt-PT" sz="1100" dirty="0">
              <a:solidFill>
                <a:srgbClr val="002060"/>
              </a:solidFill>
            </a:endParaRPr>
          </a:p>
          <a:p>
            <a:pPr lvl="0">
              <a:buClr>
                <a:srgbClr val="873624"/>
              </a:buClr>
            </a:pPr>
            <a:r>
              <a:rPr lang="pt-PT" sz="1100" dirty="0">
                <a:solidFill>
                  <a:srgbClr val="0070C0"/>
                </a:solidFill>
              </a:rPr>
              <a:t>ANEXO VII - Interposição de recurso</a:t>
            </a:r>
          </a:p>
          <a:p>
            <a:pPr lvl="0">
              <a:buClr>
                <a:srgbClr val="873624"/>
              </a:buClr>
            </a:pPr>
            <a:r>
              <a:rPr lang="pt-PT" sz="1100" dirty="0">
                <a:solidFill>
                  <a:srgbClr val="0070C0"/>
                </a:solidFill>
              </a:rPr>
              <a:t>ANEXO VIII - Transmissão da decisão sobre o recurso ao Estado-Membro de execução</a:t>
            </a:r>
          </a:p>
          <a:p>
            <a:pPr lvl="0">
              <a:buClr>
                <a:srgbClr val="873624"/>
              </a:buClr>
            </a:pPr>
            <a:r>
              <a:rPr lang="pt-PT" sz="1100" dirty="0">
                <a:solidFill>
                  <a:srgbClr val="0070C0"/>
                </a:solidFill>
              </a:rPr>
              <a:t>ANEXO IX - Pedido de recurso contra a decisão sobre o primeiro </a:t>
            </a:r>
            <a:r>
              <a:rPr lang="pt-PT" sz="1100" dirty="0" smtClean="0">
                <a:solidFill>
                  <a:srgbClr val="0070C0"/>
                </a:solidFill>
              </a:rPr>
              <a:t>recurso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15759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2800" b="1" dirty="0" smtClean="0"/>
              <a:t>NOTIFICAÇÃO – CUSTAS -  REMUNERAÇÕES</a:t>
            </a:r>
            <a:endParaRPr lang="pt-PT" sz="2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99592" y="1916832"/>
            <a:ext cx="7772400" cy="41399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pt-PT" dirty="0"/>
          </a:p>
          <a:p>
            <a:pPr algn="just"/>
            <a:r>
              <a:rPr lang="pt-PT" sz="2000" dirty="0" smtClean="0">
                <a:solidFill>
                  <a:srgbClr val="0070C0"/>
                </a:solidFill>
              </a:rPr>
              <a:t>Após a execução do arresto, o devedor deve ser notificado da decisão que o decretou e de todos os documentos juntos pelo credor, devidamente traduzidos – artigo 28</a:t>
            </a:r>
          </a:p>
          <a:p>
            <a:pPr algn="just"/>
            <a:r>
              <a:rPr lang="pt-PT" sz="2000" dirty="0" smtClean="0">
                <a:solidFill>
                  <a:srgbClr val="0070C0"/>
                </a:solidFill>
              </a:rPr>
              <a:t>O ónus de proceder à tradução e de suportar o seu custo é regulado pela legislação nacional do EM onde foi ordenado o arresto.</a:t>
            </a:r>
          </a:p>
          <a:p>
            <a:pPr algn="just"/>
            <a:r>
              <a:rPr lang="pt-PT" sz="2000" b="1" dirty="0" smtClean="0">
                <a:solidFill>
                  <a:srgbClr val="7A5D00"/>
                </a:solidFill>
              </a:rPr>
              <a:t>As despesas dos bancos e as taxas cobradas pela OSAE/agentes de execução, pela execução do arresto, são reguladas pela legislação portuguesa e não podem ser superiores aos casos equivalentes nacionais – artigos 43 </a:t>
            </a:r>
            <a:r>
              <a:rPr lang="pt-PT" sz="2000" b="1" dirty="0">
                <a:solidFill>
                  <a:srgbClr val="7A5D00"/>
                </a:solidFill>
              </a:rPr>
              <a:t>e</a:t>
            </a:r>
            <a:r>
              <a:rPr lang="pt-PT" sz="2000" b="1" dirty="0" smtClean="0">
                <a:solidFill>
                  <a:srgbClr val="7A5D00"/>
                </a:solidFill>
              </a:rPr>
              <a:t> 44.</a:t>
            </a:r>
          </a:p>
          <a:p>
            <a:pPr algn="just"/>
            <a:r>
              <a:rPr lang="pt-PT" sz="2000" b="1" dirty="0" smtClean="0">
                <a:solidFill>
                  <a:srgbClr val="C00000"/>
                </a:solidFill>
              </a:rPr>
              <a:t>Os valores das remunerações devidas aos bancos e ao agente de execução não podem exceder os que foram comunicados por Portugal à Comissão Europeia </a:t>
            </a:r>
            <a:r>
              <a:rPr lang="pt-PT" sz="2000" b="1" dirty="0" smtClean="0">
                <a:solidFill>
                  <a:srgbClr val="002060"/>
                </a:solidFill>
              </a:rPr>
              <a:t>– podem ser consultados no </a:t>
            </a:r>
            <a:r>
              <a:rPr lang="pt-PT" sz="2000" b="1" i="1" dirty="0" smtClean="0">
                <a:solidFill>
                  <a:srgbClr val="002060"/>
                </a:solidFill>
              </a:rPr>
              <a:t>Atlas Judiciário </a:t>
            </a:r>
            <a:r>
              <a:rPr lang="pt-PT" sz="2000" b="1" dirty="0">
                <a:solidFill>
                  <a:srgbClr val="002060"/>
                </a:solidFill>
              </a:rPr>
              <a:t>no</a:t>
            </a:r>
            <a:r>
              <a:rPr lang="pt-PT" sz="2000" b="1" i="1" dirty="0">
                <a:solidFill>
                  <a:srgbClr val="002060"/>
                </a:solidFill>
              </a:rPr>
              <a:t> </a:t>
            </a:r>
            <a:r>
              <a:rPr lang="pt-PT" sz="2000" b="1" i="1" dirty="0" smtClean="0">
                <a:solidFill>
                  <a:srgbClr val="002060"/>
                </a:solidFill>
              </a:rPr>
              <a:t>portal e-justice.europa.eu</a:t>
            </a:r>
            <a:endParaRPr lang="pt-PT" sz="2000" b="1" i="1" dirty="0">
              <a:solidFill>
                <a:srgbClr val="002060"/>
              </a:solidFill>
            </a:endParaRPr>
          </a:p>
          <a:p>
            <a:pPr algn="just"/>
            <a:endParaRPr lang="pt-PT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pt-PT" sz="2000" dirty="0" smtClean="0"/>
          </a:p>
          <a:p>
            <a:pPr algn="just"/>
            <a:endParaRPr lang="pt-PT" dirty="0" smtClean="0"/>
          </a:p>
          <a:p>
            <a:pPr algn="just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2057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100" b="1" dirty="0" smtClean="0"/>
              <a:t>GARANTIA A PRESTAR PELO CREDOR</a:t>
            </a:r>
            <a:br>
              <a:rPr lang="pt-PT" sz="3100" b="1" dirty="0" smtClean="0"/>
            </a:br>
            <a:r>
              <a:rPr lang="pt-PT" sz="3100" b="1" dirty="0" smtClean="0"/>
              <a:t>ARTIGO 12</a:t>
            </a:r>
            <a:endParaRPr lang="pt-PT" sz="31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2132856"/>
            <a:ext cx="7745505" cy="38778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PT" sz="1800" dirty="0" smtClean="0">
                <a:solidFill>
                  <a:srgbClr val="002060"/>
                </a:solidFill>
              </a:rPr>
              <a:t>Se o credor </a:t>
            </a:r>
            <a:r>
              <a:rPr lang="pt-PT" sz="1800" dirty="0">
                <a:solidFill>
                  <a:srgbClr val="002060"/>
                </a:solidFill>
              </a:rPr>
              <a:t>ainda não tiver uma </a:t>
            </a:r>
            <a:r>
              <a:rPr lang="pt-PT" sz="1800" dirty="0" smtClean="0">
                <a:solidFill>
                  <a:srgbClr val="002060"/>
                </a:solidFill>
              </a:rPr>
              <a:t>sentença (transacção ou documento autêntico) que </a:t>
            </a:r>
            <a:r>
              <a:rPr lang="pt-PT" sz="1800" dirty="0">
                <a:solidFill>
                  <a:srgbClr val="002060"/>
                </a:solidFill>
              </a:rPr>
              <a:t>obrigue o devedor a pagar-lhe o </a:t>
            </a:r>
            <a:r>
              <a:rPr lang="pt-PT" sz="1800" dirty="0" smtClean="0">
                <a:solidFill>
                  <a:srgbClr val="002060"/>
                </a:solidFill>
              </a:rPr>
              <a:t>crédito:</a:t>
            </a:r>
            <a:endParaRPr lang="pt-PT" sz="18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pt-PT" sz="1800" b="1" dirty="0" smtClean="0">
                <a:solidFill>
                  <a:srgbClr val="002060"/>
                </a:solidFill>
              </a:rPr>
              <a:t>Em regra, tem de constituir uma garantia</a:t>
            </a:r>
            <a:r>
              <a:rPr lang="pt-PT" sz="1800" dirty="0" smtClean="0">
                <a:solidFill>
                  <a:srgbClr val="002060"/>
                </a:solidFill>
              </a:rPr>
              <a:t> que assegure a compensação dos danos que o devedor venha a sofrer em consequência do arresto</a:t>
            </a:r>
          </a:p>
          <a:p>
            <a:pPr marL="0" indent="0" algn="just">
              <a:buNone/>
            </a:pPr>
            <a:r>
              <a:rPr lang="pt-PT" sz="1800" b="1" dirty="0" smtClean="0">
                <a:solidFill>
                  <a:srgbClr val="002060"/>
                </a:solidFill>
              </a:rPr>
              <a:t>Excepcionalmente, </a:t>
            </a:r>
            <a:r>
              <a:rPr lang="pt-PT" sz="1800" dirty="0" smtClean="0">
                <a:solidFill>
                  <a:srgbClr val="002060"/>
                </a:solidFill>
              </a:rPr>
              <a:t>o Tribunal pode dispensar a garantia ou exigi-la em montante inferior, nomeadamente:</a:t>
            </a:r>
          </a:p>
          <a:p>
            <a:pPr algn="just"/>
            <a:r>
              <a:rPr lang="pt-PT" sz="1800" i="1" dirty="0" smtClean="0">
                <a:solidFill>
                  <a:srgbClr val="0070C0"/>
                </a:solidFill>
              </a:rPr>
              <a:t>Quando o credor </a:t>
            </a:r>
            <a:r>
              <a:rPr lang="pt-PT" sz="1800" i="1" dirty="0">
                <a:solidFill>
                  <a:srgbClr val="0070C0"/>
                </a:solidFill>
              </a:rPr>
              <a:t>tenha razões especialmente fortes mas não disponha </a:t>
            </a:r>
            <a:r>
              <a:rPr lang="pt-PT" sz="1800" i="1" dirty="0" smtClean="0">
                <a:solidFill>
                  <a:srgbClr val="0070C0"/>
                </a:solidFill>
              </a:rPr>
              <a:t>de meios </a:t>
            </a:r>
            <a:r>
              <a:rPr lang="pt-PT" sz="1800" i="1" dirty="0">
                <a:solidFill>
                  <a:srgbClr val="0070C0"/>
                </a:solidFill>
              </a:rPr>
              <a:t>suficientes para constituir a </a:t>
            </a:r>
            <a:r>
              <a:rPr lang="pt-PT" sz="1800" i="1" dirty="0" smtClean="0">
                <a:solidFill>
                  <a:srgbClr val="0070C0"/>
                </a:solidFill>
              </a:rPr>
              <a:t>garantia</a:t>
            </a:r>
          </a:p>
          <a:p>
            <a:pPr algn="just"/>
            <a:r>
              <a:rPr lang="pt-PT" sz="1800" i="1" dirty="0" smtClean="0">
                <a:solidFill>
                  <a:srgbClr val="0070C0"/>
                </a:solidFill>
              </a:rPr>
              <a:t>Quando se trate de um crédito de alimentos </a:t>
            </a:r>
            <a:r>
              <a:rPr lang="pt-PT" sz="1800" i="1" dirty="0">
                <a:solidFill>
                  <a:srgbClr val="0070C0"/>
                </a:solidFill>
              </a:rPr>
              <a:t>ou </a:t>
            </a:r>
            <a:r>
              <a:rPr lang="pt-PT" sz="1800" i="1" dirty="0" smtClean="0">
                <a:solidFill>
                  <a:srgbClr val="0070C0"/>
                </a:solidFill>
              </a:rPr>
              <a:t>salários</a:t>
            </a:r>
          </a:p>
          <a:p>
            <a:pPr algn="just"/>
            <a:r>
              <a:rPr lang="pt-PT" sz="1800" i="1" dirty="0" smtClean="0">
                <a:solidFill>
                  <a:srgbClr val="0070C0"/>
                </a:solidFill>
              </a:rPr>
              <a:t>Quando o </a:t>
            </a:r>
            <a:r>
              <a:rPr lang="pt-PT" sz="1800" i="1" dirty="0">
                <a:solidFill>
                  <a:srgbClr val="0070C0"/>
                </a:solidFill>
              </a:rPr>
              <a:t>crédito </a:t>
            </a:r>
            <a:r>
              <a:rPr lang="pt-PT" sz="1800" i="1" dirty="0" smtClean="0">
                <a:solidFill>
                  <a:srgbClr val="0070C0"/>
                </a:solidFill>
              </a:rPr>
              <a:t> seja de </a:t>
            </a:r>
            <a:r>
              <a:rPr lang="pt-PT" sz="1800" i="1" dirty="0">
                <a:solidFill>
                  <a:srgbClr val="0070C0"/>
                </a:solidFill>
              </a:rPr>
              <a:t>pequeno montante</a:t>
            </a:r>
            <a:r>
              <a:rPr lang="pt-PT" sz="18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pt-PT" sz="1800" dirty="0" smtClean="0">
                <a:solidFill>
                  <a:srgbClr val="002060"/>
                </a:solidFill>
              </a:rPr>
              <a:t>Se o credor já dispuser de uma sentença (ou equivalente) que obrigue o devedor a pagar o crédito a prestação de garantia fica na discricionariedade do Tribunal</a:t>
            </a:r>
            <a:r>
              <a:rPr lang="pt-PT" sz="1800" i="1" dirty="0" smtClean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553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100" b="1" dirty="0" smtClean="0"/>
              <a:t>RESPONSABILIDADE DO CREDOR </a:t>
            </a:r>
            <a:br>
              <a:rPr lang="pt-PT" sz="3100" b="1" dirty="0" smtClean="0"/>
            </a:br>
            <a:r>
              <a:rPr lang="pt-PT" sz="3100" b="1" dirty="0" smtClean="0"/>
              <a:t>Artigo 13(1)(2)e (3)</a:t>
            </a:r>
            <a:endParaRPr lang="pt-PT" sz="31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 smtClean="0">
                <a:solidFill>
                  <a:srgbClr val="0070C0"/>
                </a:solidFill>
              </a:rPr>
              <a:t>O credor é responsável pelos danos causados  ao devedor em consequência do arresto decretado com base em falta do credor.</a:t>
            </a: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Além da responsabilidade prevista no Regulamento os </a:t>
            </a:r>
            <a:r>
              <a:rPr lang="pt-PT" dirty="0" err="1" smtClean="0">
                <a:solidFill>
                  <a:srgbClr val="0070C0"/>
                </a:solidFill>
              </a:rPr>
              <a:t>EMs</a:t>
            </a:r>
            <a:r>
              <a:rPr lang="pt-PT" dirty="0" smtClean="0">
                <a:solidFill>
                  <a:srgbClr val="0070C0"/>
                </a:solidFill>
              </a:rPr>
              <a:t> podem manter ou introduzir um regime de responsabilidade pelo risco nesses casos.</a:t>
            </a: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O ónus da prova dos prejuízos impende sobre o devedor.</a:t>
            </a: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 Provados os prejuízos, o Regulamento faz impender sobre o credor uma presunção de culpa em determinados casos.</a:t>
            </a:r>
          </a:p>
          <a:p>
            <a:pPr marL="0" indent="0">
              <a:buNone/>
            </a:pPr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9772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/>
              <a:t>REGRAS DE CONFLITO DE LEIS </a:t>
            </a:r>
            <a:r>
              <a:rPr lang="pt-PT" sz="2800" b="1" dirty="0"/>
              <a:t/>
            </a:r>
            <a:br>
              <a:rPr lang="pt-PT" sz="2800" b="1" dirty="0"/>
            </a:br>
            <a:r>
              <a:rPr lang="pt-PT" sz="2800" b="1" dirty="0" smtClean="0"/>
              <a:t>Artigo 13(4)</a:t>
            </a:r>
            <a:endParaRPr lang="pt-PT" sz="2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pt-PT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sz="36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O Regulamento contém as seguintes regras quanto à lei aplicável em matéria de responsabilidade civil do credor pelos danos causados ao devedor:</a:t>
            </a:r>
          </a:p>
          <a:p>
            <a:pPr marL="0" indent="0" algn="just">
              <a:buNone/>
            </a:pPr>
            <a:endParaRPr lang="pt-PT" sz="3600" b="1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just"/>
            <a:r>
              <a:rPr lang="pt-PT" sz="3600" i="1" dirty="0">
                <a:solidFill>
                  <a:srgbClr val="002060"/>
                </a:solidFill>
                <a:latin typeface="Calibri" panose="020F0502020204030204" pitchFamily="34" charset="0"/>
              </a:rPr>
              <a:t>É</a:t>
            </a:r>
            <a:r>
              <a:rPr lang="pt-PT" sz="3600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aplicável a lei do </a:t>
            </a:r>
            <a:r>
              <a:rPr lang="pt-PT" sz="3600" i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EM de execução do arresto</a:t>
            </a:r>
          </a:p>
          <a:p>
            <a:pPr algn="just"/>
            <a:r>
              <a:rPr lang="pt-PT" sz="3600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Quando o arresto tenha sido executado em vários </a:t>
            </a:r>
            <a:r>
              <a:rPr lang="pt-PT" sz="3600" i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EMs</a:t>
            </a:r>
            <a:r>
              <a:rPr lang="pt-PT" sz="3600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é aplicável a lei do EM de execução onde o </a:t>
            </a:r>
            <a:r>
              <a:rPr lang="pt-PT" sz="3600" i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devedor residir habitualmente</a:t>
            </a:r>
          </a:p>
          <a:p>
            <a:pPr algn="just"/>
            <a:r>
              <a:rPr lang="pt-PT" sz="3600" i="1" dirty="0">
                <a:solidFill>
                  <a:srgbClr val="002060"/>
                </a:solidFill>
                <a:latin typeface="Calibri" panose="020F0502020204030204" pitchFamily="34" charset="0"/>
              </a:rPr>
              <a:t>C</a:t>
            </a:r>
            <a:r>
              <a:rPr lang="pt-PT" sz="3600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aso do devedor não tenha residência habitual em nenhum dos </a:t>
            </a:r>
            <a:r>
              <a:rPr lang="pt-PT" sz="3600" i="1" dirty="0" err="1" smtClean="0">
                <a:solidFill>
                  <a:srgbClr val="002060"/>
                </a:solidFill>
                <a:latin typeface="Calibri" panose="020F0502020204030204" pitchFamily="34" charset="0"/>
              </a:rPr>
              <a:t>EMs</a:t>
            </a:r>
            <a:r>
              <a:rPr lang="pt-PT" sz="3600" i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 de execução, aplica-se a lei do EM de execução com o qual o caso tenha uma </a:t>
            </a:r>
            <a:r>
              <a:rPr lang="pt-PT" sz="3600" i="1" u="sng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conexão mais estreita.</a:t>
            </a:r>
          </a:p>
          <a:p>
            <a:pPr marL="0" indent="0" algn="just">
              <a:buNone/>
            </a:pPr>
            <a:endParaRPr lang="pt-PT" sz="3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PT" sz="36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Para apurar a conexão mais estreita, o valor arrestado nos diferentes EM é um dos factores a considerar</a:t>
            </a:r>
            <a:r>
              <a:rPr lang="pt-PT" sz="3600" dirty="0" smtClean="0">
                <a:solidFill>
                  <a:srgbClr val="0070C0"/>
                </a:solidFill>
              </a:rPr>
              <a:t>.</a:t>
            </a:r>
            <a:endParaRPr lang="pt-PT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28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/>
              <a:t>Meios de recurso e oposição</a:t>
            </a:r>
            <a:br>
              <a:rPr lang="pt-PT" sz="2800" b="1" dirty="0" smtClean="0"/>
            </a:br>
            <a:r>
              <a:rPr lang="pt-PT" sz="2800" b="1" dirty="0" smtClean="0"/>
              <a:t>Artigos  33 a 37</a:t>
            </a:r>
            <a:endParaRPr lang="pt-PT" sz="2800" b="1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PT" dirty="0" smtClean="0"/>
          </a:p>
          <a:p>
            <a:pPr marL="0" indent="0">
              <a:buNone/>
            </a:pPr>
            <a:r>
              <a:rPr lang="pt-PT" b="1" dirty="0" smtClean="0">
                <a:solidFill>
                  <a:srgbClr val="C00000"/>
                </a:solidFill>
              </a:rPr>
              <a:t>O credor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0070C0"/>
                </a:solidFill>
              </a:rPr>
              <a:t>Pode recorrer da decisão que recusar o arresto.</a:t>
            </a:r>
          </a:p>
          <a:p>
            <a:pPr marL="0" indent="0">
              <a:buNone/>
            </a:pPr>
            <a:endParaRPr lang="pt-PT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PT" b="1" dirty="0" smtClean="0">
                <a:solidFill>
                  <a:srgbClr val="C00000"/>
                </a:solidFill>
              </a:rPr>
              <a:t>O devedor, depois de executado o arresto: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0070C0"/>
                </a:solidFill>
              </a:rPr>
              <a:t>Pode pedira revogação, cessação ou modificação da decisão de arresto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0070C0"/>
                </a:solidFill>
              </a:rPr>
              <a:t>Pode arguir a falta ou irregularidade da citação (supríveis)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 smtClean="0">
                <a:solidFill>
                  <a:srgbClr val="0070C0"/>
                </a:solidFill>
              </a:rPr>
              <a:t>Pode recorrer das decisões acabadas de referir.</a:t>
            </a:r>
            <a:endParaRPr lang="pt-P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0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pt-PT" sz="2000" b="1" dirty="0" smtClean="0"/>
              <a:t>O </a:t>
            </a:r>
            <a:r>
              <a:rPr lang="pt-PT" sz="2000" b="1" dirty="0"/>
              <a:t>NOVO PROCEDIMENTO CAUTELAR EUROPEU SÓ SE APLICA  A CASOS </a:t>
            </a:r>
            <a:r>
              <a:rPr lang="pt-PT" sz="2000" b="1" dirty="0" smtClean="0"/>
              <a:t>TRANSFRONTEIRIÇOS QUE SE ENQUADREM NUMA DAS SITUAÇÕES PREVISTAS NO ARTIGO 3</a:t>
            </a:r>
            <a:endParaRPr lang="pt-PT" sz="2000" b="1" u="sng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640080" lvl="2" indent="-274320" algn="ctr">
              <a:spcBef>
                <a:spcPts val="580"/>
              </a:spcBef>
              <a:buFont typeface="Wingdings" pitchFamily="2" charset="2"/>
              <a:buChar char="Ø"/>
            </a:pPr>
            <a:r>
              <a:rPr lang="pt-PT" sz="2600" dirty="0" smtClean="0">
                <a:solidFill>
                  <a:srgbClr val="002060"/>
                </a:solidFill>
              </a:rPr>
              <a:t>O Tribunal onde foi interposto o procedimento europeu de arresto está num EM</a:t>
            </a:r>
          </a:p>
          <a:p>
            <a:pPr marL="274320" lvl="1" indent="-274320" algn="ctr">
              <a:spcBef>
                <a:spcPts val="580"/>
              </a:spcBef>
              <a:buClr>
                <a:schemeClr val="accent1"/>
              </a:buClr>
              <a:buNone/>
            </a:pPr>
            <a:r>
              <a:rPr lang="pt-PT" sz="2800" dirty="0" smtClean="0">
                <a:solidFill>
                  <a:srgbClr val="002060"/>
                </a:solidFill>
              </a:rPr>
              <a:t> e </a:t>
            </a:r>
          </a:p>
          <a:p>
            <a:pPr marL="274320" lvl="1" indent="-274320" algn="ctr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pt-PT" sz="2800" dirty="0" smtClean="0">
                <a:solidFill>
                  <a:srgbClr val="002060"/>
                </a:solidFill>
              </a:rPr>
              <a:t>a conta bancária a arrestar está noutro EM</a:t>
            </a:r>
          </a:p>
          <a:p>
            <a:pPr algn="just"/>
            <a:endParaRPr lang="pt-PT" sz="2800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lvl="1" indent="-274320" algn="ctr">
              <a:spcBef>
                <a:spcPts val="580"/>
              </a:spcBef>
              <a:buClr>
                <a:schemeClr val="accent1"/>
              </a:buClr>
              <a:buNone/>
            </a:pPr>
            <a:endParaRPr lang="pt-PT" sz="2800" b="1" dirty="0" smtClean="0">
              <a:solidFill>
                <a:srgbClr val="002060"/>
              </a:solidFill>
            </a:endParaRPr>
          </a:p>
          <a:p>
            <a:pPr marL="274320" lvl="1" indent="-274320" algn="ctr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pt-PT" sz="2800" dirty="0" smtClean="0">
                <a:solidFill>
                  <a:srgbClr val="002060"/>
                </a:solidFill>
              </a:rPr>
              <a:t>O credor tem domicilio num EM </a:t>
            </a:r>
          </a:p>
          <a:p>
            <a:pPr marL="274320" lvl="1" indent="-274320" algn="ctr">
              <a:spcBef>
                <a:spcPts val="580"/>
              </a:spcBef>
              <a:buClr>
                <a:schemeClr val="accent1"/>
              </a:buClr>
              <a:buNone/>
            </a:pPr>
            <a:r>
              <a:rPr lang="pt-PT" sz="2800" dirty="0" smtClean="0">
                <a:solidFill>
                  <a:srgbClr val="002060"/>
                </a:solidFill>
              </a:rPr>
              <a:t>e </a:t>
            </a:r>
          </a:p>
          <a:p>
            <a:pPr marL="274320" lvl="1" indent="-274320" algn="ctr">
              <a:spcBef>
                <a:spcPts val="58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pt-PT" sz="2800" dirty="0" smtClean="0">
                <a:solidFill>
                  <a:srgbClr val="002060"/>
                </a:solidFill>
              </a:rPr>
              <a:t>o Tribunal e a conta bancária a ser arrestada, situam-se noutro EM</a:t>
            </a:r>
          </a:p>
          <a:p>
            <a:pPr algn="ctr"/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OBRIGADA PELA VOSSA ATENÇÃO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95736" y="3563372"/>
            <a:ext cx="6264696" cy="2025868"/>
          </a:xfrm>
        </p:spPr>
        <p:txBody>
          <a:bodyPr>
            <a:normAutofit fontScale="92500" lnSpcReduction="10000"/>
          </a:bodyPr>
          <a:lstStyle/>
          <a:p>
            <a:r>
              <a:rPr lang="en-US" sz="3300" dirty="0" smtClean="0">
                <a:solidFill>
                  <a:srgbClr val="002060"/>
                </a:solidFill>
              </a:rPr>
              <a:t>Paula Pott </a:t>
            </a:r>
            <a:endParaRPr lang="en-US" sz="3300" dirty="0">
              <a:solidFill>
                <a:srgbClr val="002060"/>
              </a:solidFill>
            </a:endParaRPr>
          </a:p>
          <a:p>
            <a:r>
              <a:rPr lang="en-US" sz="3300" dirty="0" smtClean="0">
                <a:solidFill>
                  <a:srgbClr val="002060"/>
                </a:solidFill>
              </a:rPr>
              <a:t>Ponto de Contacto da RJE Civil</a:t>
            </a:r>
          </a:p>
          <a:p>
            <a:r>
              <a:rPr lang="en-US" i="1" dirty="0" smtClean="0">
                <a:solidFill>
                  <a:srgbClr val="002060"/>
                </a:solidFill>
              </a:rPr>
              <a:t>2017				</a:t>
            </a:r>
            <a:endParaRPr lang="en-US" sz="1400" dirty="0" smtClean="0">
              <a:solidFill>
                <a:srgbClr val="002060"/>
              </a:solidFill>
            </a:endParaRPr>
          </a:p>
          <a:p>
            <a:r>
              <a:rPr lang="en-US" sz="1700" dirty="0" smtClean="0">
                <a:solidFill>
                  <a:srgbClr val="002060"/>
                </a:solidFill>
              </a:rPr>
              <a:t>www.redecivil.mj.pt</a:t>
            </a:r>
            <a:endParaRPr lang="en-US" sz="1700" dirty="0">
              <a:solidFill>
                <a:srgbClr val="002060"/>
              </a:solidFill>
            </a:endParaRPr>
          </a:p>
          <a:p>
            <a:r>
              <a:rPr lang="en-US" sz="1700" dirty="0" smtClean="0">
                <a:solidFill>
                  <a:srgbClr val="002060"/>
                </a:solidFill>
              </a:rPr>
              <a:t>https</a:t>
            </a:r>
            <a:r>
              <a:rPr lang="en-US" sz="1700" dirty="0">
                <a:solidFill>
                  <a:srgbClr val="002060"/>
                </a:solidFill>
              </a:rPr>
              <a:t>://</a:t>
            </a:r>
            <a:r>
              <a:rPr lang="en-US" sz="1700" dirty="0" smtClean="0">
                <a:solidFill>
                  <a:srgbClr val="002060"/>
                </a:solidFill>
              </a:rPr>
              <a:t>e-justice.europa.eu</a:t>
            </a:r>
          </a:p>
          <a:p>
            <a:endParaRPr lang="en-US" sz="1700" dirty="0"/>
          </a:p>
          <a:p>
            <a:endParaRPr lang="en-US" dirty="0"/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63372"/>
            <a:ext cx="704501" cy="8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861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LIMITE NA DETERMINAÇÃO DA NATUREZA TRANSFRONTEIRIÇA DO ARRESTO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38100" dist="25400" dir="5400000" algn="t" rotWithShape="0">
              <a:srgbClr val="000000">
                <a:alpha val="50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PT" b="1" dirty="0" smtClean="0">
                <a:solidFill>
                  <a:srgbClr val="0070C0"/>
                </a:solidFill>
              </a:rPr>
              <a:t>O Regulamento não se aplica quando</a:t>
            </a:r>
          </a:p>
          <a:p>
            <a:pPr algn="just">
              <a:buFont typeface="Wingdings" pitchFamily="2" charset="2"/>
              <a:buChar char="Ø"/>
            </a:pPr>
            <a:r>
              <a:rPr lang="pt-PT" dirty="0" smtClean="0">
                <a:solidFill>
                  <a:srgbClr val="002060"/>
                </a:solidFill>
              </a:rPr>
              <a:t>As contas bancárias a arrestar </a:t>
            </a:r>
          </a:p>
          <a:p>
            <a:pPr algn="just">
              <a:buFont typeface="Wingdings" pitchFamily="2" charset="2"/>
              <a:buChar char="Ø"/>
            </a:pPr>
            <a:r>
              <a:rPr lang="pt-PT" dirty="0" smtClean="0">
                <a:solidFill>
                  <a:srgbClr val="002060"/>
                </a:solidFill>
              </a:rPr>
              <a:t>O Tribunal onde foi interposto o procedimento cautelar </a:t>
            </a:r>
          </a:p>
          <a:p>
            <a:pPr algn="just">
              <a:buFont typeface="Wingdings" pitchFamily="2" charset="2"/>
              <a:buChar char="Ø"/>
            </a:pPr>
            <a:r>
              <a:rPr lang="pt-PT" dirty="0" smtClean="0">
                <a:solidFill>
                  <a:srgbClr val="002060"/>
                </a:solidFill>
              </a:rPr>
              <a:t> E o domicílio do credor</a:t>
            </a:r>
          </a:p>
          <a:p>
            <a:pPr algn="just">
              <a:buNone/>
            </a:pPr>
            <a:r>
              <a:rPr lang="pt-PT" b="1" dirty="0" smtClean="0">
                <a:solidFill>
                  <a:srgbClr val="0070C0"/>
                </a:solidFill>
              </a:rPr>
              <a:t>Se situam no mesmo EM.</a:t>
            </a:r>
          </a:p>
          <a:p>
            <a:pPr algn="just">
              <a:buNone/>
            </a:pPr>
            <a:r>
              <a:rPr lang="pt-PT" dirty="0" smtClean="0">
                <a:solidFill>
                  <a:schemeClr val="accent2"/>
                </a:solidFill>
              </a:rPr>
              <a:t>	</a:t>
            </a:r>
            <a:r>
              <a:rPr lang="pt-PT" b="1" dirty="0" smtClean="0">
                <a:solidFill>
                  <a:schemeClr val="accent2"/>
                </a:solidFill>
              </a:rPr>
              <a:t>Isto é assim ainda que o credor requeira cumulativamente no mesmo procedimento o arresto de contas bancárias existentes noutro  EM.</a:t>
            </a:r>
          </a:p>
          <a:p>
            <a:pPr algn="just">
              <a:buNone/>
            </a:pPr>
            <a:r>
              <a:rPr lang="pt-PT" b="1" dirty="0" smtClean="0">
                <a:solidFill>
                  <a:srgbClr val="0070C0"/>
                </a:solidFill>
              </a:rPr>
              <a:t>Neste último caso o credor terá de interpor duas providências cautelares separadas: 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b="1" dirty="0" smtClean="0">
                <a:solidFill>
                  <a:schemeClr val="accent2"/>
                </a:solidFill>
              </a:rPr>
              <a:t>uma nacional 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b="1" dirty="0" smtClean="0">
                <a:solidFill>
                  <a:schemeClr val="accent2"/>
                </a:solidFill>
              </a:rPr>
              <a:t>e outra europeia</a:t>
            </a:r>
            <a:r>
              <a:rPr lang="pt-PT" b="1" dirty="0" smtClean="0">
                <a:solidFill>
                  <a:srgbClr val="0070C0"/>
                </a:solidFill>
              </a:rPr>
              <a:t>.</a:t>
            </a:r>
            <a:endParaRPr lang="pt-PT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RELAÇÃO COM A ACÇÃO PRINCIPAL</a:t>
            </a:r>
            <a:br>
              <a:rPr lang="pt-PT" sz="2800" b="1" dirty="0" smtClean="0">
                <a:solidFill>
                  <a:srgbClr val="C00000"/>
                </a:solidFill>
              </a:rPr>
            </a:br>
            <a:r>
              <a:rPr lang="pt-PT" sz="2800" b="1" dirty="0">
                <a:solidFill>
                  <a:srgbClr val="C00000"/>
                </a:solidFill>
              </a:rPr>
              <a:t>A</a:t>
            </a:r>
            <a:r>
              <a:rPr lang="pt-PT" sz="2800" b="1" dirty="0" smtClean="0">
                <a:solidFill>
                  <a:srgbClr val="C00000"/>
                </a:solidFill>
              </a:rPr>
              <a:t>rtigo 5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PT" sz="2800" b="1" dirty="0" smtClean="0">
                <a:solidFill>
                  <a:schemeClr val="accent2"/>
                </a:solidFill>
              </a:rPr>
              <a:t>O procedimento cautelar de arresto europeu pode ser interposto: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2800" b="1" i="1" u="sng" dirty="0" smtClean="0">
                <a:solidFill>
                  <a:srgbClr val="002060"/>
                </a:solidFill>
              </a:rPr>
              <a:t>Antes de ser proposta </a:t>
            </a:r>
            <a:r>
              <a:rPr lang="pt-PT" sz="2800" b="1" i="1" dirty="0" smtClean="0">
                <a:solidFill>
                  <a:srgbClr val="002060"/>
                </a:solidFill>
              </a:rPr>
              <a:t>a </a:t>
            </a:r>
            <a:r>
              <a:rPr lang="pt-PT" sz="2800" b="1" i="1" dirty="0" err="1" smtClean="0">
                <a:solidFill>
                  <a:srgbClr val="002060"/>
                </a:solidFill>
              </a:rPr>
              <a:t>acção</a:t>
            </a:r>
            <a:r>
              <a:rPr lang="pt-PT" sz="2800" b="1" i="1" dirty="0" smtClean="0">
                <a:solidFill>
                  <a:srgbClr val="002060"/>
                </a:solidFill>
              </a:rPr>
              <a:t> principal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2800" b="1" i="1" u="sng" dirty="0" smtClean="0">
                <a:solidFill>
                  <a:srgbClr val="002060"/>
                </a:solidFill>
              </a:rPr>
              <a:t>Na pendência </a:t>
            </a:r>
            <a:r>
              <a:rPr lang="pt-PT" sz="2800" b="1" i="1" dirty="0" smtClean="0">
                <a:solidFill>
                  <a:srgbClr val="002060"/>
                </a:solidFill>
              </a:rPr>
              <a:t>da </a:t>
            </a:r>
            <a:r>
              <a:rPr lang="pt-PT" sz="2800" b="1" i="1" dirty="0" err="1" smtClean="0">
                <a:solidFill>
                  <a:srgbClr val="002060"/>
                </a:solidFill>
              </a:rPr>
              <a:t>acção</a:t>
            </a:r>
            <a:r>
              <a:rPr lang="pt-PT" sz="2800" b="1" i="1" dirty="0" smtClean="0">
                <a:solidFill>
                  <a:srgbClr val="002060"/>
                </a:solidFill>
              </a:rPr>
              <a:t> principal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2800" b="1" i="1" dirty="0" smtClean="0">
                <a:solidFill>
                  <a:srgbClr val="002060"/>
                </a:solidFill>
              </a:rPr>
              <a:t>Ou quando o credor </a:t>
            </a:r>
            <a:r>
              <a:rPr lang="pt-PT" sz="2800" b="1" i="1" u="sng" dirty="0" smtClean="0">
                <a:solidFill>
                  <a:srgbClr val="002060"/>
                </a:solidFill>
              </a:rPr>
              <a:t>já dispõe de uma sentença</a:t>
            </a:r>
            <a:r>
              <a:rPr lang="pt-PT" sz="2800" b="1" i="1" dirty="0" smtClean="0">
                <a:solidFill>
                  <a:srgbClr val="002060"/>
                </a:solidFill>
              </a:rPr>
              <a:t>, transacção judicial ou documento autêntico que sirva de base à cobrança da divida.</a:t>
            </a:r>
          </a:p>
          <a:p>
            <a:pPr lvl="1" algn="just">
              <a:buNone/>
            </a:pPr>
            <a:endParaRPr lang="pt-P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PT" sz="3200" b="1" dirty="0" smtClean="0">
                <a:solidFill>
                  <a:srgbClr val="C00000"/>
                </a:solidFill>
              </a:rPr>
              <a:t>Prazo para interpor a acção principal </a:t>
            </a:r>
            <a:br>
              <a:rPr lang="pt-PT" sz="3200" b="1" dirty="0" smtClean="0">
                <a:solidFill>
                  <a:srgbClr val="C00000"/>
                </a:solidFill>
              </a:rPr>
            </a:br>
            <a:r>
              <a:rPr lang="pt-PT" sz="3200" b="1" dirty="0" smtClean="0">
                <a:solidFill>
                  <a:srgbClr val="C00000"/>
                </a:solidFill>
              </a:rPr>
              <a:t>Artigo 10</a:t>
            </a:r>
            <a:endParaRPr lang="pt-PT" sz="32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noFill/>
        </p:spPr>
        <p:txBody>
          <a:bodyPr>
            <a:normAutofit/>
          </a:bodyPr>
          <a:lstStyle/>
          <a:p>
            <a:pPr lvl="1" algn="just">
              <a:buNone/>
            </a:pPr>
            <a:r>
              <a:rPr lang="pt-PT" b="1" dirty="0" smtClean="0">
                <a:solidFill>
                  <a:schemeClr val="accent2"/>
                </a:solidFill>
              </a:rPr>
              <a:t>No caso do procedimento cautelar de arresto europeu ser decretado antes de proposta a </a:t>
            </a:r>
            <a:r>
              <a:rPr lang="pt-PT" b="1" dirty="0" err="1" smtClean="0">
                <a:solidFill>
                  <a:schemeClr val="accent2"/>
                </a:solidFill>
              </a:rPr>
              <a:t>acção</a:t>
            </a:r>
            <a:r>
              <a:rPr lang="pt-PT" b="1" dirty="0" smtClean="0">
                <a:solidFill>
                  <a:schemeClr val="accent2"/>
                </a:solidFill>
              </a:rPr>
              <a:t> principal: 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dirty="0">
                <a:solidFill>
                  <a:srgbClr val="002060"/>
                </a:solidFill>
              </a:rPr>
              <a:t>O</a:t>
            </a:r>
            <a:r>
              <a:rPr lang="pt-PT" dirty="0" smtClean="0">
                <a:solidFill>
                  <a:srgbClr val="002060"/>
                </a:solidFill>
              </a:rPr>
              <a:t> credor tem um prazo para interpor a acção principal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dirty="0" smtClean="0">
                <a:solidFill>
                  <a:srgbClr val="002060"/>
                </a:solidFill>
              </a:rPr>
              <a:t> e para fazer prova dessa interposição. </a:t>
            </a:r>
          </a:p>
          <a:p>
            <a:pPr marL="411480" lvl="1" indent="0" algn="just">
              <a:buNone/>
            </a:pPr>
            <a:r>
              <a:rPr lang="pt-PT" b="1" dirty="0" smtClean="0">
                <a:solidFill>
                  <a:srgbClr val="002060"/>
                </a:solidFill>
              </a:rPr>
              <a:t>30 </a:t>
            </a:r>
            <a:r>
              <a:rPr lang="pt-PT" b="1" dirty="0">
                <a:solidFill>
                  <a:srgbClr val="002060"/>
                </a:solidFill>
              </a:rPr>
              <a:t>dias a contar da introdução do pedido ou 14 dias a contar da data da decisão de arrest</a:t>
            </a:r>
            <a:r>
              <a:rPr lang="pt-PT" dirty="0">
                <a:solidFill>
                  <a:srgbClr val="002060"/>
                </a:solidFill>
              </a:rPr>
              <a:t>o, consoante o que ocorrer em último </a:t>
            </a:r>
            <a:r>
              <a:rPr lang="pt-PT" dirty="0" smtClean="0">
                <a:solidFill>
                  <a:srgbClr val="002060"/>
                </a:solidFill>
              </a:rPr>
              <a:t>lugar</a:t>
            </a:r>
            <a:r>
              <a:rPr lang="pt-PT" dirty="0">
                <a:solidFill>
                  <a:srgbClr val="002060"/>
                </a:solidFill>
              </a:rPr>
              <a:t>.</a:t>
            </a:r>
            <a:endParaRPr lang="pt-PT" dirty="0" smtClean="0">
              <a:solidFill>
                <a:srgbClr val="002060"/>
              </a:solidFill>
            </a:endParaRPr>
          </a:p>
          <a:p>
            <a:pPr lvl="1" algn="just">
              <a:buNone/>
            </a:pPr>
            <a:r>
              <a:rPr lang="pt-PT" b="1" dirty="0" smtClean="0">
                <a:solidFill>
                  <a:schemeClr val="accent2"/>
                </a:solidFill>
              </a:rPr>
              <a:t>Caso o não faça: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dirty="0" smtClean="0">
                <a:solidFill>
                  <a:srgbClr val="002060"/>
                </a:solidFill>
              </a:rPr>
              <a:t>o Tribunal revoga o arresto oficiosamente </a:t>
            </a:r>
          </a:p>
          <a:p>
            <a:pPr lvl="1" algn="just">
              <a:buFont typeface="Wingdings" pitchFamily="2" charset="2"/>
              <a:buChar char="Ø"/>
            </a:pPr>
            <a:r>
              <a:rPr lang="pt-PT" dirty="0" smtClean="0">
                <a:solidFill>
                  <a:srgbClr val="002060"/>
                </a:solidFill>
              </a:rPr>
              <a:t>ou este termina automaticamente.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NATUREZA DO CRÉDITO A ACAUTELAR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pt-PT" dirty="0" smtClean="0">
                <a:solidFill>
                  <a:srgbClr val="0070C0"/>
                </a:solidFill>
              </a:rPr>
              <a:t>O procedimento cautelar de arresto europeu destina-se a acautelar:</a:t>
            </a:r>
          </a:p>
          <a:p>
            <a:pPr marL="514350" indent="-514350">
              <a:buFont typeface="+mj-lt"/>
              <a:buAutoNum type="arabicPeriod"/>
            </a:pPr>
            <a:r>
              <a:rPr lang="pt-PT" b="1" dirty="0" smtClean="0">
                <a:solidFill>
                  <a:srgbClr val="0070C0"/>
                </a:solidFill>
              </a:rPr>
              <a:t>Créditos pecuniários já vencidos </a:t>
            </a:r>
          </a:p>
          <a:p>
            <a:pPr marL="514350" indent="-514350">
              <a:buFont typeface="+mj-lt"/>
              <a:buAutoNum type="arabicPeriod"/>
            </a:pPr>
            <a:r>
              <a:rPr lang="pt-PT" b="1" dirty="0" smtClean="0">
                <a:solidFill>
                  <a:srgbClr val="0070C0"/>
                </a:solidFill>
              </a:rPr>
              <a:t>Créditos pecuniários ainda não vencidos, desde que estes</a:t>
            </a:r>
          </a:p>
          <a:p>
            <a:pPr marL="788670" lvl="1" indent="-514350">
              <a:buFont typeface="+mj-lt"/>
              <a:buAutoNum type="alphaLcParenR"/>
            </a:pPr>
            <a:r>
              <a:rPr lang="pt-PT" dirty="0" smtClean="0">
                <a:solidFill>
                  <a:srgbClr val="0070C0"/>
                </a:solidFill>
              </a:rPr>
              <a:t>Tenham origem numa </a:t>
            </a:r>
            <a:r>
              <a:rPr lang="pt-PT" dirty="0" err="1" smtClean="0">
                <a:solidFill>
                  <a:srgbClr val="0070C0"/>
                </a:solidFill>
              </a:rPr>
              <a:t>transacção</a:t>
            </a:r>
            <a:r>
              <a:rPr lang="pt-PT" dirty="0" smtClean="0">
                <a:solidFill>
                  <a:srgbClr val="0070C0"/>
                </a:solidFill>
              </a:rPr>
              <a:t>  ou num facto já ocorrido </a:t>
            </a:r>
            <a:r>
              <a:rPr lang="pt-PT" b="1" dirty="0" smtClean="0">
                <a:solidFill>
                  <a:srgbClr val="0070C0"/>
                </a:solidFill>
              </a:rPr>
              <a:t>e</a:t>
            </a:r>
          </a:p>
          <a:p>
            <a:pPr marL="788670" lvl="1" indent="-514350">
              <a:buFont typeface="+mj-lt"/>
              <a:buAutoNum type="alphaLcParenR"/>
            </a:pPr>
            <a:r>
              <a:rPr lang="pt-PT" dirty="0" smtClean="0">
                <a:solidFill>
                  <a:srgbClr val="0070C0"/>
                </a:solidFill>
              </a:rPr>
              <a:t>O seu montante possa ser determinado.</a:t>
            </a:r>
          </a:p>
          <a:p>
            <a:pPr marL="788670" lvl="1" indent="-514350">
              <a:buNone/>
            </a:pPr>
            <a:r>
              <a:rPr lang="pt-PT" dirty="0" smtClean="0">
                <a:solidFill>
                  <a:srgbClr val="0070C0"/>
                </a:solidFill>
              </a:rPr>
              <a:t>Neles incluem-se créditos emergentes de:</a:t>
            </a:r>
          </a:p>
          <a:p>
            <a:pPr marL="788670" lvl="1" indent="-514350">
              <a:buFont typeface="Wingdings" pitchFamily="2" charset="2"/>
              <a:buChar char="ü"/>
            </a:pPr>
            <a:r>
              <a:rPr lang="pt-PT" i="1" dirty="0" smtClean="0">
                <a:solidFill>
                  <a:srgbClr val="0070C0"/>
                </a:solidFill>
              </a:rPr>
              <a:t>Responsabilidade extracontratual</a:t>
            </a:r>
          </a:p>
          <a:p>
            <a:pPr marL="788670" lvl="1" indent="-514350">
              <a:buFont typeface="Wingdings" pitchFamily="2" charset="2"/>
              <a:buChar char="ü"/>
            </a:pPr>
            <a:r>
              <a:rPr lang="pt-PT" i="1" dirty="0" err="1" smtClean="0">
                <a:solidFill>
                  <a:srgbClr val="0070C0"/>
                </a:solidFill>
              </a:rPr>
              <a:t>Acções</a:t>
            </a:r>
            <a:r>
              <a:rPr lang="pt-PT" i="1" dirty="0" smtClean="0">
                <a:solidFill>
                  <a:srgbClr val="0070C0"/>
                </a:solidFill>
              </a:rPr>
              <a:t> cíveis de indemnização fundadas em </a:t>
            </a:r>
            <a:r>
              <a:rPr lang="pt-PT" i="1" dirty="0" err="1" smtClean="0">
                <a:solidFill>
                  <a:srgbClr val="0070C0"/>
                </a:solidFill>
              </a:rPr>
              <a:t>infracção</a:t>
            </a:r>
            <a:r>
              <a:rPr lang="pt-PT" i="1" dirty="0" smtClean="0">
                <a:solidFill>
                  <a:srgbClr val="0070C0"/>
                </a:solidFill>
              </a:rPr>
              <a:t> penal </a:t>
            </a:r>
          </a:p>
          <a:p>
            <a:pPr>
              <a:buNone/>
            </a:pPr>
            <a:endParaRPr lang="pt-PT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ÂMBITO MATERIAL DE APLICAÇÃO</a:t>
            </a:r>
            <a:br>
              <a:rPr lang="pt-PT" sz="2800" b="1" dirty="0" smtClean="0">
                <a:solidFill>
                  <a:srgbClr val="C00000"/>
                </a:solidFill>
              </a:rPr>
            </a:br>
            <a:r>
              <a:rPr lang="pt-PT" sz="2800" b="1" dirty="0">
                <a:solidFill>
                  <a:srgbClr val="C00000"/>
                </a:solidFill>
              </a:rPr>
              <a:t>A</a:t>
            </a:r>
            <a:r>
              <a:rPr lang="pt-PT" sz="2800" b="1" dirty="0" smtClean="0">
                <a:solidFill>
                  <a:srgbClr val="C00000"/>
                </a:solidFill>
              </a:rPr>
              <a:t>rtigo 2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O Regulamento aplica-se em matéria </a:t>
            </a:r>
            <a:r>
              <a:rPr lang="pt-PT" b="1" dirty="0" smtClean="0">
                <a:solidFill>
                  <a:schemeClr val="accent2"/>
                </a:solidFill>
              </a:rPr>
              <a:t>civil e comercial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Não pode ser usado para acautelar créditos em que seja devedor o </a:t>
            </a:r>
            <a:r>
              <a:rPr lang="pt-PT" b="1" dirty="0" smtClean="0">
                <a:solidFill>
                  <a:schemeClr val="accent2"/>
                </a:solidFill>
              </a:rPr>
              <a:t>insolvente</a:t>
            </a:r>
            <a:r>
              <a:rPr lang="pt-PT" b="1" dirty="0" smtClean="0">
                <a:solidFill>
                  <a:srgbClr val="0070C0"/>
                </a:solidFill>
              </a:rPr>
              <a:t> depois de instaurado o processo de insolvência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Mas pode ser usado para acautelar créditos provenientes de pagamentos feitos pelo insolvente em </a:t>
            </a:r>
            <a:r>
              <a:rPr lang="pt-PT" b="1" dirty="0" smtClean="0">
                <a:solidFill>
                  <a:schemeClr val="accent2"/>
                </a:solidFill>
              </a:rPr>
              <a:t>prejuízo da massa insolvente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chemeClr val="accent2"/>
                </a:solidFill>
              </a:rPr>
              <a:t>Não se aplica às sucessões, ao regime do património conjugal ou equivalente, à arbitragem ou à segurança social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Só se aplica a contas bancárias abertas em </a:t>
            </a:r>
            <a:r>
              <a:rPr lang="pt-PT" b="1" dirty="0" smtClean="0">
                <a:solidFill>
                  <a:schemeClr val="accent2"/>
                </a:solidFill>
              </a:rPr>
              <a:t>bancos comerciais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 smtClean="0">
                <a:solidFill>
                  <a:srgbClr val="0070C0"/>
                </a:solidFill>
              </a:rPr>
              <a:t>Não se aplica a contas bancárias abertas em bancos de </a:t>
            </a:r>
            <a:r>
              <a:rPr lang="pt-PT" b="1" dirty="0" smtClean="0">
                <a:solidFill>
                  <a:schemeClr val="accent2"/>
                </a:solidFill>
              </a:rPr>
              <a:t>investimento</a:t>
            </a:r>
            <a:r>
              <a:rPr lang="pt-PT" b="1" dirty="0" smtClean="0">
                <a:solidFill>
                  <a:srgbClr val="0070C0"/>
                </a:solidFill>
              </a:rPr>
              <a:t>, de </a:t>
            </a:r>
            <a:r>
              <a:rPr lang="pt-PT" b="1" dirty="0" smtClean="0">
                <a:solidFill>
                  <a:schemeClr val="accent2"/>
                </a:solidFill>
              </a:rPr>
              <a:t>desenvolvimento</a:t>
            </a:r>
            <a:r>
              <a:rPr lang="pt-PT" b="1" dirty="0" smtClean="0">
                <a:solidFill>
                  <a:srgbClr val="0070C0"/>
                </a:solidFill>
              </a:rPr>
              <a:t> ou em </a:t>
            </a:r>
            <a:r>
              <a:rPr lang="pt-PT" b="1" dirty="0" smtClean="0">
                <a:solidFill>
                  <a:schemeClr val="accent2"/>
                </a:solidFill>
              </a:rPr>
              <a:t>bancos centrais</a:t>
            </a:r>
            <a:r>
              <a:rPr lang="pt-PT" b="1" dirty="0" smtClean="0">
                <a:solidFill>
                  <a:srgbClr val="0070C0"/>
                </a:solidFill>
              </a:rPr>
              <a:t> quando agem na sua capacidade de autoridade monetária</a:t>
            </a:r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b="1" dirty="0" smtClean="0">
                <a:solidFill>
                  <a:srgbClr val="C00000"/>
                </a:solidFill>
              </a:rPr>
              <a:t>REGRAS DE COMPETÊNCIA INTERNACIONAL Artigos 6 e 21</a:t>
            </a:r>
            <a:endParaRPr lang="pt-PT" sz="2800" b="1" dirty="0">
              <a:solidFill>
                <a:srgbClr val="C0000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PT" b="1" dirty="0" smtClean="0">
                <a:solidFill>
                  <a:srgbClr val="002060"/>
                </a:solidFill>
              </a:rPr>
              <a:t>Para o arresto </a:t>
            </a: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São competentes para a instauração do procedimento cautelar de arresto europeu os </a:t>
            </a:r>
            <a:r>
              <a:rPr lang="pt-PT" b="1" dirty="0" smtClean="0">
                <a:solidFill>
                  <a:srgbClr val="0070C0"/>
                </a:solidFill>
              </a:rPr>
              <a:t>Tribunais do EM que têm competência para decidir o mérito da acção principal.</a:t>
            </a:r>
            <a:endParaRPr lang="pt-PT" b="1" dirty="0" smtClean="0">
              <a:solidFill>
                <a:srgbClr val="002060"/>
              </a:solidFill>
            </a:endParaRP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Excepcionalmente, é competente o Tribunal do EM do </a:t>
            </a:r>
            <a:r>
              <a:rPr lang="pt-PT" b="1" dirty="0" smtClean="0">
                <a:solidFill>
                  <a:srgbClr val="0070C0"/>
                </a:solidFill>
              </a:rPr>
              <a:t>domicilio do devedor se este for um consumidor.</a:t>
            </a:r>
          </a:p>
          <a:p>
            <a:pPr marL="0" indent="0" algn="just">
              <a:buNone/>
            </a:pPr>
            <a:r>
              <a:rPr lang="pt-PT" b="1" dirty="0" smtClean="0">
                <a:solidFill>
                  <a:srgbClr val="002060"/>
                </a:solidFill>
              </a:rPr>
              <a:t>Recursos</a:t>
            </a: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Para apreciar os recursos que impugnem a decisão de arresto ou de recusa de arresto, são competentes os Tribunais do EM onde  o mesmo foi interposto.</a:t>
            </a:r>
          </a:p>
          <a:p>
            <a:pPr algn="just"/>
            <a:r>
              <a:rPr lang="pt-PT" dirty="0" smtClean="0">
                <a:solidFill>
                  <a:srgbClr val="0070C0"/>
                </a:solidFill>
              </a:rPr>
              <a:t>Para apreciar os recursos que impugnem a execução do arresto, são competentes os Tribunais do EM da execução.</a:t>
            </a:r>
          </a:p>
          <a:p>
            <a:pPr algn="just"/>
            <a:endParaRPr lang="pt-PT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ássico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1585</TotalTime>
  <Words>2379</Words>
  <Application>Microsoft Office PowerPoint</Application>
  <PresentationFormat>Apresentação no Ecrã (4:3)</PresentationFormat>
  <Paragraphs>233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30</vt:i4>
      </vt:variant>
    </vt:vector>
  </HeadingPairs>
  <TitlesOfParts>
    <vt:vector size="31" baseType="lpstr">
      <vt:lpstr>Claridade</vt:lpstr>
      <vt:lpstr>O REGULAMENTO EUROPEU DE ARRESTO DE CONTAS BANCÁRIAS</vt:lpstr>
      <vt:lpstr>UM PROCESSO EUROPEU UNIFORME  Aplicável desde 18.1.2017</vt:lpstr>
      <vt:lpstr>O NOVO PROCEDIMENTO CAUTELAR EUROPEU SÓ SE APLICA  A CASOS TRANSFRONTEIRIÇOS QUE SE ENQUADREM NUMA DAS SITUAÇÕES PREVISTAS NO ARTIGO 3</vt:lpstr>
      <vt:lpstr>LIMITE NA DETERMINAÇÃO DA NATUREZA TRANSFRONTEIRIÇA DO ARRESTO</vt:lpstr>
      <vt:lpstr>RELAÇÃO COM A ACÇÃO PRINCIPAL Artigo 5</vt:lpstr>
      <vt:lpstr>Prazo para interpor a acção principal  Artigo 10</vt:lpstr>
      <vt:lpstr>NATUREZA DO CRÉDITO A ACAUTELAR</vt:lpstr>
      <vt:lpstr>ÂMBITO MATERIAL DE APLICAÇÃO Artigo 2</vt:lpstr>
      <vt:lpstr>REGRAS DE COMPETÊNCIA INTERNACIONAL Artigos 6 e 21</vt:lpstr>
      <vt:lpstr>FUNDAMENTOS DO ARRESTO EUROPEU Artigo 7</vt:lpstr>
      <vt:lpstr>FACTORES QUE PODEM INTEGRAR O RISCO INVOCADO PELO CREDOR</vt:lpstr>
      <vt:lpstr>Natureza ex parte do procedimento cautelar de arresto europeu – artigo 11</vt:lpstr>
      <vt:lpstr>INFORMAÇÃO BANCÁRIA Artigo 14</vt:lpstr>
      <vt:lpstr>INFORMAÇÃO BANCÁRIA EXCEPCIONAL</vt:lpstr>
      <vt:lpstr>LIMITES À OBTENÇÃO E À UTILIZAÇÃO DA INFORMAÇÃO BANCÁRIA</vt:lpstr>
      <vt:lpstr>TRANSMISSÃO DA DECISÃO E DIFICULDADES NA EXECUÇÃO</vt:lpstr>
      <vt:lpstr>COMO É FEITO O ARRESTO EUROPEU</vt:lpstr>
      <vt:lpstr>MODALIDADES DO ARRESTO Artigo 24</vt:lpstr>
      <vt:lpstr>OBRIGAÇÕES DA ENTIDADE BANCÁRIA  E DO CREDOR</vt:lpstr>
      <vt:lpstr>MONTANTES IMPENHORÁVEIS Artigo 31</vt:lpstr>
      <vt:lpstr>IMPENHORABILIDADE EM VÁRIOS EMs</vt:lpstr>
      <vt:lpstr>As competências da OSAE podem ser consultadas no  Atlas Judiciário Europeu no portal e-justice.europa.eu </vt:lpstr>
      <vt:lpstr>TRIBUNAIS COMPETENTES EM PORTUGAL</vt:lpstr>
      <vt:lpstr>Formulários na fase da execução Artigos 19, 23, 25, 27 e 29</vt:lpstr>
      <vt:lpstr>NOTIFICAÇÃO – CUSTAS -  REMUNERAÇÕES</vt:lpstr>
      <vt:lpstr>GARANTIA A PRESTAR PELO CREDOR ARTIGO 12</vt:lpstr>
      <vt:lpstr>RESPONSABILIDADE DO CREDOR  Artigo 13(1)(2)e (3)</vt:lpstr>
      <vt:lpstr>REGRAS DE CONFLITO DE LEIS  Artigo 13(4)</vt:lpstr>
      <vt:lpstr>Meios de recurso e oposição Artigos  33 a 37</vt:lpstr>
      <vt:lpstr>OBRIGADA PELA VOSSA ATENÇÃO</vt:lpstr>
    </vt:vector>
  </TitlesOfParts>
  <Company>IGFEJ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PROCESSO EUROPEU DE ARRESTO DE CONTAS BANCÁRIAS</dc:title>
  <dc:creator>Windows User</dc:creator>
  <cp:lastModifiedBy>Paula Doria Pott</cp:lastModifiedBy>
  <cp:revision>116</cp:revision>
  <cp:lastPrinted>2015-06-09T15:50:08Z</cp:lastPrinted>
  <dcterms:created xsi:type="dcterms:W3CDTF">2015-06-06T14:20:58Z</dcterms:created>
  <dcterms:modified xsi:type="dcterms:W3CDTF">2017-11-24T14:56:43Z</dcterms:modified>
</cp:coreProperties>
</file>