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3" r:id="rId18"/>
    <p:sldId id="275" r:id="rId19"/>
    <p:sldId id="276" r:id="rId20"/>
    <p:sldId id="280" r:id="rId21"/>
    <p:sldId id="277" r:id="rId22"/>
    <p:sldId id="281" r:id="rId23"/>
    <p:sldId id="279" r:id="rId24"/>
    <p:sldId id="282" r:id="rId25"/>
    <p:sldId id="278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89" r:id="rId34"/>
    <p:sldId id="291" r:id="rId3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84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861-5A2A-4A93-89D4-3E99395BB55E}" type="datetimeFigureOut">
              <a:rPr lang="pt-PT" smtClean="0"/>
              <a:t>31/03/2017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0EF8-52CB-411E-A0C5-52415BA397F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40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861-5A2A-4A93-89D4-3E99395BB55E}" type="datetimeFigureOut">
              <a:rPr lang="pt-PT" smtClean="0"/>
              <a:t>31/03/2017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0EF8-52CB-411E-A0C5-52415BA397F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896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861-5A2A-4A93-89D4-3E99395BB55E}" type="datetimeFigureOut">
              <a:rPr lang="pt-PT" smtClean="0"/>
              <a:t>31/03/2017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0EF8-52CB-411E-A0C5-52415BA397F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670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861-5A2A-4A93-89D4-3E99395BB55E}" type="datetimeFigureOut">
              <a:rPr lang="pt-PT" smtClean="0"/>
              <a:t>31/03/2017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0EF8-52CB-411E-A0C5-52415BA397F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43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861-5A2A-4A93-89D4-3E99395BB55E}" type="datetimeFigureOut">
              <a:rPr lang="pt-PT" smtClean="0"/>
              <a:t>31/03/2017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0EF8-52CB-411E-A0C5-52415BA397F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591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861-5A2A-4A93-89D4-3E99395BB55E}" type="datetimeFigureOut">
              <a:rPr lang="pt-PT" smtClean="0"/>
              <a:t>31/03/2017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0EF8-52CB-411E-A0C5-52415BA397F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9678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861-5A2A-4A93-89D4-3E99395BB55E}" type="datetimeFigureOut">
              <a:rPr lang="pt-PT" smtClean="0"/>
              <a:t>31/03/2017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0EF8-52CB-411E-A0C5-52415BA397F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224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861-5A2A-4A93-89D4-3E99395BB55E}" type="datetimeFigureOut">
              <a:rPr lang="pt-PT" smtClean="0"/>
              <a:t>31/03/2017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0EF8-52CB-411E-A0C5-52415BA397F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414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861-5A2A-4A93-89D4-3E99395BB55E}" type="datetimeFigureOut">
              <a:rPr lang="pt-PT" smtClean="0"/>
              <a:t>31/03/2017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0EF8-52CB-411E-A0C5-52415BA397F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588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861-5A2A-4A93-89D4-3E99395BB55E}" type="datetimeFigureOut">
              <a:rPr lang="pt-PT" smtClean="0"/>
              <a:t>31/03/2017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0EF8-52CB-411E-A0C5-52415BA397F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411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6861-5A2A-4A93-89D4-3E99395BB55E}" type="datetimeFigureOut">
              <a:rPr lang="pt-PT" smtClean="0"/>
              <a:t>31/03/2017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0EF8-52CB-411E-A0C5-52415BA397F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500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46861-5A2A-4A93-89D4-3E99395BB55E}" type="datetimeFigureOut">
              <a:rPr lang="pt-PT" smtClean="0"/>
              <a:t>31/03/2017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50EF8-52CB-411E-A0C5-52415BA397F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6910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endParaRPr lang="pt-PT" sz="4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4800" b="1" dirty="0" smtClean="0">
                <a:solidFill>
                  <a:schemeClr val="tx2">
                    <a:lumMod val="75000"/>
                  </a:schemeClr>
                </a:solidFill>
              </a:rPr>
              <a:t>Os Processos de Tomada de Decisão Criminal</a:t>
            </a:r>
          </a:p>
          <a:p>
            <a:pPr algn="ctr"/>
            <a:r>
              <a:rPr lang="pt-PT" sz="4800" b="1" dirty="0" smtClean="0">
                <a:solidFill>
                  <a:schemeClr val="tx2">
                    <a:lumMod val="75000"/>
                  </a:schemeClr>
                </a:solidFill>
              </a:rPr>
              <a:t>Numa perspectiva cognitiva.</a:t>
            </a:r>
            <a:endParaRPr lang="pt-PT" sz="4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96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>
                <a:solidFill>
                  <a:schemeClr val="accent1">
                    <a:lumMod val="50000"/>
                  </a:schemeClr>
                </a:solidFill>
              </a:rPr>
              <a:t>Modelos de Tomada de Decisão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SUBJECTIVE </a:t>
            </a:r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UTILITY </a:t>
            </a:r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MODEL</a:t>
            </a: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 A=∑</a:t>
            </a:r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biei</a:t>
            </a: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A acção depende da ponderação entre a utilidade do resultado e a crença sobre a ocorrência do mesmo. </a:t>
            </a:r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5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9605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>
                <a:solidFill>
                  <a:schemeClr val="accent1">
                    <a:lumMod val="50000"/>
                  </a:schemeClr>
                </a:solidFill>
              </a:rPr>
              <a:t>Modelos de Tomada de Decisão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707" y="1336431"/>
            <a:ext cx="11828585" cy="5521569"/>
          </a:xfrm>
          <a:ln>
            <a:noFill/>
          </a:ln>
        </p:spPr>
        <p:txBody>
          <a:bodyPr>
            <a:noAutofit/>
          </a:bodyPr>
          <a:lstStyle/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SUBJECTIVE </a:t>
            </a:r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UTILITY </a:t>
            </a:r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MODEL</a:t>
            </a: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=∑</a:t>
            </a:r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biei</a:t>
            </a: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 rot="10800000">
            <a:off x="5228492" y="4454770"/>
            <a:ext cx="679939" cy="1008185"/>
          </a:xfrm>
          <a:prstGeom prst="down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Down Arrow 5"/>
          <p:cNvSpPr/>
          <p:nvPr/>
        </p:nvSpPr>
        <p:spPr>
          <a:xfrm rot="10800000">
            <a:off x="6213230" y="4454771"/>
            <a:ext cx="679939" cy="1008185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4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9605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>
                <a:solidFill>
                  <a:schemeClr val="accent1">
                    <a:lumMod val="50000"/>
                  </a:schemeClr>
                </a:solidFill>
              </a:rPr>
              <a:t>Modelos de Tomada de Decisão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707" y="1336431"/>
            <a:ext cx="11828585" cy="5521569"/>
          </a:xfrm>
          <a:ln>
            <a:noFill/>
          </a:ln>
        </p:spPr>
        <p:txBody>
          <a:bodyPr>
            <a:noAutofit/>
          </a:bodyPr>
          <a:lstStyle/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SUBJECTIVE </a:t>
            </a:r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UTILITY </a:t>
            </a:r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MODEL</a:t>
            </a: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=∑</a:t>
            </a:r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biei</a:t>
            </a: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 rot="10800000">
            <a:off x="5228491" y="2930769"/>
            <a:ext cx="679939" cy="2532186"/>
          </a:xfrm>
          <a:prstGeom prst="down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Down Arrow 5"/>
          <p:cNvSpPr/>
          <p:nvPr/>
        </p:nvSpPr>
        <p:spPr>
          <a:xfrm rot="10800000">
            <a:off x="6213228" y="4454770"/>
            <a:ext cx="679939" cy="1008186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945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9605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>
                <a:solidFill>
                  <a:schemeClr val="accent1">
                    <a:lumMod val="50000"/>
                  </a:schemeClr>
                </a:solidFill>
              </a:rPr>
              <a:t>Modelos de Tomada de Decisão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707" y="1336431"/>
            <a:ext cx="11828585" cy="5521569"/>
          </a:xfrm>
          <a:ln>
            <a:noFill/>
          </a:ln>
        </p:spPr>
        <p:txBody>
          <a:bodyPr>
            <a:noAutofit/>
          </a:bodyPr>
          <a:lstStyle/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SUBJECTIVE </a:t>
            </a:r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UTILITY </a:t>
            </a:r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MODEL</a:t>
            </a: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=∑</a:t>
            </a:r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biei</a:t>
            </a: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 rot="10800000">
            <a:off x="5228491" y="2930769"/>
            <a:ext cx="679939" cy="2532186"/>
          </a:xfrm>
          <a:prstGeom prst="down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Down Arrow 5"/>
          <p:cNvSpPr/>
          <p:nvPr/>
        </p:nvSpPr>
        <p:spPr>
          <a:xfrm rot="10800000">
            <a:off x="6213226" y="2391508"/>
            <a:ext cx="679939" cy="3071448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28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9605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>
                <a:solidFill>
                  <a:schemeClr val="accent1">
                    <a:lumMod val="50000"/>
                  </a:schemeClr>
                </a:solidFill>
              </a:rPr>
              <a:t>Modelos de Tomada de Decisão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707" y="1336431"/>
            <a:ext cx="11828585" cy="5521569"/>
          </a:xfrm>
          <a:ln>
            <a:noFill/>
          </a:ln>
        </p:spPr>
        <p:txBody>
          <a:bodyPr>
            <a:noAutofit/>
          </a:bodyPr>
          <a:lstStyle/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SUBJECTIVE </a:t>
            </a:r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UTILITY </a:t>
            </a:r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MODEL</a:t>
            </a: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=∑</a:t>
            </a:r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biei</a:t>
            </a: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 rot="10800000">
            <a:off x="5228490" y="3833445"/>
            <a:ext cx="679939" cy="1629509"/>
          </a:xfrm>
          <a:prstGeom prst="down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Down Arrow 5"/>
          <p:cNvSpPr/>
          <p:nvPr/>
        </p:nvSpPr>
        <p:spPr>
          <a:xfrm rot="10800000">
            <a:off x="6213226" y="2391508"/>
            <a:ext cx="679939" cy="3071448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991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 smtClean="0">
                <a:solidFill>
                  <a:schemeClr val="accent1">
                    <a:lumMod val="50000"/>
                  </a:schemeClr>
                </a:solidFill>
              </a:rPr>
              <a:t>Tipos de Acção Criminal</a:t>
            </a:r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pt-PT" sz="4000" b="1" u="sng" dirty="0" smtClean="0">
                <a:solidFill>
                  <a:schemeClr val="tx2">
                    <a:lumMod val="75000"/>
                  </a:schemeClr>
                </a:solidFill>
              </a:rPr>
              <a:t>Distinção Clássica</a:t>
            </a:r>
          </a:p>
          <a:p>
            <a:pPr algn="ctr"/>
            <a:endParaRPr lang="pt-PT" sz="4000" b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Violência Instrumental VS Violência Reactiva</a:t>
            </a:r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5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 smtClean="0">
                <a:solidFill>
                  <a:schemeClr val="accent1">
                    <a:lumMod val="50000"/>
                  </a:schemeClr>
                </a:solidFill>
              </a:rPr>
              <a:t>Tipos de Acção Criminal</a:t>
            </a:r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pt-PT" sz="4000" b="1" u="sng" dirty="0" smtClean="0">
                <a:solidFill>
                  <a:schemeClr val="tx2">
                    <a:lumMod val="75000"/>
                  </a:schemeClr>
                </a:solidFill>
              </a:rPr>
              <a:t>Violência Instrumental </a:t>
            </a:r>
          </a:p>
          <a:p>
            <a:pPr algn="ctr"/>
            <a:endParaRPr lang="pt-PT" sz="4000" b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Violência não utilizada como um fim em si mesma mas com o intuito de obter outro fim. </a:t>
            </a: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Envolve um certo grau de premeditação</a:t>
            </a: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5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 smtClean="0">
                <a:solidFill>
                  <a:schemeClr val="accent1">
                    <a:lumMod val="50000"/>
                  </a:schemeClr>
                </a:solidFill>
              </a:rPr>
              <a:t>Tipos de Acção Criminal</a:t>
            </a:r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pt-PT" sz="4000" b="1" u="sng" dirty="0" smtClean="0">
                <a:solidFill>
                  <a:schemeClr val="tx2">
                    <a:lumMod val="75000"/>
                  </a:schemeClr>
                </a:solidFill>
              </a:rPr>
              <a:t>Violência </a:t>
            </a:r>
            <a:r>
              <a:rPr lang="pt-PT" sz="4000" b="1" u="sng" dirty="0" smtClean="0">
                <a:solidFill>
                  <a:schemeClr val="tx2">
                    <a:lumMod val="75000"/>
                  </a:schemeClr>
                </a:solidFill>
              </a:rPr>
              <a:t>Reactiva</a:t>
            </a:r>
            <a:endParaRPr lang="pt-PT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Resposta impulsiva. </a:t>
            </a:r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Pouco ponderada e sem objetivo determinado. </a:t>
            </a:r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7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 smtClean="0">
                <a:solidFill>
                  <a:schemeClr val="accent1">
                    <a:lumMod val="50000"/>
                  </a:schemeClr>
                </a:solidFill>
              </a:rPr>
              <a:t>Tipos de Acção Criminal</a:t>
            </a:r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pt-PT" sz="4000" b="1" u="sng" dirty="0" smtClean="0">
                <a:solidFill>
                  <a:schemeClr val="tx2">
                    <a:lumMod val="75000"/>
                  </a:schemeClr>
                </a:solidFill>
              </a:rPr>
              <a:t>Acção Impulsiva VS Acção Premeditada</a:t>
            </a:r>
          </a:p>
          <a:p>
            <a:pPr algn="ctr"/>
            <a:endParaRPr lang="pt-PT" sz="4000" b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Existência de planeamento sistemático</a:t>
            </a:r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61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 smtClean="0">
                <a:solidFill>
                  <a:schemeClr val="accent1">
                    <a:lumMod val="50000"/>
                  </a:schemeClr>
                </a:solidFill>
              </a:rPr>
              <a:t>Interferência Emocional</a:t>
            </a:r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endParaRPr lang="pt-PT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Mediador:</a:t>
            </a:r>
          </a:p>
          <a:p>
            <a:pPr algn="ctr"/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Auto-controlo</a:t>
            </a:r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1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>
                <a:solidFill>
                  <a:schemeClr val="accent1">
                    <a:lumMod val="50000"/>
                  </a:schemeClr>
                </a:solidFill>
              </a:rPr>
              <a:t>Modelos de Tomada de Decisão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endParaRPr lang="pt-PT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u="sng" dirty="0" err="1" smtClean="0">
                <a:solidFill>
                  <a:schemeClr val="tx2">
                    <a:lumMod val="75000"/>
                  </a:schemeClr>
                </a:solidFill>
              </a:rPr>
              <a:t>THEORY</a:t>
            </a:r>
            <a:r>
              <a:rPr lang="pt-PT" sz="4000" b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PT" sz="4000" b="1" u="sng" dirty="0" err="1" smtClean="0">
                <a:solidFill>
                  <a:schemeClr val="tx2">
                    <a:lumMod val="75000"/>
                  </a:schemeClr>
                </a:solidFill>
              </a:rPr>
              <a:t>OF</a:t>
            </a:r>
            <a:r>
              <a:rPr lang="pt-PT" sz="4000" b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PT" sz="4000" b="1" u="sng" dirty="0" err="1" smtClean="0">
                <a:solidFill>
                  <a:schemeClr val="tx2">
                    <a:lumMod val="75000"/>
                  </a:schemeClr>
                </a:solidFill>
              </a:rPr>
              <a:t>REASONED</a:t>
            </a:r>
            <a:r>
              <a:rPr lang="pt-PT" sz="4000" b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PT" sz="4000" b="1" u="sng" dirty="0" err="1" smtClean="0">
                <a:solidFill>
                  <a:schemeClr val="tx2">
                    <a:lumMod val="75000"/>
                  </a:schemeClr>
                </a:solidFill>
              </a:rPr>
              <a:t>ACTION</a:t>
            </a:r>
            <a:endParaRPr lang="pt-PT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Aplicável a processos de decisão mais estruturados. </a:t>
            </a: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Contempla diversas variáveis.</a:t>
            </a: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82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 smtClean="0">
                <a:solidFill>
                  <a:schemeClr val="accent1">
                    <a:lumMod val="50000"/>
                  </a:schemeClr>
                </a:solidFill>
              </a:rPr>
              <a:t>Interferência Emocional</a:t>
            </a:r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endParaRPr lang="pt-PT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Emoções</a:t>
            </a:r>
          </a:p>
          <a:p>
            <a:pPr algn="ctr"/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e</a:t>
            </a:r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Mood</a:t>
            </a:r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7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 smtClean="0">
                <a:solidFill>
                  <a:schemeClr val="accent1">
                    <a:lumMod val="50000"/>
                  </a:schemeClr>
                </a:solidFill>
              </a:rPr>
              <a:t>Interferência Emocional</a:t>
            </a:r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endParaRPr lang="pt-PT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u="sng" dirty="0" smtClean="0">
                <a:solidFill>
                  <a:schemeClr val="tx2">
                    <a:lumMod val="75000"/>
                  </a:schemeClr>
                </a:solidFill>
              </a:rPr>
              <a:t>Emoções</a:t>
            </a: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Mais intensas.</a:t>
            </a: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Relacionados com causa directa. </a:t>
            </a:r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79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 smtClean="0">
                <a:solidFill>
                  <a:schemeClr val="accent1">
                    <a:lumMod val="50000"/>
                  </a:schemeClr>
                </a:solidFill>
              </a:rPr>
              <a:t>Interferência Emocional</a:t>
            </a:r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endParaRPr lang="pt-PT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u="sng" dirty="0" smtClean="0">
                <a:solidFill>
                  <a:schemeClr val="tx2">
                    <a:lumMod val="75000"/>
                  </a:schemeClr>
                </a:solidFill>
              </a:rPr>
              <a:t>Mood</a:t>
            </a: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Mais prolongado. </a:t>
            </a:r>
            <a:b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Causa directa de difícil determinação. </a:t>
            </a:r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74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 smtClean="0">
                <a:solidFill>
                  <a:schemeClr val="accent1">
                    <a:lumMod val="50000"/>
                  </a:schemeClr>
                </a:solidFill>
              </a:rPr>
              <a:t>Interferência Emocional</a:t>
            </a:r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endParaRPr lang="pt-PT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u="sng" dirty="0" smtClean="0">
                <a:solidFill>
                  <a:schemeClr val="tx2">
                    <a:lumMod val="75000"/>
                  </a:schemeClr>
                </a:solidFill>
              </a:rPr>
              <a:t>Raiva</a:t>
            </a:r>
          </a:p>
          <a:p>
            <a:pPr algn="ctr"/>
            <a:endParaRPr lang="pt-PT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Geradora de enviesamentos cognitivos.</a:t>
            </a:r>
          </a:p>
          <a:p>
            <a:pPr algn="ctr"/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Funções adaptativas. </a:t>
            </a:r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72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 smtClean="0">
                <a:solidFill>
                  <a:schemeClr val="accent1">
                    <a:lumMod val="50000"/>
                  </a:schemeClr>
                </a:solidFill>
              </a:rPr>
              <a:t>Interferência Emocional</a:t>
            </a:r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endParaRPr lang="pt-PT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Emoções Esperadas VS Emoções Imediatas</a:t>
            </a:r>
          </a:p>
          <a:p>
            <a:pPr algn="ctr"/>
            <a:endParaRPr lang="pt-PT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5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 smtClean="0">
                <a:solidFill>
                  <a:schemeClr val="accent1">
                    <a:lumMod val="50000"/>
                  </a:schemeClr>
                </a:solidFill>
              </a:rPr>
              <a:t>Interferência Emocional</a:t>
            </a:r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endParaRPr lang="pt-PT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4000" b="1" u="sng" dirty="0" smtClean="0">
                <a:solidFill>
                  <a:schemeClr val="tx2">
                    <a:lumMod val="75000"/>
                  </a:schemeClr>
                </a:solidFill>
              </a:rPr>
              <a:t>Emoções Esperadas</a:t>
            </a:r>
          </a:p>
          <a:p>
            <a:pPr algn="ctr"/>
            <a:endParaRPr lang="pt-PT" sz="4000" b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São antecipadas pelo sujeito e integram a decisão criminal. </a:t>
            </a:r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7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 smtClean="0">
                <a:solidFill>
                  <a:schemeClr val="accent1">
                    <a:lumMod val="50000"/>
                  </a:schemeClr>
                </a:solidFill>
              </a:rPr>
              <a:t>Interferência Emocional</a:t>
            </a:r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endParaRPr lang="pt-PT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4000" b="1" u="sng" dirty="0" smtClean="0">
                <a:solidFill>
                  <a:schemeClr val="tx2">
                    <a:lumMod val="75000"/>
                  </a:schemeClr>
                </a:solidFill>
              </a:rPr>
              <a:t>Emoções Imediatas</a:t>
            </a:r>
          </a:p>
          <a:p>
            <a:pPr algn="ctr"/>
            <a:endParaRPr lang="pt-PT" sz="4000" b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Surgem de forma súbita e interferem no processo de tomada de decisão. </a:t>
            </a:r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16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 smtClean="0">
                <a:solidFill>
                  <a:schemeClr val="accent1">
                    <a:lumMod val="50000"/>
                  </a:schemeClr>
                </a:solidFill>
              </a:rPr>
              <a:t>Determinação Cognitiva</a:t>
            </a:r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pt-PT" sz="4000" b="1" u="sng" dirty="0" smtClean="0">
                <a:solidFill>
                  <a:schemeClr val="tx2">
                    <a:lumMod val="75000"/>
                  </a:schemeClr>
                </a:solidFill>
              </a:rPr>
              <a:t>Modelo De Descrição do Comportamento Violento de Murdoch, Vess e Ward (2012)</a:t>
            </a:r>
            <a:endParaRPr lang="pt-PT" sz="4000" b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3200" b="1" dirty="0" smtClean="0">
                <a:solidFill>
                  <a:schemeClr val="tx2">
                    <a:lumMod val="75000"/>
                  </a:schemeClr>
                </a:solidFill>
              </a:rPr>
              <a:t>Espoletador de Acção</a:t>
            </a:r>
          </a:p>
          <a:p>
            <a:pPr algn="ctr"/>
            <a:r>
              <a:rPr lang="pt-PT" sz="3200" b="1" dirty="0" smtClean="0">
                <a:solidFill>
                  <a:schemeClr val="tx2">
                    <a:lumMod val="75000"/>
                  </a:schemeClr>
                </a:solidFill>
              </a:rPr>
              <a:t>Regulação de Humor</a:t>
            </a:r>
          </a:p>
          <a:p>
            <a:pPr algn="ctr"/>
            <a:r>
              <a:rPr lang="pt-PT" sz="3200" b="1" dirty="0" smtClean="0">
                <a:solidFill>
                  <a:schemeClr val="tx2">
                    <a:lumMod val="75000"/>
                  </a:schemeClr>
                </a:solidFill>
              </a:rPr>
              <a:t>Processos Cognitivos de Reforço</a:t>
            </a:r>
          </a:p>
          <a:p>
            <a:pPr algn="ctr"/>
            <a:r>
              <a:rPr lang="pt-PT" sz="3200" b="1" dirty="0" smtClean="0">
                <a:solidFill>
                  <a:schemeClr val="tx2">
                    <a:lumMod val="75000"/>
                  </a:schemeClr>
                </a:solidFill>
              </a:rPr>
              <a:t>Valoração da acção</a:t>
            </a:r>
          </a:p>
          <a:p>
            <a:pPr algn="ctr"/>
            <a:r>
              <a:rPr lang="pt-PT" sz="3200" b="1" dirty="0" smtClean="0">
                <a:solidFill>
                  <a:schemeClr val="tx2">
                    <a:lumMod val="75000"/>
                  </a:schemeClr>
                </a:solidFill>
              </a:rPr>
              <a:t>Planeamento/Execução</a:t>
            </a: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107722" y="2965937"/>
            <a:ext cx="422031" cy="31652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Down Arrow 5"/>
          <p:cNvSpPr/>
          <p:nvPr/>
        </p:nvSpPr>
        <p:spPr>
          <a:xfrm>
            <a:off x="6119444" y="3552092"/>
            <a:ext cx="422031" cy="293076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Down Arrow 6"/>
          <p:cNvSpPr/>
          <p:nvPr/>
        </p:nvSpPr>
        <p:spPr>
          <a:xfrm>
            <a:off x="6131166" y="4126522"/>
            <a:ext cx="422031" cy="31652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Down Arrow 7"/>
          <p:cNvSpPr/>
          <p:nvPr/>
        </p:nvSpPr>
        <p:spPr>
          <a:xfrm>
            <a:off x="6142887" y="4654060"/>
            <a:ext cx="422031" cy="316523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610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 smtClean="0">
                <a:solidFill>
                  <a:schemeClr val="accent1">
                    <a:lumMod val="50000"/>
                  </a:schemeClr>
                </a:solidFill>
              </a:rPr>
              <a:t>Caso</a:t>
            </a:r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785" y="1230923"/>
            <a:ext cx="12098215" cy="5627077"/>
          </a:xfrm>
          <a:ln>
            <a:noFill/>
          </a:ln>
        </p:spPr>
        <p:txBody>
          <a:bodyPr>
            <a:noAutofit/>
          </a:bodyPr>
          <a:lstStyle/>
          <a:p>
            <a:pPr algn="ctr"/>
            <a:endParaRPr lang="pt-PT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2800" b="1" dirty="0">
                <a:solidFill>
                  <a:schemeClr val="tx2">
                    <a:lumMod val="75000"/>
                  </a:schemeClr>
                </a:solidFill>
              </a:rPr>
              <a:t>A mata o companheiro durante uma agressão violenta. Apesar da violência doméstica ser algo que sempre existira na relação, A revela que só nesta ocorrência teve a convicção de que iria morrer. A afirma que sabia que se não fizesse nada, ele a iria matar. Após uma tentativa de fuga frustrada, A agarrou um cabo elétrico que estava no chão e colocou-o em torno do pescoço do companheiro. A afirma, eu “não queria que ele morresse, só queria que ele parasse”. Enquanto apertava o cabo, gritava “Pára”, mas as agressões continuavam. A apertou até que o companheiro desfaleceu. Confrontada com isto, A chamou a polícia. Relata que enquanto as autoridades examinavam o corpo, “eu só pedia a Deus para que ele não tivesse morrido. Eu não o queria matar. Só queria que ele parasse”.</a:t>
            </a: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 smtClean="0">
                <a:solidFill>
                  <a:schemeClr val="accent1">
                    <a:lumMod val="50000"/>
                  </a:schemeClr>
                </a:solidFill>
              </a:rPr>
              <a:t>Análise do Caso</a:t>
            </a:r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509" y="1242647"/>
            <a:ext cx="12086492" cy="5615354"/>
          </a:xfrm>
          <a:ln>
            <a:noFill/>
          </a:ln>
        </p:spPr>
        <p:txBody>
          <a:bodyPr>
            <a:noAutofit/>
          </a:bodyPr>
          <a:lstStyle/>
          <a:p>
            <a:pPr algn="ctr"/>
            <a:endParaRPr lang="pt-PT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71500" indent="-571500">
              <a:buFont typeface="Symbol"/>
              <a:buChar char="Q"/>
            </a:pPr>
            <a:r>
              <a:rPr lang="pt-PT" sz="4000" b="1" u="sng" dirty="0" smtClean="0">
                <a:solidFill>
                  <a:schemeClr val="tx2">
                    <a:lumMod val="75000"/>
                  </a:schemeClr>
                </a:solidFill>
              </a:rPr>
              <a:t>1º Momento</a:t>
            </a: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Estímulo que espoleta reacção emocional e cognitiva. </a:t>
            </a: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Ponderação de alternativas.</a:t>
            </a:r>
          </a:p>
          <a:p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71500" indent="-571500">
              <a:buFont typeface="Symbol"/>
              <a:buChar char="Q"/>
            </a:pPr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4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>
                <a:solidFill>
                  <a:schemeClr val="accent1">
                    <a:lumMod val="50000"/>
                  </a:schemeClr>
                </a:solidFill>
              </a:rPr>
              <a:t>Modelos de Tomada de Decisão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pt-PT" sz="4000" b="1" u="sng" dirty="0" err="1" smtClean="0">
                <a:solidFill>
                  <a:schemeClr val="tx2">
                    <a:lumMod val="75000"/>
                  </a:schemeClr>
                </a:solidFill>
              </a:rPr>
              <a:t>Behavioral</a:t>
            </a:r>
            <a:r>
              <a:rPr lang="pt-PT" sz="4000" b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PT" sz="4000" b="1" u="sng" dirty="0" err="1" smtClean="0">
                <a:solidFill>
                  <a:schemeClr val="tx2">
                    <a:lumMod val="75000"/>
                  </a:schemeClr>
                </a:solidFill>
              </a:rPr>
              <a:t>Intention</a:t>
            </a:r>
            <a:endParaRPr lang="pt-PT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Processo que antecede a definição comportamental e comporta duas variáveis:</a:t>
            </a:r>
            <a:endParaRPr lang="pt-PT" sz="4000" b="1" dirty="0">
              <a:solidFill>
                <a:schemeClr val="tx2">
                  <a:lumMod val="75000"/>
                </a:schemeClr>
              </a:solidFill>
              <a:sym typeface="Symbol" panose="05050102010706020507" pitchFamily="18" charset="2"/>
            </a:endParaRPr>
          </a:p>
          <a:p>
            <a:pPr algn="ctr"/>
            <a:endParaRPr lang="pt-PT" sz="4000" b="1" dirty="0" smtClean="0">
              <a:solidFill>
                <a:schemeClr val="tx2">
                  <a:lumMod val="75000"/>
                </a:schemeClr>
              </a:solidFill>
              <a:sym typeface="Symbol" panose="05050102010706020507" pitchFamily="18" charset="2"/>
            </a:endParaRPr>
          </a:p>
          <a:p>
            <a:pPr marL="571500" indent="-571500" algn="ctr">
              <a:buFont typeface="Symbol" panose="05050102010706020507" pitchFamily="18" charset="2"/>
              <a:buChar char="Q"/>
            </a:pPr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  <a:sym typeface="Symbol" panose="05050102010706020507" pitchFamily="18" charset="2"/>
              </a:rPr>
              <a:t>Atitude do Sujeito Face ao </a:t>
            </a:r>
            <a:r>
              <a:rPr lang="pt-PT" sz="4000" b="1" dirty="0" err="1" smtClean="0">
                <a:solidFill>
                  <a:schemeClr val="tx2">
                    <a:lumMod val="75000"/>
                  </a:schemeClr>
                </a:solidFill>
                <a:sym typeface="Symbol" panose="05050102010706020507" pitchFamily="18" charset="2"/>
              </a:rPr>
              <a:t>Acto</a:t>
            </a:r>
            <a:endParaRPr lang="pt-PT" sz="4000" b="1" dirty="0" smtClean="0">
              <a:solidFill>
                <a:schemeClr val="tx2">
                  <a:lumMod val="75000"/>
                </a:schemeClr>
              </a:solidFill>
              <a:sym typeface="Symbol" panose="05050102010706020507" pitchFamily="18" charset="2"/>
            </a:endParaRPr>
          </a:p>
          <a:p>
            <a:pPr marL="571500" indent="-571500" algn="ctr">
              <a:buFont typeface="Symbol" panose="05050102010706020507" pitchFamily="18" charset="2"/>
              <a:buChar char="Q"/>
            </a:pPr>
            <a:r>
              <a:rPr lang="pt-PT" sz="4000" b="1" i="1" dirty="0" smtClean="0">
                <a:solidFill>
                  <a:schemeClr val="tx2">
                    <a:lumMod val="75000"/>
                  </a:schemeClr>
                </a:solidFill>
                <a:sym typeface="Symbol" panose="05050102010706020507" pitchFamily="18" charset="2"/>
              </a:rPr>
              <a:t>Social </a:t>
            </a:r>
            <a:r>
              <a:rPr lang="pt-PT" sz="4000" b="1" i="1" dirty="0" err="1" smtClean="0">
                <a:solidFill>
                  <a:schemeClr val="tx2">
                    <a:lumMod val="75000"/>
                  </a:schemeClr>
                </a:solidFill>
                <a:sym typeface="Symbol" panose="05050102010706020507" pitchFamily="18" charset="2"/>
              </a:rPr>
              <a:t>Norm</a:t>
            </a:r>
            <a:endParaRPr lang="pt-PT" sz="4000" b="1" i="1" dirty="0" smtClean="0">
              <a:solidFill>
                <a:schemeClr val="tx2">
                  <a:lumMod val="75000"/>
                </a:schemeClr>
              </a:solidFill>
              <a:sym typeface="Symbol" panose="05050102010706020507" pitchFamily="18" charset="2"/>
            </a:endParaRPr>
          </a:p>
          <a:p>
            <a:pPr algn="ctr"/>
            <a:endParaRPr lang="pt-PT" sz="4000" b="1" i="1" dirty="0">
              <a:solidFill>
                <a:schemeClr val="tx2">
                  <a:lumMod val="75000"/>
                </a:schemeClr>
              </a:solidFill>
              <a:sym typeface="Symbol" panose="05050102010706020507" pitchFamily="18" charset="2"/>
            </a:endParaRPr>
          </a:p>
          <a:p>
            <a:pPr algn="ctr"/>
            <a:endParaRPr lang="pt-PT" sz="4000" b="1" i="1" dirty="0" smtClean="0">
              <a:solidFill>
                <a:schemeClr val="tx2">
                  <a:lumMod val="75000"/>
                </a:schemeClr>
              </a:solidFill>
              <a:sym typeface="Symbol" panose="05050102010706020507" pitchFamily="18" charset="2"/>
            </a:endParaRPr>
          </a:p>
          <a:p>
            <a:pPr algn="ctr"/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23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 smtClean="0">
                <a:solidFill>
                  <a:schemeClr val="accent1">
                    <a:lumMod val="50000"/>
                  </a:schemeClr>
                </a:solidFill>
              </a:rPr>
              <a:t>Análise do Caso</a:t>
            </a:r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509" y="1242647"/>
            <a:ext cx="12086492" cy="5615354"/>
          </a:xfrm>
          <a:ln>
            <a:noFill/>
          </a:ln>
        </p:spPr>
        <p:txBody>
          <a:bodyPr>
            <a:noAutofit/>
          </a:bodyPr>
          <a:lstStyle/>
          <a:p>
            <a:pPr algn="ctr"/>
            <a:endParaRPr lang="pt-PT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71500" indent="-571500">
              <a:buFont typeface="Symbol"/>
              <a:buChar char="Q"/>
            </a:pPr>
            <a:r>
              <a:rPr lang="pt-PT" sz="4000" b="1" u="sng" dirty="0" smtClean="0">
                <a:solidFill>
                  <a:schemeClr val="tx2">
                    <a:lumMod val="75000"/>
                  </a:schemeClr>
                </a:solidFill>
              </a:rPr>
              <a:t>2º Momento</a:t>
            </a: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Fracasso da escolha.</a:t>
            </a: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Determinação de crença.</a:t>
            </a: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Planeamento precário.</a:t>
            </a: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Execução.</a:t>
            </a:r>
          </a:p>
          <a:p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71500" indent="-571500">
              <a:buFont typeface="Symbol"/>
              <a:buChar char="Q"/>
            </a:pPr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78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 smtClean="0">
                <a:solidFill>
                  <a:schemeClr val="accent1">
                    <a:lumMod val="50000"/>
                  </a:schemeClr>
                </a:solidFill>
              </a:rPr>
              <a:t>Análise do Caso</a:t>
            </a:r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509" y="1242647"/>
            <a:ext cx="12086492" cy="5615354"/>
          </a:xfrm>
          <a:ln>
            <a:noFill/>
          </a:ln>
        </p:spPr>
        <p:txBody>
          <a:bodyPr>
            <a:noAutofit/>
          </a:bodyPr>
          <a:lstStyle/>
          <a:p>
            <a:pPr algn="ctr"/>
            <a:endParaRPr lang="pt-PT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71500" indent="-571500">
              <a:buFont typeface="Symbol"/>
              <a:buChar char="Q"/>
            </a:pPr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131050"/>
              </p:ext>
            </p:extLst>
          </p:nvPr>
        </p:nvGraphicFramePr>
        <p:xfrm>
          <a:off x="1140558" y="1178145"/>
          <a:ext cx="9910884" cy="4837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3628"/>
                <a:gridCol w="3303628"/>
                <a:gridCol w="3303628"/>
              </a:tblGrid>
              <a:tr h="460496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Processos</a:t>
                      </a:r>
                      <a:r>
                        <a:rPr lang="pt-PT" baseline="0" dirty="0" smtClean="0"/>
                        <a:t> Cognitivos  em execução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Verbalização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Interferência Emocional</a:t>
                      </a:r>
                      <a:endParaRPr lang="pt-PT" dirty="0"/>
                    </a:p>
                  </a:txBody>
                  <a:tcPr/>
                </a:tc>
              </a:tr>
              <a:tr h="657851">
                <a:tc>
                  <a:txBody>
                    <a:bodyPr/>
                    <a:lstStyle/>
                    <a:p>
                      <a:r>
                        <a:rPr lang="pt-PT" dirty="0" smtClean="0"/>
                        <a:t>Percepção</a:t>
                      </a:r>
                      <a:r>
                        <a:rPr lang="pt-PT" baseline="0" dirty="0" smtClean="0"/>
                        <a:t> de ameaça e desenvolvimento de crença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“eu</a:t>
                      </a:r>
                      <a:r>
                        <a:rPr lang="pt-PT" baseline="0" dirty="0" smtClean="0"/>
                        <a:t> senti que ia morrer”</a:t>
                      </a:r>
                    </a:p>
                    <a:p>
                      <a:r>
                        <a:rPr lang="pt-PT" baseline="0" dirty="0" smtClean="0"/>
                        <a:t>“desta vez, ele levava-me”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Medo</a:t>
                      </a:r>
                      <a:endParaRPr lang="pt-PT" dirty="0"/>
                    </a:p>
                  </a:txBody>
                  <a:tcPr/>
                </a:tc>
              </a:tr>
              <a:tr h="657851">
                <a:tc>
                  <a:txBody>
                    <a:bodyPr/>
                    <a:lstStyle/>
                    <a:p>
                      <a:r>
                        <a:rPr lang="pt-PT" dirty="0" smtClean="0"/>
                        <a:t>Elaboração de</a:t>
                      </a:r>
                      <a:r>
                        <a:rPr lang="pt-PT" baseline="0" dirty="0" smtClean="0"/>
                        <a:t> plano alternativo de acção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“estava mesmo a chegar à porta, mas ele pôs</a:t>
                      </a:r>
                      <a:r>
                        <a:rPr lang="pt-PT" baseline="0" dirty="0" smtClean="0"/>
                        <a:t> o pé”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Medo</a:t>
                      </a:r>
                      <a:endParaRPr lang="pt-PT" dirty="0"/>
                    </a:p>
                  </a:txBody>
                  <a:tcPr/>
                </a:tc>
              </a:tr>
              <a:tr h="855207">
                <a:tc>
                  <a:txBody>
                    <a:bodyPr/>
                    <a:lstStyle/>
                    <a:p>
                      <a:r>
                        <a:rPr lang="pt-PT" dirty="0" smtClean="0"/>
                        <a:t>Dissociação</a:t>
                      </a:r>
                      <a:r>
                        <a:rPr lang="pt-PT" baseline="0" dirty="0" smtClean="0"/>
                        <a:t> entre o fim do acto e a aptidão do mesmo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“eu só queria que ele parasse de me bater, por isso apertei e gritei:</a:t>
                      </a:r>
                      <a:r>
                        <a:rPr lang="pt-PT" baseline="0" dirty="0" smtClean="0"/>
                        <a:t> Pára, pára”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Medo</a:t>
                      </a:r>
                    </a:p>
                    <a:p>
                      <a:r>
                        <a:rPr lang="pt-PT" dirty="0" smtClean="0"/>
                        <a:t>Raiva</a:t>
                      </a:r>
                      <a:endParaRPr lang="pt-PT" dirty="0"/>
                    </a:p>
                  </a:txBody>
                  <a:tcPr/>
                </a:tc>
              </a:tr>
              <a:tr h="1052562">
                <a:tc>
                  <a:txBody>
                    <a:bodyPr/>
                    <a:lstStyle/>
                    <a:p>
                      <a:r>
                        <a:rPr lang="pt-PT" dirty="0" smtClean="0"/>
                        <a:t>Percepção do Acto como</a:t>
                      </a:r>
                      <a:r>
                        <a:rPr lang="pt-PT" baseline="0" dirty="0" smtClean="0"/>
                        <a:t> indesejado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“assim que o vi</a:t>
                      </a:r>
                      <a:r>
                        <a:rPr lang="pt-PT" baseline="0" dirty="0" smtClean="0"/>
                        <a:t> estendido, pedi a Deus para que ele não tivesse morrido. Pedi tanto a Deus”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Medo</a:t>
                      </a:r>
                    </a:p>
                    <a:p>
                      <a:r>
                        <a:rPr lang="pt-PT" dirty="0" smtClean="0"/>
                        <a:t>Arrependimento</a:t>
                      </a:r>
                      <a:endParaRPr lang="pt-PT" dirty="0"/>
                    </a:p>
                  </a:txBody>
                  <a:tcPr/>
                </a:tc>
              </a:tr>
              <a:tr h="8552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aseline="0" dirty="0" smtClean="0"/>
                        <a:t>Percepção do acto como dissonante da percepção de si</a:t>
                      </a:r>
                      <a:endParaRPr lang="pt-PT" dirty="0" smtClean="0"/>
                    </a:p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“isto não é nada meu,</a:t>
                      </a:r>
                      <a:r>
                        <a:rPr lang="pt-PT" baseline="0" dirty="0" smtClean="0"/>
                        <a:t> eu não faço mal a ninguém”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7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 smtClean="0">
                <a:solidFill>
                  <a:schemeClr val="accent1">
                    <a:lumMod val="50000"/>
                  </a:schemeClr>
                </a:solidFill>
              </a:rPr>
              <a:t>Análise do Caso</a:t>
            </a:r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509" y="1242647"/>
            <a:ext cx="12086492" cy="5615354"/>
          </a:xfrm>
          <a:ln>
            <a:noFill/>
          </a:ln>
        </p:spPr>
        <p:txBody>
          <a:bodyPr>
            <a:noAutofit/>
          </a:bodyPr>
          <a:lstStyle/>
          <a:p>
            <a:pPr algn="ctr"/>
            <a:endParaRPr lang="pt-PT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u="sng" dirty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71500" indent="-571500">
              <a:buFont typeface="Symbol"/>
              <a:buChar char="Q"/>
            </a:pPr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  <p:pic>
        <p:nvPicPr>
          <p:cNvPr id="5" name="Picture 4" descr="C:\Users\The Great Gatsby\Downloads\DIAGRAMA BASE TES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087" y="1233591"/>
            <a:ext cx="8847825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429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 smtClean="0">
                <a:solidFill>
                  <a:schemeClr val="accent1">
                    <a:lumMod val="50000"/>
                  </a:schemeClr>
                </a:solidFill>
              </a:rPr>
              <a:t>Análise do Caso</a:t>
            </a:r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509" y="1242647"/>
            <a:ext cx="12086492" cy="5615354"/>
          </a:xfrm>
          <a:ln>
            <a:noFill/>
          </a:ln>
        </p:spPr>
        <p:txBody>
          <a:bodyPr>
            <a:noAutofit/>
          </a:bodyPr>
          <a:lstStyle/>
          <a:p>
            <a:pPr algn="ctr"/>
            <a:endParaRPr lang="pt-PT" sz="40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u="sng" dirty="0" smtClean="0">
                <a:solidFill>
                  <a:schemeClr val="tx2">
                    <a:lumMod val="75000"/>
                  </a:schemeClr>
                </a:solidFill>
              </a:rPr>
              <a:t>Enviesamentos Cognitivos de interferência emocional</a:t>
            </a:r>
          </a:p>
          <a:p>
            <a:endParaRPr lang="pt-PT" sz="4000" b="1" u="sng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Falha no balanço de alternativas</a:t>
            </a: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Falha na ponderação das consequências</a:t>
            </a:r>
          </a:p>
          <a:p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71500" indent="-571500">
              <a:buFont typeface="Symbol"/>
              <a:buChar char="Q"/>
            </a:pPr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77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endParaRPr lang="pt-PT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509" y="1242647"/>
            <a:ext cx="12086492" cy="5615354"/>
          </a:xfrm>
          <a:ln>
            <a:noFill/>
          </a:ln>
        </p:spPr>
        <p:txBody>
          <a:bodyPr>
            <a:noAutofit/>
          </a:bodyPr>
          <a:lstStyle/>
          <a:p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Muito Obrigado a todos!</a:t>
            </a: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b="1" dirty="0" smtClean="0">
                <a:solidFill>
                  <a:schemeClr val="tx2">
                    <a:lumMod val="75000"/>
                  </a:schemeClr>
                </a:solidFill>
              </a:rPr>
              <a:t>Rafael Martinez Cláudio</a:t>
            </a:r>
          </a:p>
          <a:p>
            <a:endParaRPr lang="pt-PT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b="1" u="sng" dirty="0" smtClean="0">
                <a:solidFill>
                  <a:schemeClr val="tx2">
                    <a:lumMod val="75000"/>
                  </a:schemeClr>
                </a:solidFill>
              </a:rPr>
              <a:t>rafaelmartinezclaudio@gmail.com</a:t>
            </a:r>
          </a:p>
          <a:p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71500" indent="-571500">
              <a:buFont typeface="Symbol"/>
              <a:buChar char="Q"/>
            </a:pPr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51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>
                <a:solidFill>
                  <a:schemeClr val="accent1">
                    <a:lumMod val="50000"/>
                  </a:schemeClr>
                </a:solidFill>
              </a:rPr>
              <a:t>Modelos de Tomada de Decisão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638" y="118555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4000" b="1" dirty="0" err="1" smtClean="0">
                <a:solidFill>
                  <a:schemeClr val="tx2">
                    <a:lumMod val="75000"/>
                  </a:schemeClr>
                </a:solidFill>
              </a:rPr>
              <a:t>Theory</a:t>
            </a:r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PT" sz="4000" b="1" dirty="0" err="1" smtClean="0">
                <a:solidFill>
                  <a:schemeClr val="tx2">
                    <a:lumMod val="75000"/>
                  </a:schemeClr>
                </a:solidFill>
              </a:rPr>
              <a:t>of</a:t>
            </a:r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PT" sz="4000" b="1" dirty="0" err="1" smtClean="0">
                <a:solidFill>
                  <a:schemeClr val="tx2">
                    <a:lumMod val="75000"/>
                  </a:schemeClr>
                </a:solidFill>
              </a:rPr>
              <a:t>Reasoned</a:t>
            </a:r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PT" sz="4000" b="1" dirty="0" err="1" smtClean="0">
                <a:solidFill>
                  <a:schemeClr val="tx2">
                    <a:lumMod val="75000"/>
                  </a:schemeClr>
                </a:solidFill>
              </a:rPr>
              <a:t>Action</a:t>
            </a:r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6000" b="1" dirty="0" smtClean="0">
                <a:solidFill>
                  <a:schemeClr val="tx2">
                    <a:lumMod val="75000"/>
                  </a:schemeClr>
                </a:solidFill>
              </a:rPr>
              <a:t>B(-</a:t>
            </a:r>
            <a:r>
              <a:rPr lang="pt-PT" sz="6000" b="1" dirty="0" err="1" smtClean="0">
                <a:solidFill>
                  <a:schemeClr val="tx2">
                    <a:lumMod val="75000"/>
                  </a:schemeClr>
                </a:solidFill>
              </a:rPr>
              <a:t>Bi</a:t>
            </a:r>
            <a:r>
              <a:rPr lang="pt-PT" sz="6000" b="1" dirty="0" smtClean="0">
                <a:solidFill>
                  <a:schemeClr val="tx2">
                    <a:lumMod val="75000"/>
                  </a:schemeClr>
                </a:solidFill>
              </a:rPr>
              <a:t>)=</a:t>
            </a:r>
            <a:r>
              <a:rPr lang="pt-PT" sz="6000" b="1" dirty="0" err="1" smtClean="0">
                <a:solidFill>
                  <a:schemeClr val="tx2">
                    <a:lumMod val="75000"/>
                  </a:schemeClr>
                </a:solidFill>
              </a:rPr>
              <a:t>Aact+SN</a:t>
            </a:r>
            <a:endParaRPr lang="pt-PT" sz="6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6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4400" b="1" dirty="0" smtClean="0">
                <a:solidFill>
                  <a:schemeClr val="tx2">
                    <a:lumMod val="75000"/>
                  </a:schemeClr>
                </a:solidFill>
              </a:rPr>
              <a:t>Variáveis Interferentes</a:t>
            </a:r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23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>
                <a:solidFill>
                  <a:schemeClr val="accent1">
                    <a:lumMod val="50000"/>
                  </a:schemeClr>
                </a:solidFill>
              </a:rPr>
              <a:t>Modelos de Tomada de Decisão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Variáveis Relevantes para a Theory of Reasoned Action:</a:t>
            </a: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dirty="0">
                <a:solidFill>
                  <a:schemeClr val="tx2">
                    <a:lumMod val="75000"/>
                  </a:schemeClr>
                </a:solidFill>
                <a:sym typeface="Symbol" panose="05050102010706020507" pitchFamily="18" charset="2"/>
              </a:rPr>
              <a:t></a:t>
            </a:r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Moral Commitment (Bishop, 1984)</a:t>
            </a:r>
          </a:p>
          <a:p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dirty="0">
                <a:solidFill>
                  <a:schemeClr val="tx2">
                    <a:lumMod val="75000"/>
                  </a:schemeClr>
                </a:solidFill>
                <a:sym typeface="Symbol" panose="05050102010706020507" pitchFamily="18" charset="2"/>
              </a:rPr>
              <a:t> </a:t>
            </a:r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Dissuasão Punitiva</a:t>
            </a: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79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>
                <a:solidFill>
                  <a:schemeClr val="accent1">
                    <a:lumMod val="50000"/>
                  </a:schemeClr>
                </a:solidFill>
              </a:rPr>
              <a:t>Modelos de Tomada de Decisão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pt-PT" sz="4000" b="1" dirty="0" smtClean="0">
              <a:solidFill>
                <a:schemeClr val="tx2">
                  <a:lumMod val="75000"/>
                </a:schemeClr>
              </a:solidFill>
              <a:sym typeface="Symbol" panose="05050102010706020507" pitchFamily="18" charset="2"/>
            </a:endParaRPr>
          </a:p>
          <a:p>
            <a:pPr algn="ctr"/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  <a:sym typeface="Symbol" panose="05050102010706020507" pitchFamily="18" charset="2"/>
              </a:rPr>
              <a:t></a:t>
            </a:r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Moral </a:t>
            </a:r>
            <a:r>
              <a:rPr lang="pt-PT" sz="4000" b="1" dirty="0" err="1" smtClean="0">
                <a:solidFill>
                  <a:schemeClr val="tx2">
                    <a:lumMod val="75000"/>
                  </a:schemeClr>
                </a:solidFill>
              </a:rPr>
              <a:t>Commitment</a:t>
            </a:r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pt-PT" sz="4000" b="1" dirty="0" err="1" smtClean="0">
                <a:solidFill>
                  <a:schemeClr val="tx2">
                    <a:lumMod val="75000"/>
                  </a:schemeClr>
                </a:solidFill>
              </a:rPr>
              <a:t>Bishop</a:t>
            </a:r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, 1984)</a:t>
            </a:r>
          </a:p>
          <a:p>
            <a:pPr algn="ctr"/>
            <a:endParaRPr lang="pt-PT" sz="4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  <a:sym typeface="Symbol" panose="05050102010706020507" pitchFamily="18" charset="2"/>
              </a:rPr>
              <a:t> </a:t>
            </a:r>
            <a:r>
              <a:rPr lang="pt-PT" sz="4000" b="1" dirty="0" smtClean="0">
                <a:solidFill>
                  <a:schemeClr val="tx2">
                    <a:lumMod val="75000"/>
                  </a:schemeClr>
                </a:solidFill>
              </a:rPr>
              <a:t>Dissuasão Punitiva</a:t>
            </a:r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9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>
                <a:solidFill>
                  <a:schemeClr val="accent1">
                    <a:lumMod val="50000"/>
                  </a:schemeClr>
                </a:solidFill>
              </a:rPr>
              <a:t>Modelos de Tomada de Decisão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SUBJECTIVE UTILITY MODEL</a:t>
            </a:r>
          </a:p>
          <a:p>
            <a:pPr algn="ctr"/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-Utilidade</a:t>
            </a:r>
          </a:p>
          <a:p>
            <a:pPr algn="ctr"/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-Necessidade</a:t>
            </a:r>
          </a:p>
          <a:p>
            <a:pPr algn="ctr"/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-Limitação de Processamento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14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>
                <a:solidFill>
                  <a:schemeClr val="accent1">
                    <a:lumMod val="50000"/>
                  </a:schemeClr>
                </a:solidFill>
              </a:rPr>
              <a:t>Modelos de Tomada de Decisão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TORA</a:t>
            </a:r>
          </a:p>
          <a:p>
            <a:pPr algn="ctr"/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-Moral Commitment</a:t>
            </a:r>
          </a:p>
          <a:p>
            <a:pPr algn="ctr"/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-Disuassão Punitiva</a:t>
            </a: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SUBJECTIVE UTILITY MODEL</a:t>
            </a:r>
          </a:p>
          <a:p>
            <a:pPr algn="ctr"/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-Utilidade</a:t>
            </a:r>
          </a:p>
          <a:p>
            <a:pPr algn="ctr"/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-Necessidade</a:t>
            </a:r>
          </a:p>
          <a:p>
            <a:pPr algn="ctr"/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-Limitação de Processamento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6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939"/>
            <a:ext cx="9144000" cy="886612"/>
          </a:xfrm>
        </p:spPr>
        <p:txBody>
          <a:bodyPr>
            <a:noAutofit/>
          </a:bodyPr>
          <a:lstStyle/>
          <a:p>
            <a:pPr algn="ctr"/>
            <a:r>
              <a:rPr lang="pt-PT" sz="5400" b="1" dirty="0">
                <a:solidFill>
                  <a:schemeClr val="accent1">
                    <a:lumMod val="50000"/>
                  </a:schemeClr>
                </a:solidFill>
              </a:rPr>
              <a:t>Modelos de Tomada de Decisão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77" y="1336431"/>
            <a:ext cx="11822723" cy="5521569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TORA</a:t>
            </a:r>
          </a:p>
          <a:p>
            <a:pPr algn="ctr"/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-Moral Commitment</a:t>
            </a:r>
          </a:p>
          <a:p>
            <a:pPr algn="ctr"/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-Disuassão Punitiva</a:t>
            </a:r>
          </a:p>
          <a:p>
            <a:pPr algn="ctr"/>
            <a:endParaRPr lang="pt-PT" sz="4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SUBJECTIVE UTILITY MODEL</a:t>
            </a:r>
          </a:p>
          <a:p>
            <a:pPr algn="ctr"/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-Utilidade</a:t>
            </a:r>
          </a:p>
          <a:p>
            <a:pPr algn="ctr"/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-Necessidade</a:t>
            </a:r>
          </a:p>
          <a:p>
            <a:pPr algn="ctr"/>
            <a:r>
              <a:rPr lang="pt-PT" sz="4000" b="1" dirty="0">
                <a:solidFill>
                  <a:schemeClr val="tx2">
                    <a:lumMod val="75000"/>
                  </a:schemeClr>
                </a:solidFill>
              </a:rPr>
              <a:t>-Limitação de Processamento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24967"/>
            <a:ext cx="12192000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tx2">
                    <a:lumMod val="75000"/>
                    <a:alpha val="33000"/>
                  </a:schemeClr>
                </a:solidFill>
              </a:rPr>
              <a:t>Curso Psicologia Judiciária- Centro de Estudos Judiciários- Rafael Martinez Cláudio</a:t>
            </a:r>
            <a:endParaRPr lang="pt-PT" b="1" dirty="0">
              <a:solidFill>
                <a:schemeClr val="tx2">
                  <a:lumMod val="75000"/>
                  <a:alpha val="3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63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1140</Words>
  <Application>Microsoft Office PowerPoint</Application>
  <PresentationFormat>Custom</PresentationFormat>
  <Paragraphs>261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Tema do Office</vt:lpstr>
      <vt:lpstr>PowerPoint Presentation</vt:lpstr>
      <vt:lpstr>Modelos de Tomada de Decisão</vt:lpstr>
      <vt:lpstr>Modelos de Tomada de Decisão</vt:lpstr>
      <vt:lpstr>Modelos de Tomada de Decisão</vt:lpstr>
      <vt:lpstr>Modelos de Tomada de Decisão</vt:lpstr>
      <vt:lpstr>Modelos de Tomada de Decisão</vt:lpstr>
      <vt:lpstr>Modelos de Tomada de Decisão</vt:lpstr>
      <vt:lpstr>Modelos de Tomada de Decisão</vt:lpstr>
      <vt:lpstr>Modelos de Tomada de Decisão</vt:lpstr>
      <vt:lpstr>Modelos de Tomada de Decisão</vt:lpstr>
      <vt:lpstr>Modelos de Tomada de Decisão</vt:lpstr>
      <vt:lpstr>Modelos de Tomada de Decisão</vt:lpstr>
      <vt:lpstr>Modelos de Tomada de Decisão</vt:lpstr>
      <vt:lpstr>Modelos de Tomada de Decisão</vt:lpstr>
      <vt:lpstr>Tipos de Acção Criminal</vt:lpstr>
      <vt:lpstr>Tipos de Acção Criminal</vt:lpstr>
      <vt:lpstr>Tipos de Acção Criminal</vt:lpstr>
      <vt:lpstr>Tipos de Acção Criminal</vt:lpstr>
      <vt:lpstr>Interferência Emocional</vt:lpstr>
      <vt:lpstr>Interferência Emocional</vt:lpstr>
      <vt:lpstr>Interferência Emocional</vt:lpstr>
      <vt:lpstr>Interferência Emocional</vt:lpstr>
      <vt:lpstr>Interferência Emocional</vt:lpstr>
      <vt:lpstr>Interferência Emocional</vt:lpstr>
      <vt:lpstr>Interferência Emocional</vt:lpstr>
      <vt:lpstr>Interferência Emocional</vt:lpstr>
      <vt:lpstr>Determinação Cognitiva</vt:lpstr>
      <vt:lpstr>Caso</vt:lpstr>
      <vt:lpstr>Análise do Caso</vt:lpstr>
      <vt:lpstr>Análise do Caso</vt:lpstr>
      <vt:lpstr>Análise do Caso</vt:lpstr>
      <vt:lpstr>Análise do Caso</vt:lpstr>
      <vt:lpstr>Análise do Caso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de Tomada de Decisão</dc:title>
  <dc:creator>Carlos Amaral</dc:creator>
  <cp:lastModifiedBy>The Great Gatsby</cp:lastModifiedBy>
  <cp:revision>14</cp:revision>
  <dcterms:created xsi:type="dcterms:W3CDTF">2017-03-30T14:29:53Z</dcterms:created>
  <dcterms:modified xsi:type="dcterms:W3CDTF">2017-03-31T12:45:11Z</dcterms:modified>
</cp:coreProperties>
</file>