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9D94A-DDCC-4093-8A82-C77AF799D8E6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779D6-133B-429D-941E-EBE2552FBA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6593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c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xão rect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c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xão rect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c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xão rect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542D8A0-7F70-40D2-98A8-6A2CC2F55974}" type="datetimeFigureOut">
              <a:rPr lang="pt-PT" smtClean="0"/>
              <a:t>08-06-2017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FE5A955-7951-4B53-93C0-A73986C04E12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Reguladores europeus e ordem jurídica nacional</a:t>
            </a:r>
            <a:endParaRPr lang="pt-PT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b="1" dirty="0" smtClean="0"/>
              <a:t>Centro de Estudos Judiciários </a:t>
            </a:r>
          </a:p>
          <a:p>
            <a:r>
              <a:rPr lang="pt-PT" dirty="0" smtClean="0"/>
              <a:t>9.10.2017</a:t>
            </a:r>
          </a:p>
          <a:p>
            <a:pPr algn="r"/>
            <a:r>
              <a:rPr lang="pt-PT" sz="2800" dirty="0" smtClean="0"/>
              <a:t>Filipa Calvão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95078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2400" dirty="0" smtClean="0"/>
              <a:t>CNPD questiona </a:t>
            </a:r>
            <a:r>
              <a:rPr lang="pt-PT" sz="2400" dirty="0" err="1" smtClean="0"/>
              <a:t>Aut</a:t>
            </a:r>
            <a:r>
              <a:rPr lang="pt-PT" sz="2400" dirty="0" smtClean="0"/>
              <a:t>. Holandesa sobre se confirma ser autoridade principal e esta responde: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pt-PT" dirty="0"/>
              <a:t>	</a:t>
            </a:r>
            <a:r>
              <a:rPr lang="pt-PT" sz="2400" b="1" dirty="0" smtClean="0"/>
              <a:t>Não =&gt; </a:t>
            </a:r>
            <a:r>
              <a:rPr lang="pt-PT" sz="2400" dirty="0" smtClean="0"/>
              <a:t>CNPD é autoridade principal e pode acionar procedimento de cooperação (60.º/5)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pt-PT" sz="2400" b="1" dirty="0" smtClean="0"/>
              <a:t>Sim =&gt; </a:t>
            </a:r>
            <a:r>
              <a:rPr lang="pt-PT" sz="2400" dirty="0" err="1" smtClean="0"/>
              <a:t>Aut</a:t>
            </a:r>
            <a:r>
              <a:rPr lang="pt-PT" sz="2400" dirty="0" smtClean="0"/>
              <a:t>. Holandesa é autoridade principal e envia projeto de decisão à CNPD (e outra autoridade interessada) para parecer (60.º/3)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pt-PT" b="1" dirty="0" smtClean="0"/>
              <a:t>Não há objeção</a:t>
            </a:r>
            <a:r>
              <a:rPr lang="pt-PT" dirty="0" smtClean="0"/>
              <a:t>: decisão holandesa é vinculativa (dever de notificação partilhado – relevância para jurisdição competente cf. 60.º/7e 9)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pt-PT" dirty="0" smtClean="0"/>
              <a:t>Objeção: </a:t>
            </a:r>
            <a:r>
              <a:rPr lang="pt-PT" dirty="0" err="1" smtClean="0"/>
              <a:t>Aut</a:t>
            </a:r>
            <a:r>
              <a:rPr lang="pt-PT" dirty="0" smtClean="0"/>
              <a:t>. Holandesa concorda ou não</a:t>
            </a:r>
          </a:p>
          <a:p>
            <a:pPr marL="1714500" lvl="3" indent="-457200">
              <a:buFont typeface="Wingdings" panose="05000000000000000000" pitchFamily="2" charset="2"/>
              <a:buChar char="Ø"/>
            </a:pPr>
            <a:endParaRPr lang="pt-PT" dirty="0" smtClean="0"/>
          </a:p>
          <a:p>
            <a:pPr marL="1257300" lvl="2" indent="-457200">
              <a:buFont typeface="Wingdings" panose="05000000000000000000" pitchFamily="2" charset="2"/>
              <a:buChar char="Ø"/>
            </a:pPr>
            <a:endParaRPr lang="pt-PT" dirty="0" smtClean="0"/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t-PT" sz="2800" b="1" dirty="0" smtClean="0"/>
              <a:t>Procedimento decisório: </a:t>
            </a:r>
            <a:r>
              <a:rPr lang="pt-PT" sz="2800" b="1" dirty="0" smtClean="0"/>
              <a:t>autoridade principal vs. autoridade interessada (exemplo)</a:t>
            </a:r>
            <a:endParaRPr lang="pt-PT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510688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342900" lvl="2" indent="-342900">
              <a:buFont typeface="Wingdings" panose="05000000000000000000" pitchFamily="2" charset="2"/>
              <a:buChar char="Ø"/>
            </a:pPr>
            <a:endParaRPr lang="pt-PT" sz="2800" b="1" dirty="0" smtClean="0"/>
          </a:p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pt-PT" sz="2800" b="1" dirty="0" smtClean="0"/>
              <a:t>Objeção</a:t>
            </a:r>
          </a:p>
          <a:p>
            <a:pPr marL="800100" lvl="3" indent="-342900">
              <a:buFont typeface="Wingdings" panose="05000000000000000000" pitchFamily="2" charset="2"/>
              <a:buChar char="Ø"/>
            </a:pPr>
            <a:r>
              <a:rPr lang="pt-PT" sz="2400" dirty="0" err="1" smtClean="0"/>
              <a:t>Aut</a:t>
            </a:r>
            <a:r>
              <a:rPr lang="pt-PT" sz="2400" dirty="0" smtClean="0"/>
              <a:t>. </a:t>
            </a:r>
            <a:r>
              <a:rPr lang="pt-PT" sz="2400" dirty="0" smtClean="0"/>
              <a:t>h</a:t>
            </a:r>
            <a:r>
              <a:rPr lang="pt-PT" sz="2400" dirty="0" smtClean="0"/>
              <a:t>olandesa </a:t>
            </a:r>
            <a:r>
              <a:rPr lang="pt-PT" sz="2400" i="1" dirty="0" smtClean="0"/>
              <a:t>concorda</a:t>
            </a:r>
            <a:r>
              <a:rPr lang="pt-PT" sz="2400" dirty="0" smtClean="0"/>
              <a:t>(60.º/5): projeto de decisão revisto enviado para novos pareceres</a:t>
            </a:r>
            <a:r>
              <a:rPr lang="pt-PT" sz="2400" b="1" dirty="0" smtClean="0"/>
              <a:t>  =&gt;</a:t>
            </a:r>
          </a:p>
          <a:p>
            <a:pPr marL="457200" lvl="3" indent="0">
              <a:buNone/>
            </a:pPr>
            <a:r>
              <a:rPr lang="pt-PT" sz="2400" dirty="0"/>
              <a:t>	</a:t>
            </a:r>
            <a:r>
              <a:rPr lang="pt-PT" sz="2400" b="1" dirty="0" smtClean="0"/>
              <a:t>decisão vinculativa </a:t>
            </a:r>
            <a:r>
              <a:rPr lang="pt-PT" sz="2400" dirty="0" smtClean="0"/>
              <a:t>da </a:t>
            </a:r>
            <a:r>
              <a:rPr lang="pt-PT" sz="2400" dirty="0" err="1" smtClean="0"/>
              <a:t>aut</a:t>
            </a:r>
            <a:r>
              <a:rPr lang="pt-PT" sz="2400" dirty="0" smtClean="0"/>
              <a:t>. </a:t>
            </a:r>
            <a:r>
              <a:rPr lang="pt-PT" sz="2400" dirty="0"/>
              <a:t>h</a:t>
            </a:r>
            <a:r>
              <a:rPr lang="pt-PT" sz="2400" dirty="0" smtClean="0"/>
              <a:t>olandes</a:t>
            </a:r>
            <a:r>
              <a:rPr lang="pt-PT" sz="2400" dirty="0" smtClean="0"/>
              <a:t>a (notificação 	partilhada) </a:t>
            </a:r>
            <a:endParaRPr lang="pt-PT" sz="2400" dirty="0" smtClean="0"/>
          </a:p>
          <a:p>
            <a:pPr marL="800100" lvl="3" indent="-342900">
              <a:buFont typeface="Wingdings" panose="05000000000000000000" pitchFamily="2" charset="2"/>
              <a:buChar char="Ø"/>
            </a:pPr>
            <a:r>
              <a:rPr lang="pt-PT" sz="2400" dirty="0" err="1" smtClean="0"/>
              <a:t>Aut</a:t>
            </a:r>
            <a:r>
              <a:rPr lang="pt-PT" sz="2400" dirty="0" smtClean="0"/>
              <a:t>. holandesa</a:t>
            </a:r>
            <a:r>
              <a:rPr lang="pt-PT" sz="2400" dirty="0" smtClean="0"/>
              <a:t> </a:t>
            </a:r>
            <a:r>
              <a:rPr lang="pt-PT" sz="2400" i="1" dirty="0" smtClean="0"/>
              <a:t>não concorda </a:t>
            </a:r>
            <a:r>
              <a:rPr lang="pt-PT" sz="2400" dirty="0" smtClean="0"/>
              <a:t>(60.º/4): envia projeto para Comité </a:t>
            </a:r>
            <a:r>
              <a:rPr lang="pt-PT" sz="2400" b="1" dirty="0"/>
              <a:t>=</a:t>
            </a:r>
            <a:r>
              <a:rPr lang="pt-PT" sz="2400" b="1" dirty="0" smtClean="0"/>
              <a:t>&gt;</a:t>
            </a:r>
            <a:r>
              <a:rPr lang="pt-PT" sz="2400" dirty="0" smtClean="0"/>
              <a:t> procedimento de coerência (</a:t>
            </a:r>
            <a:r>
              <a:rPr lang="pt-PT" sz="2400" dirty="0" err="1" smtClean="0"/>
              <a:t>art</a:t>
            </a:r>
            <a:r>
              <a:rPr lang="pt-PT" sz="2400" dirty="0" smtClean="0"/>
              <a:t>. 65.º)</a:t>
            </a:r>
          </a:p>
          <a:p>
            <a:pPr marL="1714500" lvl="5" indent="-342900">
              <a:buFont typeface="Wingdings" panose="05000000000000000000" pitchFamily="2" charset="2"/>
              <a:buChar char="Ø"/>
            </a:pPr>
            <a:r>
              <a:rPr lang="pt-PT" sz="2400" dirty="0" smtClean="0"/>
              <a:t>Resolução de litígio: </a:t>
            </a:r>
            <a:r>
              <a:rPr lang="pt-PT" sz="2400" b="1" dirty="0" smtClean="0"/>
              <a:t>decisão vinculativa do Comité </a:t>
            </a:r>
            <a:r>
              <a:rPr lang="pt-PT" sz="2400" dirty="0" smtClean="0"/>
              <a:t>(maioria 2/3) </a:t>
            </a:r>
            <a:r>
              <a:rPr lang="pt-PT" sz="2400" b="1" dirty="0" smtClean="0"/>
              <a:t> =&gt; </a:t>
            </a:r>
            <a:r>
              <a:rPr lang="pt-PT" sz="2400" dirty="0" err="1" smtClean="0"/>
              <a:t>aut</a:t>
            </a:r>
            <a:r>
              <a:rPr lang="pt-PT" sz="2400" dirty="0" smtClean="0"/>
              <a:t>. holandesa adota decisão final em conformidade (notificação partilhada)</a:t>
            </a:r>
          </a:p>
          <a:p>
            <a:pPr marL="457200" lvl="3" indent="0">
              <a:buNone/>
            </a:pPr>
            <a:endParaRPr lang="pt-PT" sz="2400" dirty="0" smtClean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Procedimento decisório: autoridade principal, autoridade interessada e Comité (exemplo)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578601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Assistência mútua – </a:t>
            </a:r>
            <a:r>
              <a:rPr lang="pt-PT" dirty="0" err="1" smtClean="0"/>
              <a:t>art</a:t>
            </a:r>
            <a:r>
              <a:rPr lang="pt-PT" dirty="0" smtClean="0"/>
              <a:t>. 61.º </a:t>
            </a:r>
          </a:p>
          <a:p>
            <a:r>
              <a:rPr lang="pt-PT" dirty="0" smtClean="0"/>
              <a:t>Operações conjuntas – fiscalização – </a:t>
            </a:r>
            <a:r>
              <a:rPr lang="pt-PT" dirty="0" err="1" smtClean="0"/>
              <a:t>art</a:t>
            </a:r>
            <a:r>
              <a:rPr lang="pt-PT" dirty="0" smtClean="0"/>
              <a:t>. 62.º </a:t>
            </a:r>
          </a:p>
          <a:p>
            <a:pPr lvl="1"/>
            <a:r>
              <a:rPr lang="pt-PT" dirty="0"/>
              <a:t> </a:t>
            </a:r>
            <a:r>
              <a:rPr lang="pt-PT" dirty="0" smtClean="0"/>
              <a:t>tratamentos transfronteiriços – problema do exercício de poderes de supervisão em território de outro Estado-membro (</a:t>
            </a:r>
            <a:r>
              <a:rPr lang="pt-PT" dirty="0" err="1" smtClean="0"/>
              <a:t>art</a:t>
            </a:r>
            <a:r>
              <a:rPr lang="pt-PT" dirty="0" smtClean="0"/>
              <a:t>. 62.º/3)</a:t>
            </a: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600" b="1" dirty="0" smtClean="0"/>
              <a:t>Procedimento decisório: procedimento de cooperação</a:t>
            </a:r>
            <a:endParaRPr lang="pt-PT" sz="3600" b="1" dirty="0"/>
          </a:p>
        </p:txBody>
      </p:sp>
    </p:spTree>
    <p:extLst>
      <p:ext uri="{BB962C8B-B14F-4D97-AF65-F5344CB8AC3E}">
        <p14:creationId xmlns:p14="http://schemas.microsoft.com/office/powerpoint/2010/main" val="337654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pt-PT" sz="2600" dirty="0" smtClean="0"/>
              <a:t>Especificidades direito nacional: poder de reapreciação do Comité</a:t>
            </a:r>
          </a:p>
          <a:p>
            <a:pPr lvl="2"/>
            <a:r>
              <a:rPr lang="pt-PT" dirty="0" smtClean="0"/>
              <a:t>Pode avaliar se decisão sancionatória nacional viola o Regulamento?</a:t>
            </a:r>
          </a:p>
          <a:p>
            <a:pPr lvl="2"/>
            <a:r>
              <a:rPr lang="pt-PT" dirty="0"/>
              <a:t>P</a:t>
            </a:r>
            <a:r>
              <a:rPr lang="pt-PT" dirty="0" smtClean="0"/>
              <a:t>ode definir sanção diferente da aplicada pela </a:t>
            </a:r>
            <a:r>
              <a:rPr lang="pt-PT" dirty="0" err="1" smtClean="0"/>
              <a:t>aut</a:t>
            </a:r>
            <a:r>
              <a:rPr lang="pt-PT" dirty="0" smtClean="0"/>
              <a:t>. nacional?</a:t>
            </a:r>
          </a:p>
          <a:p>
            <a:pPr lvl="2"/>
            <a:r>
              <a:rPr lang="pt-PT" dirty="0"/>
              <a:t>P</a:t>
            </a:r>
            <a:r>
              <a:rPr lang="pt-PT" dirty="0" smtClean="0"/>
              <a:t>ode definir montante diferente da sanção?</a:t>
            </a:r>
          </a:p>
          <a:p>
            <a:pPr marL="925200" lvl="2" indent="-457200">
              <a:buFont typeface="Wingdings" panose="05000000000000000000" pitchFamily="2" charset="2"/>
              <a:buChar char="Ø"/>
            </a:pPr>
            <a:r>
              <a:rPr lang="pt-PT" sz="2600" dirty="0"/>
              <a:t>Se CNPD é autoridade </a:t>
            </a:r>
            <a:r>
              <a:rPr lang="pt-PT" sz="2600" dirty="0"/>
              <a:t>interessada: </a:t>
            </a:r>
          </a:p>
          <a:p>
            <a:pPr lvl="2"/>
            <a:r>
              <a:rPr lang="pt-PT" sz="2200" dirty="0" smtClean="0"/>
              <a:t>Pode reagir judicialmente contra decisão </a:t>
            </a:r>
            <a:r>
              <a:rPr lang="pt-PT" sz="2200" dirty="0"/>
              <a:t>do </a:t>
            </a:r>
            <a:r>
              <a:rPr lang="pt-PT" sz="2200" dirty="0" smtClean="0"/>
              <a:t>Comité (defesa de direitos dos “seus” cidadãos) ou contra decisão da </a:t>
            </a:r>
            <a:r>
              <a:rPr lang="pt-PT" sz="2200" dirty="0" err="1" smtClean="0"/>
              <a:t>aut</a:t>
            </a:r>
            <a:r>
              <a:rPr lang="pt-PT" sz="2200" dirty="0" smtClean="0"/>
              <a:t>. principal que a adota?</a:t>
            </a:r>
          </a:p>
          <a:p>
            <a:pPr lvl="2"/>
            <a:r>
              <a:rPr lang="pt-PT" sz="2200" dirty="0" smtClean="0"/>
              <a:t>Tribunal: que direito nacional aplica – o da autoridade principal?</a:t>
            </a:r>
          </a:p>
          <a:p>
            <a:pPr lvl="2"/>
            <a:endParaRPr lang="pt-PT" sz="2800" dirty="0"/>
          </a:p>
          <a:p>
            <a:pPr lvl="2"/>
            <a:endParaRPr lang="pt-PT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Desafios: em especial, no procedimento sancionatório 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4096479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Maior harmonização regulatória no mercado dentro da UE</a:t>
            </a:r>
          </a:p>
          <a:p>
            <a:r>
              <a:rPr lang="pt-PT" dirty="0" smtClean="0"/>
              <a:t>Reforço da regulação europeia </a:t>
            </a:r>
          </a:p>
          <a:p>
            <a:r>
              <a:rPr lang="pt-PT" dirty="0" smtClean="0"/>
              <a:t>Cooperação e integração entre agências regulatórias nacionais e europeias: Administração Pública multinível (transnacional)</a:t>
            </a:r>
          </a:p>
          <a:p>
            <a:r>
              <a:rPr lang="pt-PT" dirty="0" smtClean="0"/>
              <a:t>Modelo de </a:t>
            </a:r>
            <a:r>
              <a:rPr lang="pt-PT" dirty="0"/>
              <a:t>a</a:t>
            </a:r>
            <a:r>
              <a:rPr lang="pt-PT" dirty="0" smtClean="0"/>
              <a:t>dministração integrada ou de coadministração 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Reguladores europeus e ordem jurídica nacional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261092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Agências ou autoridades nacionais reguladoras independentes em…</a:t>
            </a:r>
          </a:p>
          <a:p>
            <a:pPr marL="109728" indent="0">
              <a:buNone/>
            </a:pPr>
            <a:endParaRPr lang="pt-PT" dirty="0" smtClean="0"/>
          </a:p>
          <a:p>
            <a:r>
              <a:rPr lang="pt-PT" dirty="0" smtClean="0"/>
              <a:t>…Articulação com Administração Europeia:</a:t>
            </a:r>
          </a:p>
          <a:p>
            <a:pPr lvl="1"/>
            <a:r>
              <a:rPr lang="pt-PT" b="1" dirty="0" smtClean="0"/>
              <a:t>1.ª fase: </a:t>
            </a:r>
            <a:r>
              <a:rPr lang="pt-PT" dirty="0" smtClean="0"/>
              <a:t>modelo aberto de cooperação –</a:t>
            </a:r>
            <a:r>
              <a:rPr lang="pt-PT" dirty="0"/>
              <a:t> </a:t>
            </a:r>
            <a:r>
              <a:rPr lang="pt-PT" dirty="0" smtClean="0"/>
              <a:t>g</a:t>
            </a:r>
            <a:r>
              <a:rPr lang="pt-PT" dirty="0" smtClean="0"/>
              <a:t>rupos europeus informais e formais (Direito da UE) </a:t>
            </a:r>
          </a:p>
          <a:p>
            <a:pPr lvl="1"/>
            <a:r>
              <a:rPr lang="pt-PT" b="1" dirty="0" smtClean="0"/>
              <a:t>2.ª fase: </a:t>
            </a:r>
            <a:r>
              <a:rPr lang="pt-PT" dirty="0" smtClean="0"/>
              <a:t>modelo de integração institucional – agências ou órgãos da UE integrados por agências nacionais</a:t>
            </a:r>
          </a:p>
          <a:p>
            <a:pPr lvl="1"/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Reguladores europeus e ordem jurídica nacional: organização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2036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800" dirty="0" smtClean="0"/>
              <a:t>Procedimento administrativos complexos (a refletir sistema </a:t>
            </a:r>
            <a:r>
              <a:rPr lang="pt-PT" sz="2800" dirty="0" err="1" smtClean="0"/>
              <a:t>adm</a:t>
            </a:r>
            <a:r>
              <a:rPr lang="pt-PT" sz="2800" dirty="0" smtClean="0"/>
              <a:t>. multinacional)</a:t>
            </a:r>
          </a:p>
          <a:p>
            <a:pPr marL="0" indent="0">
              <a:buNone/>
            </a:pPr>
            <a:r>
              <a:rPr lang="pt-PT" sz="2800" dirty="0" smtClean="0"/>
              <a:t>	 intervenção de várias agências nacionais 	e/ou do órgão da UE</a:t>
            </a:r>
          </a:p>
          <a:p>
            <a:pPr marL="0" indent="0">
              <a:buNone/>
            </a:pPr>
            <a:r>
              <a:rPr lang="pt-PT" sz="2800" dirty="0" smtClean="0"/>
              <a:t> 	</a:t>
            </a:r>
            <a:r>
              <a:rPr lang="pt-PT" sz="2800" b="1" dirty="0" smtClean="0"/>
              <a:t>ou</a:t>
            </a:r>
            <a:r>
              <a:rPr lang="pt-PT" sz="2800" dirty="0" smtClean="0"/>
              <a:t> 	</a:t>
            </a:r>
          </a:p>
          <a:p>
            <a:pPr marL="0" indent="0">
              <a:buNone/>
            </a:pPr>
            <a:r>
              <a:rPr lang="pt-PT" sz="2800" dirty="0" smtClean="0"/>
              <a:t>	com efeitos sobre territórios de outros 	Estados-membros</a:t>
            </a:r>
          </a:p>
          <a:p>
            <a:pPr marL="0" indent="0">
              <a:buNone/>
            </a:pPr>
            <a:endParaRPr lang="pt-PT" sz="2800" dirty="0" smtClean="0"/>
          </a:p>
          <a:p>
            <a:pPr marL="0" indent="0">
              <a:buNone/>
            </a:pPr>
            <a:r>
              <a:rPr lang="pt-PT" sz="2000" dirty="0" smtClean="0"/>
              <a:t>[Principal fonte consultada: João Nuno Calvão da Silva, </a:t>
            </a:r>
            <a:r>
              <a:rPr lang="pt-PT" sz="2000" i="1" dirty="0" smtClean="0"/>
              <a:t>Agências europeias de regulação</a:t>
            </a:r>
            <a:r>
              <a:rPr lang="pt-PT" sz="2000" dirty="0" smtClean="0"/>
              <a:t>, Coimbra, 2016</a:t>
            </a:r>
            <a:r>
              <a:rPr lang="pt-PT" sz="2000" b="1" dirty="0" smtClean="0"/>
              <a:t>]</a:t>
            </a:r>
            <a:endParaRPr lang="pt-PT" sz="2000" b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Reguladores europeus e ordem jurídica nacional: procedimento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1715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Desafios quanto ao </a:t>
            </a:r>
            <a:r>
              <a:rPr lang="pt-PT" dirty="0" smtClean="0"/>
              <a:t>órgão europeu</a:t>
            </a:r>
            <a:r>
              <a:rPr lang="pt-PT" dirty="0" smtClean="0"/>
              <a:t>:</a:t>
            </a:r>
          </a:p>
          <a:p>
            <a:pPr lvl="1"/>
            <a:r>
              <a:rPr lang="pt-PT" dirty="0" smtClean="0"/>
              <a:t>Funções: coordenação ou também supervisão?</a:t>
            </a:r>
          </a:p>
          <a:p>
            <a:pPr lvl="1"/>
            <a:r>
              <a:rPr lang="pt-PT" dirty="0" smtClean="0"/>
              <a:t>Poderes: </a:t>
            </a:r>
          </a:p>
          <a:p>
            <a:pPr lvl="2"/>
            <a:r>
              <a:rPr lang="pt-PT" dirty="0" smtClean="0"/>
              <a:t> vinculativos (segundo regra de maioria)?</a:t>
            </a:r>
          </a:p>
          <a:p>
            <a:pPr lvl="2"/>
            <a:r>
              <a:rPr lang="pt-PT" dirty="0" smtClean="0"/>
              <a:t>de controlo da legalidade </a:t>
            </a:r>
            <a:r>
              <a:rPr lang="pt-PT" dirty="0" smtClean="0"/>
              <a:t>da decisão nacional ou </a:t>
            </a:r>
            <a:r>
              <a:rPr lang="pt-PT" dirty="0" smtClean="0"/>
              <a:t>do procedimento nacional?</a:t>
            </a:r>
            <a:endParaRPr lang="pt-PT" sz="3200" dirty="0" smtClean="0"/>
          </a:p>
          <a:p>
            <a:pPr marL="144000" lvl="2" indent="0">
              <a:buNone/>
            </a:pPr>
            <a:r>
              <a:rPr lang="pt-PT" sz="2800" dirty="0" smtClean="0"/>
              <a:t>Relevância de especificidades do direito nacional: qual o direito aplicável pelos tribunais? </a:t>
            </a:r>
          </a:p>
          <a:p>
            <a:pPr marL="914400" lvl="2" indent="0">
              <a:buNone/>
            </a:pPr>
            <a:endParaRPr lang="pt-PT" sz="32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Reguladores europeus e ordem jurídica nacional: procedimento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1044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/>
              <a:t>Diretiva 95/46/CE</a:t>
            </a:r>
            <a:r>
              <a:rPr lang="pt-PT" dirty="0" smtClean="0"/>
              <a:t>: entidades administrativas independentes nacionais e o Grupo de Trabalho do </a:t>
            </a:r>
            <a:r>
              <a:rPr lang="pt-PT" dirty="0" err="1" smtClean="0"/>
              <a:t>Art</a:t>
            </a:r>
            <a:r>
              <a:rPr lang="pt-PT" dirty="0" smtClean="0"/>
              <a:t>. 29 </a:t>
            </a:r>
          </a:p>
          <a:p>
            <a:r>
              <a:rPr lang="pt-PT" dirty="0" smtClean="0"/>
              <a:t>Mas, necessidade de maior harmonização da regulação para garantir fluxo livre de dados dentro da UE</a:t>
            </a:r>
          </a:p>
          <a:p>
            <a:pPr marL="0" indent="0">
              <a:buNone/>
            </a:pPr>
            <a:r>
              <a:rPr lang="pt-PT" dirty="0" smtClean="0"/>
              <a:t> </a:t>
            </a:r>
          </a:p>
          <a:p>
            <a:pPr marL="0" indent="0">
              <a:buNone/>
            </a:pPr>
            <a:endParaRPr lang="pt-PT" dirty="0" smtClean="0"/>
          </a:p>
          <a:p>
            <a:r>
              <a:rPr lang="pt-PT" b="1" dirty="0" smtClean="0"/>
              <a:t>Regulamento 2016/679</a:t>
            </a:r>
            <a:endParaRPr lang="pt-PT" b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O caso da regulação da proteção de dados pessoais</a:t>
            </a:r>
            <a:endParaRPr lang="pt-PT" b="1" dirty="0"/>
          </a:p>
        </p:txBody>
      </p:sp>
      <p:sp>
        <p:nvSpPr>
          <p:cNvPr id="4" name="Seta para baixo 3"/>
          <p:cNvSpPr/>
          <p:nvPr/>
        </p:nvSpPr>
        <p:spPr>
          <a:xfrm>
            <a:off x="3197396" y="3789040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384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b="1" dirty="0" smtClean="0"/>
          </a:p>
          <a:p>
            <a:r>
              <a:rPr lang="pt-PT" b="1" dirty="0" smtClean="0"/>
              <a:t>Regulamento 2016/679 – </a:t>
            </a:r>
            <a:r>
              <a:rPr lang="pt-PT" dirty="0" smtClean="0"/>
              <a:t>sistema de administração multinível:</a:t>
            </a:r>
          </a:p>
          <a:p>
            <a:pPr lvl="1"/>
            <a:r>
              <a:rPr lang="pt-PT" dirty="0" smtClean="0"/>
              <a:t>Autoridades nacionais de proteção de dados</a:t>
            </a:r>
          </a:p>
          <a:p>
            <a:pPr lvl="1"/>
            <a:r>
              <a:rPr lang="pt-PT" dirty="0" smtClean="0"/>
              <a:t>Comité Europeu para a Proteção de Dados </a:t>
            </a:r>
          </a:p>
          <a:p>
            <a:pPr marL="457200" lvl="1" indent="0">
              <a:buNone/>
            </a:pPr>
            <a:endParaRPr lang="pt-PT" dirty="0" smtClean="0"/>
          </a:p>
          <a:p>
            <a:r>
              <a:rPr lang="pt-PT" b="1" dirty="0" smtClean="0"/>
              <a:t>Modelo administrativo de integração:</a:t>
            </a:r>
          </a:p>
          <a:p>
            <a:pPr lvl="1"/>
            <a:r>
              <a:rPr lang="pt-PT" dirty="0"/>
              <a:t>Procedimento de cooperação </a:t>
            </a:r>
          </a:p>
          <a:p>
            <a:pPr lvl="1"/>
            <a:r>
              <a:rPr lang="pt-PT" dirty="0"/>
              <a:t>Procedimento </a:t>
            </a:r>
            <a:r>
              <a:rPr lang="pt-PT" dirty="0" smtClean="0"/>
              <a:t>de coerência</a:t>
            </a: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600" b="1" dirty="0" smtClean="0"/>
              <a:t>Regulação da proteção de dados pessoais: Regulamento 2016/679</a:t>
            </a:r>
            <a:endParaRPr lang="pt-PT" sz="3600" dirty="0"/>
          </a:p>
        </p:txBody>
      </p:sp>
    </p:spTree>
    <p:extLst>
      <p:ext uri="{BB962C8B-B14F-4D97-AF65-F5344CB8AC3E}">
        <p14:creationId xmlns:p14="http://schemas.microsoft.com/office/powerpoint/2010/main" val="2974418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Responsável do tratamento é do setor público</a:t>
            </a:r>
          </a:p>
          <a:p>
            <a:r>
              <a:rPr lang="pt-PT" dirty="0" smtClean="0"/>
              <a:t>Responsável é uma empresa com: estabelecimento único ou principal no território nacional</a:t>
            </a:r>
          </a:p>
          <a:p>
            <a:r>
              <a:rPr lang="pt-PT" dirty="0" smtClean="0"/>
              <a:t>Exceção:</a:t>
            </a:r>
          </a:p>
          <a:p>
            <a:pPr marL="571500" indent="-571500">
              <a:buFont typeface="+mj-lt"/>
              <a:buAutoNum type="romanLcPeriod"/>
            </a:pPr>
            <a:r>
              <a:rPr lang="pt-PT" dirty="0" smtClean="0"/>
              <a:t>se empresa tem vários estabelecimentos e aquele que está a fazer o tratamento objeto de apreciação está no território nacional (diferente da do estabelecimento principal);</a:t>
            </a:r>
          </a:p>
          <a:p>
            <a:pPr marL="571500" indent="-571500">
              <a:buFont typeface="+mj-lt"/>
              <a:buAutoNum type="romanLcPeriod"/>
            </a:pPr>
            <a:r>
              <a:rPr lang="pt-PT" dirty="0" smtClean="0"/>
              <a:t>se tratamento afeta só residentes do território nacional</a:t>
            </a:r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t-PT" sz="2800" b="1" dirty="0" smtClean="0"/>
              <a:t>Procedimento decisório:</a:t>
            </a:r>
            <a:r>
              <a:rPr lang="pt-PT" sz="2400" b="1" dirty="0" smtClean="0"/>
              <a:t/>
            </a:r>
            <a:br>
              <a:rPr lang="pt-PT" sz="2400" b="1" dirty="0" smtClean="0"/>
            </a:br>
            <a:r>
              <a:rPr lang="pt-PT" sz="2400" b="1" dirty="0" smtClean="0"/>
              <a:t>Autoridade nacional competente (</a:t>
            </a:r>
            <a:r>
              <a:rPr lang="pt-PT" sz="2400" b="1" i="1" dirty="0" err="1" smtClean="0"/>
              <a:t>one</a:t>
            </a:r>
            <a:r>
              <a:rPr lang="pt-PT" sz="2400" b="1" i="1" dirty="0" smtClean="0"/>
              <a:t> stop </a:t>
            </a:r>
            <a:r>
              <a:rPr lang="pt-PT" sz="2400" b="1" i="1" dirty="0" err="1" smtClean="0"/>
              <a:t>shop</a:t>
            </a:r>
            <a:r>
              <a:rPr lang="pt-PT" sz="2400" b="1" dirty="0" smtClean="0"/>
              <a:t>) </a:t>
            </a:r>
            <a:r>
              <a:rPr lang="pt-PT" sz="2400" b="1" dirty="0" err="1" smtClean="0"/>
              <a:t>art</a:t>
            </a:r>
            <a:r>
              <a:rPr lang="pt-PT" sz="2400" b="1" dirty="0" smtClean="0"/>
              <a:t>. 56.º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05407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Competência de coordenação e </a:t>
            </a:r>
            <a:r>
              <a:rPr lang="pt-PT" b="1" dirty="0" smtClean="0"/>
              <a:t>controlo de coerência </a:t>
            </a:r>
            <a:r>
              <a:rPr lang="pt-PT" dirty="0" smtClean="0"/>
              <a:t>na aplicação do Regulamento (</a:t>
            </a:r>
            <a:r>
              <a:rPr lang="pt-PT" dirty="0" err="1" smtClean="0"/>
              <a:t>art</a:t>
            </a:r>
            <a:r>
              <a:rPr lang="pt-PT" dirty="0" smtClean="0"/>
              <a:t>. 63.º e 64.º):</a:t>
            </a:r>
          </a:p>
          <a:p>
            <a:pPr marL="0" indent="0">
              <a:buNone/>
            </a:pPr>
            <a:r>
              <a:rPr lang="pt-PT" dirty="0"/>
              <a:t> </a:t>
            </a:r>
            <a:r>
              <a:rPr lang="pt-PT" dirty="0" smtClean="0"/>
              <a:t>	parecer (maioria simples) –&gt; se não 	seguido: proc. de resolução de litígios</a:t>
            </a:r>
          </a:p>
          <a:p>
            <a:pPr marL="0" indent="0">
              <a:buNone/>
            </a:pPr>
            <a:endParaRPr lang="pt-PT" dirty="0" smtClean="0"/>
          </a:p>
          <a:p>
            <a:r>
              <a:rPr lang="pt-PT" dirty="0" smtClean="0"/>
              <a:t>Competência de </a:t>
            </a:r>
            <a:r>
              <a:rPr lang="pt-PT" b="1" dirty="0" smtClean="0"/>
              <a:t>resolução de litígios </a:t>
            </a:r>
            <a:r>
              <a:rPr lang="pt-PT" dirty="0" smtClean="0"/>
              <a:t>(</a:t>
            </a:r>
            <a:r>
              <a:rPr lang="pt-PT" dirty="0" err="1" smtClean="0"/>
              <a:t>art</a:t>
            </a:r>
            <a:r>
              <a:rPr lang="pt-PT" dirty="0" smtClean="0"/>
              <a:t>. 65.º): decisão vinculativa (maioria 2/3) 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Comité Europeu para a Proteção de Dados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328558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fluência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fluê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fluê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546</Words>
  <Application>Microsoft Office PowerPoint</Application>
  <PresentationFormat>Apresentação no Ecrã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Confluência</vt:lpstr>
      <vt:lpstr>Reguladores europeus e ordem jurídica nacional</vt:lpstr>
      <vt:lpstr>Reguladores europeus e ordem jurídica nacional</vt:lpstr>
      <vt:lpstr>Reguladores europeus e ordem jurídica nacional: organização</vt:lpstr>
      <vt:lpstr>Reguladores europeus e ordem jurídica nacional: procedimento</vt:lpstr>
      <vt:lpstr>Reguladores europeus e ordem jurídica nacional: procedimento</vt:lpstr>
      <vt:lpstr>O caso da regulação da proteção de dados pessoais</vt:lpstr>
      <vt:lpstr>Regulação da proteção de dados pessoais: Regulamento 2016/679</vt:lpstr>
      <vt:lpstr>Procedimento decisório: Autoridade nacional competente (one stop shop) art. 56.º</vt:lpstr>
      <vt:lpstr>Comité Europeu para a Proteção de Dados</vt:lpstr>
      <vt:lpstr>Procedimento decisório: autoridade principal vs. autoridade interessada (exemplo)</vt:lpstr>
      <vt:lpstr>Procedimento decisório: autoridade principal, autoridade interessada e Comité (exemplo)</vt:lpstr>
      <vt:lpstr>Procedimento decisório: procedimento de cooperação</vt:lpstr>
      <vt:lpstr>Desafios: em especial, no procedimento sancionatório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Reguladores europeus e ordem jurídica nacional</dc:title>
  <dc:creator>FC</dc:creator>
  <cp:lastModifiedBy>FC</cp:lastModifiedBy>
  <cp:revision>13</cp:revision>
  <dcterms:created xsi:type="dcterms:W3CDTF">2017-06-08T20:44:56Z</dcterms:created>
  <dcterms:modified xsi:type="dcterms:W3CDTF">2017-06-08T22:59:07Z</dcterms:modified>
</cp:coreProperties>
</file>