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  <p:sldMasterId id="2147483666" r:id="rId2"/>
    <p:sldMasterId id="2147483679" r:id="rId3"/>
  </p:sldMasterIdLst>
  <p:notesMasterIdLst>
    <p:notesMasterId r:id="rId26"/>
  </p:notesMasterIdLst>
  <p:handoutMasterIdLst>
    <p:handoutMasterId r:id="rId27"/>
  </p:handoutMasterIdLst>
  <p:sldIdLst>
    <p:sldId id="256" r:id="rId4"/>
    <p:sldId id="304" r:id="rId5"/>
    <p:sldId id="303" r:id="rId6"/>
    <p:sldId id="305" r:id="rId7"/>
    <p:sldId id="306" r:id="rId8"/>
    <p:sldId id="307" r:id="rId9"/>
    <p:sldId id="309" r:id="rId10"/>
    <p:sldId id="308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260" r:id="rId2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4F417C-4C31-4387-92D7-1853B870C201}" v="4" dt="2025-03-26T18:07:59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6190"/>
  </p:normalViewPr>
  <p:slideViewPr>
    <p:cSldViewPr snapToGrid="0" snapToObjects="1">
      <p:cViewPr varScale="1">
        <p:scale>
          <a:sx n="111" d="100"/>
          <a:sy n="111" d="100"/>
        </p:scale>
        <p:origin x="108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0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E1AA2CB1-46C8-7C41-889C-4807860AD6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22EC099D-24D4-FE41-BF07-6F45A4866E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2EE84-2DAB-EF4B-BAD0-33F04C212D3F}" type="datetimeFigureOut">
              <a:rPr lang="pt-PT" smtClean="0"/>
              <a:t>14/05/2025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F93597D-1580-8A42-A660-A60853CDF4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942A31CC-94D1-FA43-BB89-1D7D63D709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06F80-EC8B-5D47-9D47-C7C68B1356B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9652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31CDB-91B4-5446-96CF-0F5EF0587B64}" type="datetimeFigureOut">
              <a:rPr lang="pt-PT" smtClean="0"/>
              <a:t>14/05/2025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B3CED-4BDC-0948-826F-C229EC22FBB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826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B3CED-4BDC-0948-826F-C229EC22FBB3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859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B475B3F4-C4DF-400B-9A20-9CDBB8805C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11">
            <a:extLst>
              <a:ext uri="{FF2B5EF4-FFF2-40B4-BE49-F238E27FC236}">
                <a16:creationId xmlns:a16="http://schemas.microsoft.com/office/drawing/2014/main" id="{DDEEC811-BA1E-604C-AE3E-EE32EC73DA81}"/>
              </a:ext>
            </a:extLst>
          </p:cNvPr>
          <p:cNvSpPr/>
          <p:nvPr userDrawn="1"/>
        </p:nvSpPr>
        <p:spPr>
          <a:xfrm>
            <a:off x="152400" y="106904"/>
            <a:ext cx="12192000" cy="6858000"/>
          </a:xfrm>
          <a:prstGeom prst="rect">
            <a:avLst/>
          </a:prstGeom>
          <a:solidFill>
            <a:srgbClr val="FFFFFF">
              <a:alpha val="75066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8EBFA2-D278-284B-B67D-F32A62BBD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448" y="1792206"/>
            <a:ext cx="9144000" cy="2387600"/>
          </a:xfrm>
        </p:spPr>
        <p:txBody>
          <a:bodyPr anchor="b"/>
          <a:lstStyle>
            <a:lvl1pPr marL="0" marR="0" indent="0" algn="l" defTabSz="91433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latin typeface="Montserrat Bold"/>
                <a:sym typeface="Montserrat Bold"/>
              </a:defRPr>
            </a:lvl1pPr>
          </a:lstStyle>
          <a:p>
            <a:pPr marL="0" marR="0" lvl="0" indent="0" algn="l" defTabSz="91433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kumimoji="0" lang="pt-PT" sz="4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Montserrat Bold"/>
                <a:sym typeface="Montserrat Bold"/>
              </a:rPr>
              <a:t>TÍTULO DA APRESENTAÇÃO</a:t>
            </a:r>
            <a:br>
              <a:rPr kumimoji="0" lang="pt-PT" sz="4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Montserrat Bold"/>
                <a:sym typeface="Montserrat Bold"/>
              </a:rPr>
            </a:br>
            <a:r>
              <a:rPr kumimoji="0" lang="pt-PT" sz="4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Montserrat Bold"/>
                <a:sym typeface="Montserrat Bold"/>
              </a:rPr>
              <a:t>ESCRITO EM</a:t>
            </a:r>
            <a:br>
              <a:rPr kumimoji="0" lang="pt-PT" sz="4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Montserrat Bold"/>
                <a:sym typeface="Montserrat Bold"/>
              </a:rPr>
            </a:br>
            <a:r>
              <a:rPr kumimoji="0" lang="pt-PT" sz="4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Montserrat Bold"/>
                <a:sym typeface="Montserrat Bold"/>
              </a:rPr>
              <a:t>MAIÚSCULAS</a:t>
            </a:r>
            <a:r>
              <a:rPr kumimoji="0" lang="pt-PT" sz="4800" b="0" i="0" u="none" strike="noStrike" kern="0" cap="none" spc="0" normalizeH="0" baseline="0" noProof="0" dirty="0">
                <a:ln>
                  <a:noFill/>
                </a:ln>
                <a:solidFill>
                  <a:srgbClr val="FE1C1D"/>
                </a:solidFill>
                <a:effectLst/>
                <a:uLnTx/>
                <a:uFillTx/>
                <a:latin typeface="Montserrat Bold"/>
                <a:sym typeface="Montserrat Bold"/>
              </a:rPr>
              <a:t>.</a:t>
            </a:r>
          </a:p>
        </p:txBody>
      </p:sp>
      <p:sp>
        <p:nvSpPr>
          <p:cNvPr id="12" name="Straight Connector 4">
            <a:extLst>
              <a:ext uri="{FF2B5EF4-FFF2-40B4-BE49-F238E27FC236}">
                <a16:creationId xmlns:a16="http://schemas.microsoft.com/office/drawing/2014/main" id="{7BD73116-5535-6E4C-8572-8873312CFD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985479" y="0"/>
            <a:ext cx="1" cy="6858000"/>
          </a:xfrm>
          <a:prstGeom prst="line">
            <a:avLst/>
          </a:prstGeom>
          <a:ln w="6350">
            <a:solidFill>
              <a:srgbClr val="1F1F1F">
                <a:alpha val="20000"/>
              </a:srgb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25" name="Agrupar">
            <a:extLst>
              <a:ext uri="{FF2B5EF4-FFF2-40B4-BE49-F238E27FC236}">
                <a16:creationId xmlns:a16="http://schemas.microsoft.com/office/drawing/2014/main" id="{AF32CE3E-4E13-764B-9A22-C6D001887AA3}"/>
              </a:ext>
            </a:extLst>
          </p:cNvPr>
          <p:cNvGrpSpPr/>
          <p:nvPr userDrawn="1"/>
        </p:nvGrpSpPr>
        <p:grpSpPr>
          <a:xfrm>
            <a:off x="1917696" y="4465222"/>
            <a:ext cx="3802329" cy="769490"/>
            <a:chOff x="-3" y="-3"/>
            <a:chExt cx="3802328" cy="769489"/>
          </a:xfrm>
        </p:grpSpPr>
        <p:sp>
          <p:nvSpPr>
            <p:cNvPr id="28" name="Retângulo">
              <a:extLst>
                <a:ext uri="{FF2B5EF4-FFF2-40B4-BE49-F238E27FC236}">
                  <a16:creationId xmlns:a16="http://schemas.microsoft.com/office/drawing/2014/main" id="{0D3A3F1E-DDAB-734E-B011-07EC93ABEEEE}"/>
                </a:ext>
              </a:extLst>
            </p:cNvPr>
            <p:cNvSpPr/>
            <p:nvPr/>
          </p:nvSpPr>
          <p:spPr>
            <a:xfrm>
              <a:off x="-3" y="-3"/>
              <a:ext cx="3802328" cy="505480"/>
            </a:xfrm>
            <a:prstGeom prst="rect">
              <a:avLst/>
            </a:prstGeom>
            <a:solidFill>
              <a:srgbClr val="FE1C1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91433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00">
                  <a:solidFill>
                    <a:srgbClr val="FFFFFF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Regular"/>
                <a:ea typeface="Montserrat Regular"/>
                <a:cs typeface="Montserrat Regular"/>
                <a:sym typeface="Montserrat Regular"/>
              </a:endParaRPr>
            </a:p>
          </p:txBody>
        </p:sp>
        <p:sp>
          <p:nvSpPr>
            <p:cNvPr id="27" name="Right Triangle 10">
              <a:extLst>
                <a:ext uri="{FF2B5EF4-FFF2-40B4-BE49-F238E27FC236}">
                  <a16:creationId xmlns:a16="http://schemas.microsoft.com/office/drawing/2014/main" id="{ABCC9F60-C4C6-AB49-9AA4-8D62456951C3}"/>
                </a:ext>
              </a:extLst>
            </p:cNvPr>
            <p:cNvSpPr/>
            <p:nvPr/>
          </p:nvSpPr>
          <p:spPr>
            <a:xfrm rot="10800000" flipH="1">
              <a:off x="3538308" y="505472"/>
              <a:ext cx="264014" cy="26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010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91433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3B8ED270-5BEE-8E48-85D0-220FDA7F11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7696" y="4493040"/>
            <a:ext cx="3641171" cy="46537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DATA</a:t>
            </a:r>
          </a:p>
        </p:txBody>
      </p:sp>
      <p:pic>
        <p:nvPicPr>
          <p:cNvPr id="15" name="NOVA-SCHOOL-LAW_Wordmark_Vert_Logo_CMYK.png" descr="NOVA-SCHOOL-LAW_Wordmark_Vert_Logo_CMYK.png">
            <a:extLst>
              <a:ext uri="{FF2B5EF4-FFF2-40B4-BE49-F238E27FC236}">
                <a16:creationId xmlns:a16="http://schemas.microsoft.com/office/drawing/2014/main" id="{6B4CEEC4-4853-644E-8C4E-F9B3C4D355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9536" y="172850"/>
            <a:ext cx="765503" cy="83535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traight Connector 6">
            <a:extLst>
              <a:ext uri="{FF2B5EF4-FFF2-40B4-BE49-F238E27FC236}">
                <a16:creationId xmlns:a16="http://schemas.microsoft.com/office/drawing/2014/main" id="{2203E5FD-3031-2447-9266-93F9ECF2F746}"/>
              </a:ext>
            </a:extLst>
          </p:cNvPr>
          <p:cNvSpPr/>
          <p:nvPr userDrawn="1"/>
        </p:nvSpPr>
        <p:spPr>
          <a:xfrm flipH="1">
            <a:off x="516592" y="3262747"/>
            <a:ext cx="1" cy="344979"/>
          </a:xfrm>
          <a:prstGeom prst="line">
            <a:avLst/>
          </a:prstGeom>
          <a:ln w="25400">
            <a:solidFill>
              <a:srgbClr val="FE1C1D"/>
            </a:solidFill>
            <a:miter/>
          </a:ln>
        </p:spPr>
        <p:txBody>
          <a:bodyPr lIns="45719" rIns="45719"/>
          <a:lstStyle/>
          <a:p>
            <a:pPr marL="0" marR="0" lvl="0" indent="0" defTabSz="9143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Open Sans"/>
              <a:sym typeface="Open Sans"/>
            </a:endParaRPr>
          </a:p>
        </p:txBody>
      </p:sp>
      <p:sp>
        <p:nvSpPr>
          <p:cNvPr id="26" name="Straight Connector 6">
            <a:extLst>
              <a:ext uri="{FF2B5EF4-FFF2-40B4-BE49-F238E27FC236}">
                <a16:creationId xmlns:a16="http://schemas.microsoft.com/office/drawing/2014/main" id="{E44ABD32-0CFC-E840-89C6-6B7176FD231A}"/>
              </a:ext>
            </a:extLst>
          </p:cNvPr>
          <p:cNvSpPr/>
          <p:nvPr userDrawn="1"/>
        </p:nvSpPr>
        <p:spPr>
          <a:xfrm flipH="1">
            <a:off x="468027" y="3262747"/>
            <a:ext cx="1" cy="344979"/>
          </a:xfrm>
          <a:prstGeom prst="line">
            <a:avLst/>
          </a:prstGeom>
          <a:ln w="25400">
            <a:solidFill>
              <a:srgbClr val="FE1C1D"/>
            </a:solidFill>
            <a:miter/>
          </a:ln>
        </p:spPr>
        <p:txBody>
          <a:bodyPr lIns="45719" rIns="45719"/>
          <a:lstStyle/>
          <a:p>
            <a:pPr marL="0" marR="0" lvl="0" indent="0" defTabSz="9143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Open Sans"/>
              <a:sym typeface="Open Sans"/>
            </a:endParaRPr>
          </a:p>
        </p:txBody>
      </p:sp>
      <p:pic>
        <p:nvPicPr>
          <p:cNvPr id="29" name="logo-horizontal.png" descr="logo-horizontal.png">
            <a:extLst>
              <a:ext uri="{FF2B5EF4-FFF2-40B4-BE49-F238E27FC236}">
                <a16:creationId xmlns:a16="http://schemas.microsoft.com/office/drawing/2014/main" id="{42A9375E-7C43-B347-82E5-ED63EF36F8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54067" y="6250468"/>
            <a:ext cx="2171530" cy="29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07E29E2-20CC-4F3F-9646-2594B1FA2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079" r="9280"/>
          <a:stretch/>
        </p:blipFill>
        <p:spPr>
          <a:xfrm>
            <a:off x="210174" y="1322975"/>
            <a:ext cx="744225" cy="46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9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75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C85B9-6904-E742-9CF3-73F795CC9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88" y="457200"/>
            <a:ext cx="36981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61C9C9C-6DD8-A141-BCA8-C444B12D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C8143BE-92E1-934E-BFEB-40EADB918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888" y="2057400"/>
            <a:ext cx="36981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3444286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7CA5B-5088-534C-9081-4428CEFD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91" y="457200"/>
            <a:ext cx="373003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F29319B2-8FF7-7C4F-923C-4EDEE27F6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38DEDB2-EF08-9A49-8078-44A0BFE32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91" y="2057400"/>
            <a:ext cx="373003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830171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0B99C-ABEF-B64C-B1FF-A6029172B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DABB80D-D4D7-E341-997B-C247AEE13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357315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6AD1C9-68ED-8A4B-B2ED-A2D8A7950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3276E109-0BF7-424C-BE2C-A8B98017D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6418" y="365125"/>
            <a:ext cx="7456081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291568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2BA04B0-2EA2-415A-A4CB-710990E94C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4941" b="18546"/>
          <a:stretch/>
        </p:blipFill>
        <p:spPr>
          <a:xfrm>
            <a:off x="0" y="0"/>
            <a:ext cx="12521514" cy="6858000"/>
          </a:xfrm>
          <a:prstGeom prst="rect">
            <a:avLst/>
          </a:prstGeom>
        </p:spPr>
      </p:pic>
      <p:sp>
        <p:nvSpPr>
          <p:cNvPr id="22" name="Rectangle 5">
            <a:extLst>
              <a:ext uri="{FF2B5EF4-FFF2-40B4-BE49-F238E27FC236}">
                <a16:creationId xmlns:a16="http://schemas.microsoft.com/office/drawing/2014/main" id="{5D9CDD6F-09D7-2A43-92A8-7FC8B548D53D}"/>
              </a:ext>
            </a:extLst>
          </p:cNvPr>
          <p:cNvSpPr/>
          <p:nvPr userDrawn="1"/>
        </p:nvSpPr>
        <p:spPr>
          <a:xfrm>
            <a:off x="329513" y="329513"/>
            <a:ext cx="12192001" cy="6858001"/>
          </a:xfrm>
          <a:prstGeom prst="rect">
            <a:avLst/>
          </a:prstGeom>
          <a:solidFill>
            <a:srgbClr val="FE1C1D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3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sym typeface="Open San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94531E-CED0-A14F-89C5-76FFC401AE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8643" y="1736727"/>
            <a:ext cx="819785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PT" dirty="0"/>
              <a:t>TÍTULO SEPARADOR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F08E06E-8E67-B144-A0CA-BB60CD8AC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5286" y="4627780"/>
            <a:ext cx="10515600" cy="85584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Clique para editar os estilos do texto de Modelo Global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585106E-073D-C449-8C07-57039D1B3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8113" y="616336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PT" dirty="0"/>
              <a:t>DATA</a:t>
            </a:r>
          </a:p>
        </p:txBody>
      </p:sp>
      <p:sp>
        <p:nvSpPr>
          <p:cNvPr id="14" name="Straight Connector 6">
            <a:extLst>
              <a:ext uri="{FF2B5EF4-FFF2-40B4-BE49-F238E27FC236}">
                <a16:creationId xmlns:a16="http://schemas.microsoft.com/office/drawing/2014/main" id="{E8B30812-D169-1C4D-857C-B27F7A55F828}"/>
              </a:ext>
            </a:extLst>
          </p:cNvPr>
          <p:cNvSpPr/>
          <p:nvPr userDrawn="1"/>
        </p:nvSpPr>
        <p:spPr>
          <a:xfrm flipH="1">
            <a:off x="986109" y="0"/>
            <a:ext cx="1" cy="6858000"/>
          </a:xfrm>
          <a:prstGeom prst="line">
            <a:avLst/>
          </a:prstGeom>
          <a:ln w="6350">
            <a:solidFill>
              <a:srgbClr val="FFFFFF">
                <a:alpha val="20000"/>
              </a:srgbClr>
            </a:solidFill>
            <a:miter/>
          </a:ln>
        </p:spPr>
        <p:txBody>
          <a:bodyPr lIns="45718" tIns="45718" rIns="45718" bIns="45718"/>
          <a:lstStyle/>
          <a:p>
            <a:endParaRPr dirty="0"/>
          </a:p>
        </p:txBody>
      </p:sp>
      <p:pic>
        <p:nvPicPr>
          <p:cNvPr id="15" name="Logo original peq branco.png" descr="Logo original peq branco.png">
            <a:extLst>
              <a:ext uri="{FF2B5EF4-FFF2-40B4-BE49-F238E27FC236}">
                <a16:creationId xmlns:a16="http://schemas.microsoft.com/office/drawing/2014/main" id="{A05D9C84-9858-3546-9A91-1E844E35CD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5286" y="5932894"/>
            <a:ext cx="1404523" cy="601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logo-horizontal-branco.png" descr="logo-horizontal-branco.png">
            <a:extLst>
              <a:ext uri="{FF2B5EF4-FFF2-40B4-BE49-F238E27FC236}">
                <a16:creationId xmlns:a16="http://schemas.microsoft.com/office/drawing/2014/main" id="{C1380710-CE58-3C43-8E6E-2A4BCFE517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51271" y="6264852"/>
            <a:ext cx="2171528" cy="29677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traight Connector 7">
            <a:extLst>
              <a:ext uri="{FF2B5EF4-FFF2-40B4-BE49-F238E27FC236}">
                <a16:creationId xmlns:a16="http://schemas.microsoft.com/office/drawing/2014/main" id="{BF649C71-C948-1643-94C6-0036797AC742}"/>
              </a:ext>
            </a:extLst>
          </p:cNvPr>
          <p:cNvSpPr/>
          <p:nvPr userDrawn="1"/>
        </p:nvSpPr>
        <p:spPr>
          <a:xfrm flipH="1">
            <a:off x="470731" y="3255402"/>
            <a:ext cx="1" cy="344980"/>
          </a:xfrm>
          <a:prstGeom prst="line">
            <a:avLst/>
          </a:prstGeom>
          <a:ln w="2540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20" name="Straight Connector 7">
            <a:extLst>
              <a:ext uri="{FF2B5EF4-FFF2-40B4-BE49-F238E27FC236}">
                <a16:creationId xmlns:a16="http://schemas.microsoft.com/office/drawing/2014/main" id="{73FD5D1F-F0D7-9344-A1F5-0A7C0FAA8858}"/>
              </a:ext>
            </a:extLst>
          </p:cNvPr>
          <p:cNvSpPr/>
          <p:nvPr userDrawn="1"/>
        </p:nvSpPr>
        <p:spPr>
          <a:xfrm flipH="1">
            <a:off x="516592" y="3256242"/>
            <a:ext cx="1" cy="344980"/>
          </a:xfrm>
          <a:prstGeom prst="line">
            <a:avLst/>
          </a:prstGeom>
          <a:ln w="2540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 dirty="0"/>
          </a:p>
        </p:txBody>
      </p:sp>
      <p:pic>
        <p:nvPicPr>
          <p:cNvPr id="24" name="Logo original peq branco.png" descr="Logo original peq branco.png">
            <a:extLst>
              <a:ext uri="{FF2B5EF4-FFF2-40B4-BE49-F238E27FC236}">
                <a16:creationId xmlns:a16="http://schemas.microsoft.com/office/drawing/2014/main" id="{DBA5202E-ADB6-9748-9430-EDF2B21691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5286" y="5932895"/>
            <a:ext cx="1404522" cy="6011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logo-horizontal-branco.png" descr="logo-horizontal-branco.png">
            <a:extLst>
              <a:ext uri="{FF2B5EF4-FFF2-40B4-BE49-F238E27FC236}">
                <a16:creationId xmlns:a16="http://schemas.microsoft.com/office/drawing/2014/main" id="{31BDE581-CCA5-3E4D-9353-1FD7FB79DC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51271" y="6260719"/>
            <a:ext cx="2174326" cy="297158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939">
            <a:extLst>
              <a:ext uri="{FF2B5EF4-FFF2-40B4-BE49-F238E27FC236}">
                <a16:creationId xmlns:a16="http://schemas.microsoft.com/office/drawing/2014/main" id="{F88EB8B4-B180-3A4D-8116-796AEDB72F60}"/>
              </a:ext>
            </a:extLst>
          </p:cNvPr>
          <p:cNvSpPr/>
          <p:nvPr userDrawn="1"/>
        </p:nvSpPr>
        <p:spPr>
          <a:xfrm rot="16200000">
            <a:off x="9956011" y="3237300"/>
            <a:ext cx="383398" cy="383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73" y="235"/>
                </a:moveTo>
                <a:cubicBezTo>
                  <a:pt x="12909" y="205"/>
                  <a:pt x="12839" y="184"/>
                  <a:pt x="12764" y="184"/>
                </a:cubicBezTo>
                <a:cubicBezTo>
                  <a:pt x="12492" y="184"/>
                  <a:pt x="12273" y="405"/>
                  <a:pt x="12273" y="675"/>
                </a:cubicBezTo>
                <a:cubicBezTo>
                  <a:pt x="12273" y="946"/>
                  <a:pt x="12492" y="1166"/>
                  <a:pt x="12764" y="1166"/>
                </a:cubicBezTo>
                <a:lnTo>
                  <a:pt x="12764" y="1179"/>
                </a:lnTo>
                <a:cubicBezTo>
                  <a:pt x="17245" y="2089"/>
                  <a:pt x="20618" y="6050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6050"/>
                  <a:pt x="4355" y="2089"/>
                  <a:pt x="8836" y="1179"/>
                </a:cubicBezTo>
                <a:lnTo>
                  <a:pt x="8836" y="1166"/>
                </a:lnTo>
                <a:cubicBezTo>
                  <a:pt x="9107" y="1166"/>
                  <a:pt x="9327" y="946"/>
                  <a:pt x="9327" y="675"/>
                </a:cubicBezTo>
                <a:cubicBezTo>
                  <a:pt x="9327" y="405"/>
                  <a:pt x="9107" y="184"/>
                  <a:pt x="8836" y="184"/>
                </a:cubicBezTo>
                <a:cubicBezTo>
                  <a:pt x="8761" y="184"/>
                  <a:pt x="8691" y="205"/>
                  <a:pt x="8626" y="235"/>
                </a:cubicBezTo>
                <a:cubicBezTo>
                  <a:pt x="3706" y="1243"/>
                  <a:pt x="0" y="5582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5582"/>
                  <a:pt x="17893" y="1243"/>
                  <a:pt x="12973" y="235"/>
                </a:cubicBezTo>
                <a:moveTo>
                  <a:pt x="6873" y="9818"/>
                </a:moveTo>
                <a:cubicBezTo>
                  <a:pt x="6601" y="9818"/>
                  <a:pt x="6382" y="10038"/>
                  <a:pt x="6382" y="10309"/>
                </a:cubicBezTo>
                <a:cubicBezTo>
                  <a:pt x="6382" y="10445"/>
                  <a:pt x="6436" y="10568"/>
                  <a:pt x="6526" y="10656"/>
                </a:cubicBezTo>
                <a:lnTo>
                  <a:pt x="10453" y="14583"/>
                </a:lnTo>
                <a:cubicBezTo>
                  <a:pt x="10542" y="14673"/>
                  <a:pt x="10664" y="14727"/>
                  <a:pt x="10800" y="14727"/>
                </a:cubicBezTo>
                <a:cubicBezTo>
                  <a:pt x="10936" y="14727"/>
                  <a:pt x="11059" y="14673"/>
                  <a:pt x="11147" y="14583"/>
                </a:cubicBezTo>
                <a:lnTo>
                  <a:pt x="15074" y="10656"/>
                </a:lnTo>
                <a:cubicBezTo>
                  <a:pt x="15163" y="10568"/>
                  <a:pt x="15218" y="10445"/>
                  <a:pt x="15218" y="10309"/>
                </a:cubicBezTo>
                <a:cubicBezTo>
                  <a:pt x="15218" y="10038"/>
                  <a:pt x="14998" y="9818"/>
                  <a:pt x="14727" y="9818"/>
                </a:cubicBezTo>
                <a:cubicBezTo>
                  <a:pt x="14592" y="9818"/>
                  <a:pt x="14469" y="9874"/>
                  <a:pt x="14380" y="9962"/>
                </a:cubicBezTo>
                <a:lnTo>
                  <a:pt x="11291" y="13051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3051"/>
                </a:lnTo>
                <a:lnTo>
                  <a:pt x="7220" y="9962"/>
                </a:lnTo>
                <a:cubicBezTo>
                  <a:pt x="7132" y="9874"/>
                  <a:pt x="7009" y="9818"/>
                  <a:pt x="6873" y="9818"/>
                </a:cubicBezTo>
              </a:path>
            </a:pathLst>
          </a:custGeom>
          <a:solidFill>
            <a:srgbClr val="1F1F1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51578E04-D612-224D-8BE1-062CC52FF6C4}"/>
              </a:ext>
            </a:extLst>
          </p:cNvPr>
          <p:cNvSpPr txBox="1"/>
          <p:nvPr userDrawn="1"/>
        </p:nvSpPr>
        <p:spPr>
          <a:xfrm>
            <a:off x="10451773" y="3314432"/>
            <a:ext cx="1235482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318">
              <a:lnSpc>
                <a:spcPct val="80000"/>
              </a:lnSpc>
              <a:defRPr sz="1400" spc="3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dirty="0"/>
              <a:t>SEGUINTE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2FD27E02-7C29-4B3B-94CD-19FAA745B2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678" r="9287"/>
          <a:stretch/>
        </p:blipFill>
        <p:spPr>
          <a:xfrm>
            <a:off x="3009321" y="5981000"/>
            <a:ext cx="818443" cy="69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15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23CD13D3-FD7B-4C81-8046-E67EF04B8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4941" b="18546"/>
          <a:stretch/>
        </p:blipFill>
        <p:spPr>
          <a:xfrm>
            <a:off x="0" y="0"/>
            <a:ext cx="12521514" cy="6858000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0CD32776-9E32-FC4F-9737-6E71029CD478}"/>
              </a:ext>
            </a:extLst>
          </p:cNvPr>
          <p:cNvSpPr/>
          <p:nvPr userDrawn="1"/>
        </p:nvSpPr>
        <p:spPr>
          <a:xfrm>
            <a:off x="329513" y="329513"/>
            <a:ext cx="12192001" cy="6858001"/>
          </a:xfrm>
          <a:prstGeom prst="rect">
            <a:avLst/>
          </a:prstGeom>
          <a:gradFill>
            <a:gsLst>
              <a:gs pos="0">
                <a:srgbClr val="474CB7">
                  <a:alpha val="70000"/>
                </a:srgbClr>
              </a:gs>
              <a:gs pos="50000">
                <a:srgbClr val="001DAF">
                  <a:alpha val="70000"/>
                </a:srgbClr>
              </a:gs>
              <a:gs pos="100000">
                <a:srgbClr val="001A9B">
                  <a:alpha val="70000"/>
                </a:srgbClr>
              </a:gs>
            </a:gsLst>
            <a:lin ang="5400000"/>
          </a:gradFill>
          <a:ln w="6350">
            <a:solidFill>
              <a:schemeClr val="accent5">
                <a:alpha val="70000"/>
              </a:schemeClr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94531E-CED0-A14F-89C5-76FFC401AE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8643" y="1736727"/>
            <a:ext cx="819785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PT" dirty="0"/>
              <a:t>TÍTULO SEPARADOR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F08E06E-8E67-B144-A0CA-BB60CD8AC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5286" y="4627780"/>
            <a:ext cx="10515600" cy="85584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Clique para editar os estilos do texto de Modelo Global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585106E-073D-C449-8C07-57039D1B3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8113" y="616336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PT" dirty="0"/>
              <a:t>DATA</a:t>
            </a:r>
          </a:p>
        </p:txBody>
      </p:sp>
      <p:sp>
        <p:nvSpPr>
          <p:cNvPr id="14" name="Straight Connector 6">
            <a:extLst>
              <a:ext uri="{FF2B5EF4-FFF2-40B4-BE49-F238E27FC236}">
                <a16:creationId xmlns:a16="http://schemas.microsoft.com/office/drawing/2014/main" id="{E8B30812-D169-1C4D-857C-B27F7A55F828}"/>
              </a:ext>
            </a:extLst>
          </p:cNvPr>
          <p:cNvSpPr/>
          <p:nvPr userDrawn="1"/>
        </p:nvSpPr>
        <p:spPr>
          <a:xfrm flipH="1">
            <a:off x="986109" y="0"/>
            <a:ext cx="1" cy="6858000"/>
          </a:xfrm>
          <a:prstGeom prst="line">
            <a:avLst/>
          </a:prstGeom>
          <a:ln w="6350">
            <a:solidFill>
              <a:srgbClr val="FFFFFF">
                <a:alpha val="20000"/>
              </a:srgbClr>
            </a:solidFill>
            <a:miter/>
          </a:ln>
        </p:spPr>
        <p:txBody>
          <a:bodyPr lIns="45718" tIns="45718" rIns="45718" bIns="45718"/>
          <a:lstStyle/>
          <a:p>
            <a:endParaRPr dirty="0"/>
          </a:p>
        </p:txBody>
      </p:sp>
      <p:pic>
        <p:nvPicPr>
          <p:cNvPr id="15" name="Logo original peq branco.png" descr="Logo original peq branco.png">
            <a:extLst>
              <a:ext uri="{FF2B5EF4-FFF2-40B4-BE49-F238E27FC236}">
                <a16:creationId xmlns:a16="http://schemas.microsoft.com/office/drawing/2014/main" id="{A05D9C84-9858-3546-9A91-1E844E35CD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5286" y="5932894"/>
            <a:ext cx="1404523" cy="601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logo-horizontal-branco.png" descr="logo-horizontal-branco.png">
            <a:extLst>
              <a:ext uri="{FF2B5EF4-FFF2-40B4-BE49-F238E27FC236}">
                <a16:creationId xmlns:a16="http://schemas.microsoft.com/office/drawing/2014/main" id="{C1380710-CE58-3C43-8E6E-2A4BCFE517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51271" y="6264852"/>
            <a:ext cx="2171528" cy="29677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traight Connector 7">
            <a:extLst>
              <a:ext uri="{FF2B5EF4-FFF2-40B4-BE49-F238E27FC236}">
                <a16:creationId xmlns:a16="http://schemas.microsoft.com/office/drawing/2014/main" id="{BF649C71-C948-1643-94C6-0036797AC742}"/>
              </a:ext>
            </a:extLst>
          </p:cNvPr>
          <p:cNvSpPr/>
          <p:nvPr userDrawn="1"/>
        </p:nvSpPr>
        <p:spPr>
          <a:xfrm flipH="1">
            <a:off x="470731" y="3255402"/>
            <a:ext cx="1" cy="344980"/>
          </a:xfrm>
          <a:prstGeom prst="line">
            <a:avLst/>
          </a:prstGeom>
          <a:ln w="2540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20" name="Straight Connector 7">
            <a:extLst>
              <a:ext uri="{FF2B5EF4-FFF2-40B4-BE49-F238E27FC236}">
                <a16:creationId xmlns:a16="http://schemas.microsoft.com/office/drawing/2014/main" id="{73FD5D1F-F0D7-9344-A1F5-0A7C0FAA8858}"/>
              </a:ext>
            </a:extLst>
          </p:cNvPr>
          <p:cNvSpPr/>
          <p:nvPr userDrawn="1"/>
        </p:nvSpPr>
        <p:spPr>
          <a:xfrm flipH="1">
            <a:off x="516592" y="3256242"/>
            <a:ext cx="1" cy="344980"/>
          </a:xfrm>
          <a:prstGeom prst="line">
            <a:avLst/>
          </a:prstGeom>
          <a:ln w="2540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 dirty="0"/>
          </a:p>
        </p:txBody>
      </p:sp>
      <p:pic>
        <p:nvPicPr>
          <p:cNvPr id="24" name="Logo original peq branco.png" descr="Logo original peq branco.png">
            <a:extLst>
              <a:ext uri="{FF2B5EF4-FFF2-40B4-BE49-F238E27FC236}">
                <a16:creationId xmlns:a16="http://schemas.microsoft.com/office/drawing/2014/main" id="{DBA5202E-ADB6-9748-9430-EDF2B21691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5286" y="5932895"/>
            <a:ext cx="1404522" cy="6011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logo-horizontal-branco.png" descr="logo-horizontal-branco.png">
            <a:extLst>
              <a:ext uri="{FF2B5EF4-FFF2-40B4-BE49-F238E27FC236}">
                <a16:creationId xmlns:a16="http://schemas.microsoft.com/office/drawing/2014/main" id="{31BDE581-CCA5-3E4D-9353-1FD7FB79DC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51271" y="6260719"/>
            <a:ext cx="2174326" cy="297158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939">
            <a:extLst>
              <a:ext uri="{FF2B5EF4-FFF2-40B4-BE49-F238E27FC236}">
                <a16:creationId xmlns:a16="http://schemas.microsoft.com/office/drawing/2014/main" id="{F88EB8B4-B180-3A4D-8116-796AEDB72F60}"/>
              </a:ext>
            </a:extLst>
          </p:cNvPr>
          <p:cNvSpPr/>
          <p:nvPr userDrawn="1"/>
        </p:nvSpPr>
        <p:spPr>
          <a:xfrm rot="16200000">
            <a:off x="9956011" y="3237300"/>
            <a:ext cx="383398" cy="383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73" y="235"/>
                </a:moveTo>
                <a:cubicBezTo>
                  <a:pt x="12909" y="205"/>
                  <a:pt x="12839" y="184"/>
                  <a:pt x="12764" y="184"/>
                </a:cubicBezTo>
                <a:cubicBezTo>
                  <a:pt x="12492" y="184"/>
                  <a:pt x="12273" y="405"/>
                  <a:pt x="12273" y="675"/>
                </a:cubicBezTo>
                <a:cubicBezTo>
                  <a:pt x="12273" y="946"/>
                  <a:pt x="12492" y="1166"/>
                  <a:pt x="12764" y="1166"/>
                </a:cubicBezTo>
                <a:lnTo>
                  <a:pt x="12764" y="1179"/>
                </a:lnTo>
                <a:cubicBezTo>
                  <a:pt x="17245" y="2089"/>
                  <a:pt x="20618" y="6050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6050"/>
                  <a:pt x="4355" y="2089"/>
                  <a:pt x="8836" y="1179"/>
                </a:cubicBezTo>
                <a:lnTo>
                  <a:pt x="8836" y="1166"/>
                </a:lnTo>
                <a:cubicBezTo>
                  <a:pt x="9107" y="1166"/>
                  <a:pt x="9327" y="946"/>
                  <a:pt x="9327" y="675"/>
                </a:cubicBezTo>
                <a:cubicBezTo>
                  <a:pt x="9327" y="405"/>
                  <a:pt x="9107" y="184"/>
                  <a:pt x="8836" y="184"/>
                </a:cubicBezTo>
                <a:cubicBezTo>
                  <a:pt x="8761" y="184"/>
                  <a:pt x="8691" y="205"/>
                  <a:pt x="8626" y="235"/>
                </a:cubicBezTo>
                <a:cubicBezTo>
                  <a:pt x="3706" y="1243"/>
                  <a:pt x="0" y="5582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5582"/>
                  <a:pt x="17893" y="1243"/>
                  <a:pt x="12973" y="235"/>
                </a:cubicBezTo>
                <a:moveTo>
                  <a:pt x="6873" y="9818"/>
                </a:moveTo>
                <a:cubicBezTo>
                  <a:pt x="6601" y="9818"/>
                  <a:pt x="6382" y="10038"/>
                  <a:pt x="6382" y="10309"/>
                </a:cubicBezTo>
                <a:cubicBezTo>
                  <a:pt x="6382" y="10445"/>
                  <a:pt x="6436" y="10568"/>
                  <a:pt x="6526" y="10656"/>
                </a:cubicBezTo>
                <a:lnTo>
                  <a:pt x="10453" y="14583"/>
                </a:lnTo>
                <a:cubicBezTo>
                  <a:pt x="10542" y="14673"/>
                  <a:pt x="10664" y="14727"/>
                  <a:pt x="10800" y="14727"/>
                </a:cubicBezTo>
                <a:cubicBezTo>
                  <a:pt x="10936" y="14727"/>
                  <a:pt x="11059" y="14673"/>
                  <a:pt x="11147" y="14583"/>
                </a:cubicBezTo>
                <a:lnTo>
                  <a:pt x="15074" y="10656"/>
                </a:lnTo>
                <a:cubicBezTo>
                  <a:pt x="15163" y="10568"/>
                  <a:pt x="15218" y="10445"/>
                  <a:pt x="15218" y="10309"/>
                </a:cubicBezTo>
                <a:cubicBezTo>
                  <a:pt x="15218" y="10038"/>
                  <a:pt x="14998" y="9818"/>
                  <a:pt x="14727" y="9818"/>
                </a:cubicBezTo>
                <a:cubicBezTo>
                  <a:pt x="14592" y="9818"/>
                  <a:pt x="14469" y="9874"/>
                  <a:pt x="14380" y="9962"/>
                </a:cubicBezTo>
                <a:lnTo>
                  <a:pt x="11291" y="13051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3051"/>
                </a:lnTo>
                <a:lnTo>
                  <a:pt x="7220" y="9962"/>
                </a:lnTo>
                <a:cubicBezTo>
                  <a:pt x="7132" y="9874"/>
                  <a:pt x="7009" y="9818"/>
                  <a:pt x="6873" y="9818"/>
                </a:cubicBezTo>
              </a:path>
            </a:pathLst>
          </a:custGeom>
          <a:solidFill>
            <a:srgbClr val="1F1F1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51578E04-D612-224D-8BE1-062CC52FF6C4}"/>
              </a:ext>
            </a:extLst>
          </p:cNvPr>
          <p:cNvSpPr txBox="1"/>
          <p:nvPr userDrawn="1"/>
        </p:nvSpPr>
        <p:spPr>
          <a:xfrm>
            <a:off x="10451773" y="3314432"/>
            <a:ext cx="1235482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318">
              <a:lnSpc>
                <a:spcPct val="80000"/>
              </a:lnSpc>
              <a:defRPr sz="1400" spc="3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dirty="0"/>
              <a:t>SEGUINTE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7CE8300B-B91F-46BB-8E0E-0B4EEAFDD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678" r="9287"/>
          <a:stretch/>
        </p:blipFill>
        <p:spPr>
          <a:xfrm>
            <a:off x="3009321" y="5981000"/>
            <a:ext cx="818443" cy="69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5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E21D482B-D539-4AC7-B605-38F9B83786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CFAC9CB6-7178-A64A-8334-6791F77E8FA2}"/>
              </a:ext>
            </a:extLst>
          </p:cNvPr>
          <p:cNvSpPr/>
          <p:nvPr userDrawn="1"/>
        </p:nvSpPr>
        <p:spPr>
          <a:xfrm>
            <a:off x="304799" y="348383"/>
            <a:ext cx="12192001" cy="6858001"/>
          </a:xfrm>
          <a:prstGeom prst="rect">
            <a:avLst/>
          </a:prstGeom>
          <a:solidFill>
            <a:srgbClr val="1F1F1F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8ED270-5BEE-8E48-85D0-220FDA7F11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75414" y="6055133"/>
            <a:ext cx="3641171" cy="46537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Data</a:t>
            </a:r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7647D9FA-E07F-7547-8BC3-BD2B8CE3E4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7947" y="1132995"/>
            <a:ext cx="9144000" cy="163147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pt-PT" dirty="0"/>
              <a:t>TÍTULO DA APRESENTAÇÃO.</a:t>
            </a:r>
          </a:p>
        </p:txBody>
      </p:sp>
      <p:sp>
        <p:nvSpPr>
          <p:cNvPr id="46" name="Marcador de Posição de Conteúdo 22">
            <a:extLst>
              <a:ext uri="{FF2B5EF4-FFF2-40B4-BE49-F238E27FC236}">
                <a16:creationId xmlns:a16="http://schemas.microsoft.com/office/drawing/2014/main" id="{6C6A09E7-1E76-F741-B3FD-EBCF43207C6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67947" y="3102215"/>
            <a:ext cx="5359400" cy="59531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/>
              <a:t>Autor</a:t>
            </a:r>
          </a:p>
        </p:txBody>
      </p:sp>
      <p:pic>
        <p:nvPicPr>
          <p:cNvPr id="9" name="Logo original peq branco.png" descr="Logo original peq branco.png">
            <a:extLst>
              <a:ext uri="{FF2B5EF4-FFF2-40B4-BE49-F238E27FC236}">
                <a16:creationId xmlns:a16="http://schemas.microsoft.com/office/drawing/2014/main" id="{AD17A0C6-E5F1-A348-82FA-4C6A56DB23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5686" y="5932895"/>
            <a:ext cx="1404522" cy="6011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logo-horizontal-branco.png" descr="logo-horizontal-branco.png">
            <a:extLst>
              <a:ext uri="{FF2B5EF4-FFF2-40B4-BE49-F238E27FC236}">
                <a16:creationId xmlns:a16="http://schemas.microsoft.com/office/drawing/2014/main" id="{D9426EFD-20BD-904A-92C9-1ED99FCEB4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51271" y="6260719"/>
            <a:ext cx="2174326" cy="297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3DA4646-C092-48F9-AC69-442C0863E8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678" r="9287"/>
          <a:stretch/>
        </p:blipFill>
        <p:spPr>
          <a:xfrm>
            <a:off x="2431095" y="5970062"/>
            <a:ext cx="818443" cy="69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9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D519143A-582A-46F6-B4C9-CB5BCBCED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098" b="2500"/>
          <a:stretch/>
        </p:blipFill>
        <p:spPr>
          <a:xfrm>
            <a:off x="0" y="0"/>
            <a:ext cx="12192000" cy="6863587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87DD9756-C9AE-204D-B88A-83D1C414B4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04798" y="337750"/>
            <a:ext cx="12192003" cy="6858001"/>
          </a:xfrm>
          <a:prstGeom prst="rect">
            <a:avLst/>
          </a:prstGeom>
          <a:solidFill>
            <a:srgbClr val="1F1F1F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</p:txBody>
      </p:sp>
      <p:pic>
        <p:nvPicPr>
          <p:cNvPr id="21" name="logo-horizontal-branco.png" descr="logo-horizontal-branco.png">
            <a:extLst>
              <a:ext uri="{FF2B5EF4-FFF2-40B4-BE49-F238E27FC236}">
                <a16:creationId xmlns:a16="http://schemas.microsoft.com/office/drawing/2014/main" id="{3109894D-EACC-904A-A865-914563F87B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1271" y="6264852"/>
            <a:ext cx="2171528" cy="296777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Título 1">
            <a:extLst>
              <a:ext uri="{FF2B5EF4-FFF2-40B4-BE49-F238E27FC236}">
                <a16:creationId xmlns:a16="http://schemas.microsoft.com/office/drawing/2014/main" id="{7647D9FA-E07F-7547-8BC3-BD2B8CE3E4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7947" y="1132995"/>
            <a:ext cx="9144000" cy="163147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pt-PT" dirty="0"/>
              <a:t>Obrigada/o.</a:t>
            </a:r>
          </a:p>
        </p:txBody>
      </p:sp>
      <p:sp>
        <p:nvSpPr>
          <p:cNvPr id="46" name="Marcador de Posição de Conteúdo 22">
            <a:extLst>
              <a:ext uri="{FF2B5EF4-FFF2-40B4-BE49-F238E27FC236}">
                <a16:creationId xmlns:a16="http://schemas.microsoft.com/office/drawing/2014/main" id="{6C6A09E7-1E76-F741-B3FD-EBCF43207C6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92061" y="3000876"/>
            <a:ext cx="5359400" cy="1418724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/>
              <a:t>AUTOR E CONTACTO</a:t>
            </a:r>
          </a:p>
        </p:txBody>
      </p:sp>
      <p:sp>
        <p:nvSpPr>
          <p:cNvPr id="9" name="Straight Connector 6">
            <a:extLst>
              <a:ext uri="{FF2B5EF4-FFF2-40B4-BE49-F238E27FC236}">
                <a16:creationId xmlns:a16="http://schemas.microsoft.com/office/drawing/2014/main" id="{1DFFCB80-40D3-5741-BC9B-26ECA8AAF0A3}"/>
              </a:ext>
            </a:extLst>
          </p:cNvPr>
          <p:cNvSpPr/>
          <p:nvPr userDrawn="1"/>
        </p:nvSpPr>
        <p:spPr>
          <a:xfrm flipH="1">
            <a:off x="986109" y="5586"/>
            <a:ext cx="1" cy="6858001"/>
          </a:xfrm>
          <a:prstGeom prst="line">
            <a:avLst/>
          </a:prstGeom>
          <a:ln w="6350">
            <a:solidFill>
              <a:srgbClr val="FFFFFF">
                <a:alpha val="20000"/>
              </a:srgb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Straight Connector 8">
            <a:extLst>
              <a:ext uri="{FF2B5EF4-FFF2-40B4-BE49-F238E27FC236}">
                <a16:creationId xmlns:a16="http://schemas.microsoft.com/office/drawing/2014/main" id="{C00C3BA4-E220-FC4C-AA0D-CA95438BC2B8}"/>
              </a:ext>
            </a:extLst>
          </p:cNvPr>
          <p:cNvSpPr/>
          <p:nvPr userDrawn="1"/>
        </p:nvSpPr>
        <p:spPr>
          <a:xfrm flipH="1">
            <a:off x="516592" y="3262746"/>
            <a:ext cx="1" cy="344980"/>
          </a:xfrm>
          <a:prstGeom prst="line">
            <a:avLst/>
          </a:prstGeom>
          <a:ln w="2540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1" name="Straight Connector 7">
            <a:extLst>
              <a:ext uri="{FF2B5EF4-FFF2-40B4-BE49-F238E27FC236}">
                <a16:creationId xmlns:a16="http://schemas.microsoft.com/office/drawing/2014/main" id="{D16C220A-DA77-DE47-8E56-24551FB1ABF0}"/>
              </a:ext>
            </a:extLst>
          </p:cNvPr>
          <p:cNvSpPr/>
          <p:nvPr userDrawn="1"/>
        </p:nvSpPr>
        <p:spPr>
          <a:xfrm flipH="1">
            <a:off x="468886" y="3262746"/>
            <a:ext cx="1" cy="344980"/>
          </a:xfrm>
          <a:prstGeom prst="line">
            <a:avLst/>
          </a:prstGeom>
          <a:ln w="2540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 dirty="0"/>
          </a:p>
        </p:txBody>
      </p:sp>
      <p:pic>
        <p:nvPicPr>
          <p:cNvPr id="14" name="Logo original peq branco.png" descr="Logo original peq branco.png">
            <a:extLst>
              <a:ext uri="{FF2B5EF4-FFF2-40B4-BE49-F238E27FC236}">
                <a16:creationId xmlns:a16="http://schemas.microsoft.com/office/drawing/2014/main" id="{5CCDF387-3124-B44D-8BCC-48ABEF2A0C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71751" y="5932895"/>
            <a:ext cx="1404522" cy="6011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logo-horizontal-branco.png" descr="logo-horizontal-branco.png">
            <a:extLst>
              <a:ext uri="{FF2B5EF4-FFF2-40B4-BE49-F238E27FC236}">
                <a16:creationId xmlns:a16="http://schemas.microsoft.com/office/drawing/2014/main" id="{A539AFD0-2009-BB44-BE17-31F222E933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1271" y="6260719"/>
            <a:ext cx="2174326" cy="297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AACB64C-F9D6-41D6-ACA8-44D5C792E4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678" r="9287"/>
          <a:stretch/>
        </p:blipFill>
        <p:spPr>
          <a:xfrm>
            <a:off x="2961914" y="5985118"/>
            <a:ext cx="818443" cy="69450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911546CE-F0C9-40D5-892C-3860553D2CEA}"/>
              </a:ext>
            </a:extLst>
          </p:cNvPr>
          <p:cNvSpPr txBox="1"/>
          <p:nvPr userDrawn="1"/>
        </p:nvSpPr>
        <p:spPr>
          <a:xfrm>
            <a:off x="4085155" y="6357771"/>
            <a:ext cx="4353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0" dirty="0">
                <a:solidFill>
                  <a:schemeClr val="bg1"/>
                </a:solidFill>
                <a:latin typeface="Montserrat" panose="00000500000000000000" pitchFamily="2" charset="0"/>
              </a:rPr>
              <a:t>Faculdade de Direito da Universidade NOVA de Lisboa</a:t>
            </a:r>
          </a:p>
        </p:txBody>
      </p:sp>
    </p:spTree>
    <p:extLst>
      <p:ext uri="{BB962C8B-B14F-4D97-AF65-F5344CB8AC3E}">
        <p14:creationId xmlns:p14="http://schemas.microsoft.com/office/powerpoint/2010/main" val="34516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F22DF-DBBB-D54E-81CC-9E27D0CF6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67B092-80D0-2A44-AD94-1F085C51D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380481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2BFE4B-77C1-014A-809B-412B6F5E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34C2856-336F-5B41-BD9A-E7A5C4074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2715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955B8-9CD4-DD4B-810D-842F38FAD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18" y="1709738"/>
            <a:ext cx="1023103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315873D-354C-2542-A5CA-AD14C96A2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6418" y="4589463"/>
            <a:ext cx="102310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97792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FB430-DA65-504A-958F-5085B9026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DFB7448-4F64-1F47-B525-96EE54ABD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9196" y="1825625"/>
            <a:ext cx="4910604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5FF44C9-8556-8447-9629-452C1BE20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322D1EF-6722-9841-AB98-A733A613F0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04F731-FAD0-334F-BE70-C2A447270D78}" type="datetimeFigureOut">
              <a:rPr lang="pt-PT" smtClean="0"/>
              <a:t>14/05/2025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60B143C-29D8-274B-B2ED-6ECB6AF25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FE4F212-BF1C-AC47-A0B2-3BDDA784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62944A-BC58-D94F-B055-116FB2D50CF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346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9239A-A5C7-AD45-9133-81DB4BDBD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786" y="365125"/>
            <a:ext cx="10249602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F72EB8F-DCC6-CE43-B692-AB74AEA04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5786" y="1681163"/>
            <a:ext cx="48917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304C714-4A9D-3D4B-BE55-EB372195A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5786" y="2505075"/>
            <a:ext cx="4891789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B150CA5E-0462-9B4B-9602-CDF9E7DD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D81A210-8A8B-204A-9082-B2EF723E2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655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14DC0-F489-B940-A3F2-EFBC0FC5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96724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1ED24908-741C-7C41-9857-9018E2568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5CE82E1-CD06-DD4E-9ED7-372A3EE96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7148422-ABBE-B94A-9166-B3BCAF74B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1E5BF-45F4-C942-B7B2-6506A36DD75D}" type="datetimeFigureOut">
              <a:rPr lang="pt-PT" smtClean="0"/>
              <a:t>14/05/2025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22EDB6D-50A2-4248-902C-C4CF0E27D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C627209-7688-4447-A5FD-897465D8B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A5CAA-4299-3C4E-8D17-A519F43368C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994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E7B0C1DB-100A-9247-9863-6ADFF5A71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196" y="365125"/>
            <a:ext cx="102446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349DC1E-0BEA-B64D-BE29-26A403900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196" y="1825625"/>
            <a:ext cx="102446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896CEE-673B-5F41-9AD0-ADB1EE681A56}"/>
              </a:ext>
            </a:extLst>
          </p:cNvPr>
          <p:cNvSpPr/>
          <p:nvPr userDrawn="1"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rgbClr val="20202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9" name="Straight Connector 9">
            <a:extLst>
              <a:ext uri="{FF2B5EF4-FFF2-40B4-BE49-F238E27FC236}">
                <a16:creationId xmlns:a16="http://schemas.microsoft.com/office/drawing/2014/main" id="{4A929AD1-2432-7F4A-AAB9-2D900390E0F8}"/>
              </a:ext>
            </a:extLst>
          </p:cNvPr>
          <p:cNvSpPr/>
          <p:nvPr userDrawn="1"/>
        </p:nvSpPr>
        <p:spPr>
          <a:xfrm flipH="1">
            <a:off x="516592" y="3262746"/>
            <a:ext cx="1" cy="344980"/>
          </a:xfrm>
          <a:prstGeom prst="line">
            <a:avLst/>
          </a:prstGeom>
          <a:ln w="25400">
            <a:solidFill>
              <a:srgbClr val="FE1C1D"/>
            </a:solidFill>
            <a:miter/>
          </a:ln>
        </p:spPr>
        <p:txBody>
          <a:bodyPr lIns="45718" tIns="45718" rIns="45718" bIns="45718"/>
          <a:lstStyle/>
          <a:p>
            <a:pPr marL="0" marR="0" lvl="0" indent="0" defTabSz="9143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cs typeface="Calibri"/>
              <a:sym typeface="Calibri"/>
            </a:endParaRPr>
          </a:p>
        </p:txBody>
      </p:sp>
      <p:sp>
        <p:nvSpPr>
          <p:cNvPr id="11" name="Straight Connector 8">
            <a:extLst>
              <a:ext uri="{FF2B5EF4-FFF2-40B4-BE49-F238E27FC236}">
                <a16:creationId xmlns:a16="http://schemas.microsoft.com/office/drawing/2014/main" id="{FD6ED2F5-3418-CE4F-B2B2-12A00BF9D716}"/>
              </a:ext>
            </a:extLst>
          </p:cNvPr>
          <p:cNvSpPr/>
          <p:nvPr userDrawn="1"/>
        </p:nvSpPr>
        <p:spPr>
          <a:xfrm flipH="1">
            <a:off x="468886" y="3262746"/>
            <a:ext cx="1" cy="344980"/>
          </a:xfrm>
          <a:prstGeom prst="line">
            <a:avLst/>
          </a:prstGeom>
          <a:ln w="25400">
            <a:solidFill>
              <a:srgbClr val="FE1C1D"/>
            </a:solidFill>
            <a:miter/>
          </a:ln>
        </p:spPr>
        <p:txBody>
          <a:bodyPr lIns="45718" tIns="45718" rIns="45718" bIns="45718"/>
          <a:lstStyle/>
          <a:p>
            <a:pPr marL="0" marR="0" lvl="0" indent="0" defTabSz="91433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cs typeface="Calibri"/>
              <a:sym typeface="Calibri"/>
            </a:endParaRPr>
          </a:p>
        </p:txBody>
      </p:sp>
      <p:pic>
        <p:nvPicPr>
          <p:cNvPr id="10" name="NOVA-SCHOOL-LAW_Wordmark_Vert_Logo_CMYK-branco.png" descr="NOVA-SCHOOL-LAW_Wordmark_Vert_Logo_CMYK-branco.png">
            <a:extLst>
              <a:ext uri="{FF2B5EF4-FFF2-40B4-BE49-F238E27FC236}">
                <a16:creationId xmlns:a16="http://schemas.microsoft.com/office/drawing/2014/main" id="{81BE296A-306A-8546-B724-B5CA7F4739D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6646" y="119897"/>
            <a:ext cx="765635" cy="835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CEDIS_logo-vertical-branco.png" descr="CEDIS_logo-vertical-branco.png">
            <a:extLst>
              <a:ext uri="{FF2B5EF4-FFF2-40B4-BE49-F238E27FC236}">
                <a16:creationId xmlns:a16="http://schemas.microsoft.com/office/drawing/2014/main" id="{BCE4B400-F04D-CC4D-B6AD-3CA767695EA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13991" y="5277629"/>
            <a:ext cx="580169" cy="1051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313013B-81AA-47B1-8AC4-3CE041AFB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4678" r="9287"/>
          <a:stretch/>
        </p:blipFill>
        <p:spPr>
          <a:xfrm>
            <a:off x="60083" y="1131120"/>
            <a:ext cx="818443" cy="69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3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6785E290-3F35-8B43-9290-5BA6577C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398B84E-0F6D-2B42-84C1-4A487925B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4C535E0-7263-A740-8714-30FDB142A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689A3-A298-5442-B3FD-909F94E45377}" type="datetimeFigureOut">
              <a:rPr lang="pt-PT" smtClean="0"/>
              <a:t>14/05/2025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3FBBF76-3908-7D42-8383-76A424532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AB7E5ED-E85D-BC45-9886-09BD3029D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E4DDF-60F0-D646-807E-3406925D013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575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3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novaconsumerlab.novalaw.unl.pt/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novalaw.unl.pt/pos-graduacao-em-direito-do-consumo/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jorgemoraiscarvalho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jorgemoraiscarvalho@novalaw.unl.p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5D411-D319-CC4E-A44A-652F592E7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448" y="220305"/>
            <a:ext cx="9144000" cy="1850122"/>
          </a:xfrm>
        </p:spPr>
        <p:txBody>
          <a:bodyPr>
            <a:normAutofit fontScale="90000"/>
          </a:bodyPr>
          <a:lstStyle/>
          <a:p>
            <a:r>
              <a:rPr lang="pt-P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Centro de Estudos Judiciários Contratos à Distância</a:t>
            </a:r>
            <a:br>
              <a:rPr lang="pt-P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r>
              <a:rPr lang="pt-PT" sz="3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Ação de Formação Contínua Tipo G</a:t>
            </a:r>
            <a:endParaRPr lang="pt-PT" sz="3800" b="0" dirty="0">
              <a:solidFill>
                <a:srgbClr val="FF000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7EAD11-71BF-2A49-8EEE-D8C5BE8BC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0958" y="4508444"/>
            <a:ext cx="3641171" cy="465372"/>
          </a:xfrm>
        </p:spPr>
        <p:txBody>
          <a:bodyPr/>
          <a:lstStyle/>
          <a:p>
            <a:r>
              <a:rPr lang="pt-PT" dirty="0"/>
              <a:t>14 de maio de 2025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6E18F0-997D-452B-B41C-80DE2F604AD4}"/>
              </a:ext>
            </a:extLst>
          </p:cNvPr>
          <p:cNvSpPr txBox="1">
            <a:spLocks/>
          </p:cNvSpPr>
          <p:nvPr/>
        </p:nvSpPr>
        <p:spPr>
          <a:xfrm>
            <a:off x="1800448" y="2511972"/>
            <a:ext cx="9144000" cy="12717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l" defTabSz="91433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kern="1200">
                <a:solidFill>
                  <a:schemeClr val="tx1"/>
                </a:solidFill>
                <a:latin typeface="Montserrat Bold"/>
                <a:ea typeface="+mj-ea"/>
                <a:cs typeface="+mj-cs"/>
                <a:sym typeface="Montserrat Bold"/>
              </a:defRPr>
            </a:lvl1pPr>
          </a:lstStyle>
          <a:p>
            <a:r>
              <a:rPr lang="pt-PT" sz="3000" b="0" dirty="0">
                <a:solidFill>
                  <a:srgbClr val="000000"/>
                </a:solidFill>
                <a:latin typeface="Montserrat" panose="00000500000000000000" pitchFamily="2" charset="0"/>
              </a:rPr>
              <a:t>O Direito de Arrependimento no Regime dos Contratos Celebrados à Distância e </a:t>
            </a:r>
          </a:p>
          <a:p>
            <a:r>
              <a:rPr lang="pt-PT" sz="3000" b="0" dirty="0">
                <a:solidFill>
                  <a:srgbClr val="000000"/>
                </a:solidFill>
                <a:latin typeface="Montserrat" panose="00000500000000000000" pitchFamily="2" charset="0"/>
              </a:rPr>
              <a:t>Fora do Estabelecimento</a:t>
            </a:r>
            <a:endParaRPr lang="pt-PT" sz="3000" b="0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881288" y="5773525"/>
            <a:ext cx="4450257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30" hangingPunct="0">
              <a:lnSpc>
                <a:spcPct val="70000"/>
              </a:lnSpc>
              <a:spcBef>
                <a:spcPts val="600"/>
              </a:spcBef>
            </a:pPr>
            <a:r>
              <a:rPr lang="pt-PT" sz="3000" dirty="0">
                <a:solidFill>
                  <a:srgbClr val="000000"/>
                </a:solidFill>
                <a:latin typeface="Montserrat" panose="00000500000000000000" pitchFamily="2" charset="0"/>
                <a:ea typeface="+mj-ea"/>
                <a:cs typeface="+mj-cs"/>
                <a:sym typeface="Montserrat Bold"/>
              </a:rPr>
              <a:t>Jorge Morais Carvalho</a:t>
            </a:r>
          </a:p>
          <a:p>
            <a:pPr defTabSz="914330" hangingPunct="0">
              <a:lnSpc>
                <a:spcPct val="70000"/>
              </a:lnSpc>
              <a:spcBef>
                <a:spcPts val="600"/>
              </a:spcBef>
            </a:pPr>
            <a:r>
              <a:rPr lang="pt-PT" sz="2000" dirty="0">
                <a:solidFill>
                  <a:srgbClr val="000000"/>
                </a:solidFill>
                <a:latin typeface="Montserrat" panose="00000500000000000000" pitchFamily="2" charset="0"/>
                <a:ea typeface="+mj-ea"/>
                <a:cs typeface="+mj-cs"/>
                <a:sym typeface="Montserrat Bold"/>
              </a:rPr>
              <a:t>NOVA </a:t>
            </a:r>
            <a:r>
              <a:rPr lang="pt-PT" sz="2000" dirty="0" err="1">
                <a:solidFill>
                  <a:srgbClr val="000000"/>
                </a:solidFill>
                <a:latin typeface="Montserrat" panose="00000500000000000000" pitchFamily="2" charset="0"/>
                <a:ea typeface="+mj-ea"/>
                <a:cs typeface="+mj-cs"/>
                <a:sym typeface="Montserrat Bold"/>
              </a:rPr>
              <a:t>School</a:t>
            </a:r>
            <a:r>
              <a:rPr lang="pt-PT" sz="2000" dirty="0">
                <a:solidFill>
                  <a:srgbClr val="000000"/>
                </a:solidFill>
                <a:latin typeface="Montserrat" panose="00000500000000000000" pitchFamily="2" charset="0"/>
                <a:ea typeface="+mj-ea"/>
                <a:cs typeface="+mj-cs"/>
                <a:sym typeface="Montserrat Bold"/>
              </a:rPr>
              <a:t> </a:t>
            </a:r>
            <a:r>
              <a:rPr lang="pt-PT" sz="2000" dirty="0" err="1">
                <a:solidFill>
                  <a:srgbClr val="000000"/>
                </a:solidFill>
                <a:latin typeface="Montserrat" panose="00000500000000000000" pitchFamily="2" charset="0"/>
                <a:ea typeface="+mj-ea"/>
                <a:cs typeface="+mj-cs"/>
                <a:sym typeface="Montserrat Bold"/>
              </a:rPr>
              <a:t>of</a:t>
            </a:r>
            <a:r>
              <a:rPr lang="pt-PT" sz="2000" dirty="0">
                <a:solidFill>
                  <a:srgbClr val="000000"/>
                </a:solidFill>
                <a:latin typeface="Montserrat" panose="00000500000000000000" pitchFamily="2" charset="0"/>
                <a:ea typeface="+mj-ea"/>
                <a:cs typeface="+mj-cs"/>
                <a:sym typeface="Montserrat Bold"/>
              </a:rPr>
              <a:t> </a:t>
            </a:r>
            <a:r>
              <a:rPr lang="pt-PT" sz="2000" dirty="0" err="1">
                <a:solidFill>
                  <a:srgbClr val="000000"/>
                </a:solidFill>
                <a:latin typeface="Montserrat" panose="00000500000000000000" pitchFamily="2" charset="0"/>
                <a:ea typeface="+mj-ea"/>
                <a:cs typeface="+mj-cs"/>
                <a:sym typeface="Montserrat Bold"/>
              </a:rPr>
              <a:t>Law</a:t>
            </a:r>
            <a:endParaRPr lang="pt-PT" sz="2000" dirty="0">
              <a:solidFill>
                <a:srgbClr val="000000"/>
              </a:solidFill>
              <a:latin typeface="Montserrat" panose="00000500000000000000" pitchFamily="2" charset="0"/>
              <a:ea typeface="+mj-ea"/>
              <a:cs typeface="+mj-cs"/>
              <a:sym typeface="Montserrat Bold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04894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7F967-4BDE-7C37-7F14-1D3BFFCB1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84721-06DD-A403-ADE6-55E6A5F00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Forma de exercício do direito (</a:t>
            </a:r>
            <a:r>
              <a:rPr lang="pt-PT" dirty="0" err="1"/>
              <a:t>art</a:t>
            </a:r>
            <a:r>
              <a:rPr lang="pt-PT" dirty="0"/>
              <a:t>. 11º do DL 24/2014)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E60C476-4FE3-4F05-DF3E-5F402C028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PT" dirty="0"/>
              <a:t>O consumidor pode exercer o seu direito de livre resolução através do envio do modelo de «Livre resolução» constante da parte B do anexo ao decreto-lei, ou através de qualquer outra declaração inequívoca de resolução do contrato. </a:t>
            </a:r>
          </a:p>
          <a:p>
            <a:pPr algn="just"/>
            <a:r>
              <a:rPr lang="pt-PT" dirty="0"/>
              <a:t>O consumidor comunica, por palavras suas, a decisão de resolver o contrato designadamente por carta, por contacto telefónico, pela devolução do bem ou por outro meio suscetível de prova, nos termos gerais.</a:t>
            </a:r>
          </a:p>
          <a:p>
            <a:pPr algn="just"/>
            <a:r>
              <a:rPr lang="pt-PT" dirty="0"/>
              <a:t>Basta o envio da declaração dentro do prazo.</a:t>
            </a:r>
          </a:p>
          <a:p>
            <a:pPr algn="just"/>
            <a:r>
              <a:rPr lang="pt-PT" dirty="0"/>
              <a:t>Ónus da prova: consumidor.</a:t>
            </a:r>
          </a:p>
          <a:p>
            <a:pPr algn="jus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2307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A04A8-19D7-F6C3-A77D-1A6E033B7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A92C6-9D06-5130-D6E4-2346A649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Efeitos do contrato na pendência do prazo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E504AC4-0D93-2F59-421B-DFE6D4635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PT" dirty="0"/>
              <a:t>Necessidade de distinguir os contratos que incidem sobre coisas dos contratos que têm como objeto um serviço.</a:t>
            </a:r>
          </a:p>
          <a:p>
            <a:pPr algn="just"/>
            <a:r>
              <a:rPr lang="pt-PT" dirty="0"/>
              <a:t>Coisas: contrato produz os seus efeitos típicos.</a:t>
            </a:r>
          </a:p>
          <a:p>
            <a:pPr algn="just"/>
            <a:r>
              <a:rPr lang="pt-PT" dirty="0"/>
              <a:t>Por exemplo, compra e venda: transmissão da propriedade. Consumidor pode experimentar e utilizar a coisa (</a:t>
            </a:r>
            <a:r>
              <a:rPr lang="pt-PT" dirty="0" err="1"/>
              <a:t>art</a:t>
            </a:r>
            <a:r>
              <a:rPr lang="pt-PT" dirty="0"/>
              <a:t>. 14.º).</a:t>
            </a:r>
          </a:p>
          <a:p>
            <a:pPr algn="just"/>
            <a:r>
              <a:rPr lang="pt-PT" dirty="0"/>
              <a:t>Utilização que exceda o que é admitido em estabelecimento comercial: “o consumidor pode ser responsabilizado pela depreciação do bem” (</a:t>
            </a:r>
            <a:r>
              <a:rPr lang="pt-PT" dirty="0" err="1"/>
              <a:t>art</a:t>
            </a:r>
            <a:r>
              <a:rPr lang="pt-PT" dirty="0"/>
              <a:t>. 14.º-2).</a:t>
            </a:r>
          </a:p>
          <a:p>
            <a:pPr algn="just"/>
            <a:r>
              <a:rPr lang="pt-PT" dirty="0"/>
              <a:t>Qualificação: contrato celebrado sob condição resolutiva, legal e potestativa (por isso, imprópria), ficando a resolução dos efeitos subordinada a um acontecimento futuro e incerto, que consiste no exercício do direito pelo consumidor.</a:t>
            </a:r>
          </a:p>
        </p:txBody>
      </p:sp>
    </p:spTree>
    <p:extLst>
      <p:ext uri="{BB962C8B-B14F-4D97-AF65-F5344CB8AC3E}">
        <p14:creationId xmlns:p14="http://schemas.microsoft.com/office/powerpoint/2010/main" val="345025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C7840-48B1-C2C2-BF2D-B8AAC5DF6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EB573-B42F-A1D1-109D-83486645D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Efeitos do contrato na pendência do prazo – Serviço (1.º modelo)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4DE7E2B-3347-4B3F-96A4-2E67BE3D4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dirty="0"/>
              <a:t>Regra geral (</a:t>
            </a:r>
            <a:r>
              <a:rPr lang="pt-PT" dirty="0" err="1"/>
              <a:t>art</a:t>
            </a:r>
            <a:r>
              <a:rPr lang="pt-PT" dirty="0"/>
              <a:t>. 15.º-1, interpretado </a:t>
            </a:r>
            <a:r>
              <a:rPr lang="pt-PT" i="1" dirty="0"/>
              <a:t>a contrario sensu</a:t>
            </a:r>
            <a:r>
              <a:rPr lang="pt-PT" dirty="0"/>
              <a:t>): os efeitos do contrato ficam suspensos até ao termo do prazo para o exercício do direito de arrependimento.</a:t>
            </a:r>
          </a:p>
          <a:p>
            <a:pPr algn="just"/>
            <a:r>
              <a:rPr lang="pt-PT" dirty="0"/>
              <a:t>Neste modelo, o contrato fica sujeito a condição suspensiva de facto negativo. O não exercício do direito tem como efeito a produção dos efeitos do contrato.</a:t>
            </a:r>
          </a:p>
          <a:p>
            <a:pPr algn="just"/>
            <a:r>
              <a:rPr lang="pt-PT" dirty="0"/>
              <a:t>Consumidor não tem a possibilidade de avaliar o serviço.</a:t>
            </a:r>
          </a:p>
          <a:p>
            <a:pPr algn="just"/>
            <a:r>
              <a:rPr lang="pt-PT" u="sng" dirty="0"/>
              <a:t>Mas</a:t>
            </a:r>
            <a:r>
              <a:rPr lang="pt-PT" dirty="0"/>
              <a:t>: o consumidor tem o direito de exigir o cumprimento imediato do contrato (através de declaração expressa).</a:t>
            </a:r>
          </a:p>
        </p:txBody>
      </p:sp>
    </p:spTree>
    <p:extLst>
      <p:ext uri="{BB962C8B-B14F-4D97-AF65-F5344CB8AC3E}">
        <p14:creationId xmlns:p14="http://schemas.microsoft.com/office/powerpoint/2010/main" val="22790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F2755-AFD2-871D-5BF7-58326BAED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690652-82F9-DEBA-5740-F5613CA96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Efeitos do contrato na pendência do prazo – Serviço (2.º modelo)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0BA0319-7EBC-0C8B-46C0-E6ED334F9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dirty="0"/>
              <a:t>Caso os efeitos do contrato se produzam de imediato, a pedido do consumidor, este mantém o direito de arrependimento (</a:t>
            </a:r>
            <a:r>
              <a:rPr lang="pt-PT" dirty="0" err="1"/>
              <a:t>art</a:t>
            </a:r>
            <a:r>
              <a:rPr lang="pt-PT" dirty="0"/>
              <a:t>. 15.º-2).</a:t>
            </a:r>
          </a:p>
          <a:p>
            <a:pPr algn="just"/>
            <a:r>
              <a:rPr lang="pt-PT" dirty="0"/>
              <a:t>Contrato fica sujeito a condição resolutiva (legal e potestativa).</a:t>
            </a:r>
          </a:p>
          <a:p>
            <a:pPr algn="just"/>
            <a:r>
              <a:rPr lang="pt-PT" dirty="0"/>
              <a:t>Não produz, no entanto, efeitos retroativos: é devido pelo consumidor “um montante proporcional ao que foi efetivamente prestado até ao momento da comunicação da resolução, em relação ao conjunto das prestações previstas no contrato” (</a:t>
            </a:r>
            <a:r>
              <a:rPr lang="pt-PT" dirty="0" err="1"/>
              <a:t>art</a:t>
            </a:r>
            <a:r>
              <a:rPr lang="pt-PT" dirty="0"/>
              <a:t>. 15.º-2).</a:t>
            </a:r>
          </a:p>
        </p:txBody>
      </p:sp>
    </p:spTree>
    <p:extLst>
      <p:ext uri="{BB962C8B-B14F-4D97-AF65-F5344CB8AC3E}">
        <p14:creationId xmlns:p14="http://schemas.microsoft.com/office/powerpoint/2010/main" val="292570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A5247-5FAA-D6EC-B36A-E1DBFC8E5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1D28D-0481-D667-02E2-BBCD22176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Efeitos do exercício do direito – Objeto: coisa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E17FFDC-D6E4-E93C-2719-3E4B62373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PT" dirty="0"/>
              <a:t>Destruição dos principais efeitos resultantes da celebração do contrato, tendo o exercício do direito eficácia </a:t>
            </a:r>
            <a:r>
              <a:rPr lang="pt-PT" i="1" dirty="0" err="1"/>
              <a:t>ex</a:t>
            </a:r>
            <a:r>
              <a:rPr lang="pt-PT" i="1" dirty="0"/>
              <a:t> </a:t>
            </a:r>
            <a:r>
              <a:rPr lang="pt-PT" i="1" dirty="0" err="1"/>
              <a:t>tunc</a:t>
            </a:r>
            <a:r>
              <a:rPr lang="pt-PT" dirty="0"/>
              <a:t>.</a:t>
            </a:r>
          </a:p>
          <a:p>
            <a:pPr algn="just"/>
            <a:r>
              <a:rPr lang="pt-PT" dirty="0"/>
              <a:t>Dever do profissional de reembolsar o consumidor, em 14 dias, de todos os pagamentos recebidos, incluindo os custos de entrega da coisa (</a:t>
            </a:r>
            <a:r>
              <a:rPr lang="pt-PT" dirty="0" err="1"/>
              <a:t>art</a:t>
            </a:r>
            <a:r>
              <a:rPr lang="pt-PT" dirty="0"/>
              <a:t>. 12.º-1).</a:t>
            </a:r>
          </a:p>
          <a:p>
            <a:pPr algn="just"/>
            <a:r>
              <a:rPr lang="pt-PT" dirty="0"/>
              <a:t>Despesas com a devolução da coisa a cargo do profissional, salvo acordo entre as partes – </a:t>
            </a:r>
            <a:r>
              <a:rPr lang="pt-PT" dirty="0" err="1"/>
              <a:t>art</a:t>
            </a:r>
            <a:r>
              <a:rPr lang="pt-PT" dirty="0"/>
              <a:t>. 13.º-2-b).</a:t>
            </a:r>
          </a:p>
          <a:p>
            <a:pPr algn="just"/>
            <a:r>
              <a:rPr lang="pt-PT" dirty="0"/>
              <a:t>Não reembolso dos valores em causa no prazo de 14 dias implica que estes passem a ser devidos em dobro  (</a:t>
            </a:r>
            <a:r>
              <a:rPr lang="pt-PT" dirty="0" err="1"/>
              <a:t>art</a:t>
            </a:r>
            <a:r>
              <a:rPr lang="pt-PT" dirty="0"/>
              <a:t>. 12.º-6).</a:t>
            </a:r>
          </a:p>
          <a:p>
            <a:pPr algn="just"/>
            <a:r>
              <a:rPr lang="pt-PT" dirty="0"/>
              <a:t>Dever do consumidor de conservar e restituir a coisa ao profissional.</a:t>
            </a:r>
          </a:p>
        </p:txBody>
      </p:sp>
    </p:spTree>
    <p:extLst>
      <p:ext uri="{BB962C8B-B14F-4D97-AF65-F5344CB8AC3E}">
        <p14:creationId xmlns:p14="http://schemas.microsoft.com/office/powerpoint/2010/main" val="335928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24E93-D2D6-6D87-2753-124850466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7FC22-9C9E-935D-61AD-A85F7F361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Efeitos do exercício do direito – Objeto: serviço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B54B668-4FF6-463B-62A6-CE96F2EDB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PT" dirty="0"/>
              <a:t>Necessidade de distinguir entre os dois modelos possíveis.</a:t>
            </a:r>
          </a:p>
          <a:p>
            <a:pPr algn="just"/>
            <a:r>
              <a:rPr lang="pt-PT" dirty="0"/>
              <a:t>1.º modelo (eficácia suspensa): exercício do direito obsta à verificação da condição suspensiva de facto negativo (não exercício do direito), pelo que o contrato nunca chega a produzir efeitos.</a:t>
            </a:r>
          </a:p>
          <a:p>
            <a:pPr algn="just"/>
            <a:r>
              <a:rPr lang="pt-PT" dirty="0"/>
              <a:t>2.º modelo (eficácia resolutiva): exercício do direito destrói a produção de efeitos do contrato, embora com eficácia apenas para o futuro. </a:t>
            </a:r>
          </a:p>
          <a:p>
            <a:pPr algn="just"/>
            <a:r>
              <a:rPr lang="pt-PT" dirty="0" err="1"/>
              <a:t>Art</a:t>
            </a:r>
            <a:r>
              <a:rPr lang="pt-PT" dirty="0"/>
              <a:t>. 15.º-3: consumidor tem de pagar um montante proporcional calculado com base no preço contratual total.</a:t>
            </a:r>
          </a:p>
          <a:p>
            <a:pPr algn="just"/>
            <a:r>
              <a:rPr lang="pt-PT" dirty="0"/>
              <a:t>Não terá de pagar qualquer valor em caso de omissão de informações relevantes.</a:t>
            </a:r>
          </a:p>
        </p:txBody>
      </p:sp>
    </p:spTree>
    <p:extLst>
      <p:ext uri="{BB962C8B-B14F-4D97-AF65-F5344CB8AC3E}">
        <p14:creationId xmlns:p14="http://schemas.microsoft.com/office/powerpoint/2010/main" val="170159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39994-C35A-F364-7226-698A94C92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9DDF4-8919-F1B4-6D99-BED975D94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Repercussão em contrato acessório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1E42DEC-7131-C791-1586-AE7DAE6E1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dirty="0"/>
              <a:t>Efeito do exercício do direito de arrependimento é a sua repercussão automática nos contratos acessórios (</a:t>
            </a:r>
            <a:r>
              <a:rPr lang="pt-PT" dirty="0" err="1"/>
              <a:t>art</a:t>
            </a:r>
            <a:r>
              <a:rPr lang="pt-PT" dirty="0"/>
              <a:t>. 16.º).</a:t>
            </a:r>
          </a:p>
          <a:p>
            <a:pPr algn="just"/>
            <a:r>
              <a:rPr lang="pt-PT" dirty="0" err="1"/>
              <a:t>Art</a:t>
            </a:r>
            <a:r>
              <a:rPr lang="pt-PT" dirty="0"/>
              <a:t>. 3.º-g): presume-se que se trata de um contrato acessório se os bens ou serviços (acessórios) forem fornecidos pelo mesmo profissional ou por outro, mas no âmbito de um acordo com este.</a:t>
            </a:r>
          </a:p>
          <a:p>
            <a:pPr algn="just"/>
            <a:r>
              <a:rPr lang="pt-PT" dirty="0"/>
              <a:t>Exemplos: um contrato de seguro, um contrato de crédito ou um contrato relativo à manutenção após a venda ou a prestação do serviço.</a:t>
            </a:r>
          </a:p>
        </p:txBody>
      </p:sp>
    </p:spTree>
    <p:extLst>
      <p:ext uri="{BB962C8B-B14F-4D97-AF65-F5344CB8AC3E}">
        <p14:creationId xmlns:p14="http://schemas.microsoft.com/office/powerpoint/2010/main" val="425767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D29CF-9A79-EB04-A75F-0C32CC94F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3EC58-3B2B-5198-822A-6EC6BDB6B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Exceções ao direito de arrependimento (</a:t>
            </a:r>
            <a:r>
              <a:rPr lang="pt-PT" dirty="0" err="1"/>
              <a:t>art</a:t>
            </a:r>
            <a:r>
              <a:rPr lang="pt-PT" dirty="0"/>
              <a:t>. 17.º)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E42C12E-8C86-CAF1-B7AF-5B74F83BB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PT" dirty="0"/>
              <a:t>Contratos de prestação de serviço que tenham sido integralmente cumpridos  na sequência de prévio consentimento do consumidor, prestado através de declaração expressa, com reconhecimento de perda do direito.</a:t>
            </a:r>
          </a:p>
          <a:p>
            <a:pPr algn="just"/>
            <a:r>
              <a:rPr lang="pt-PT" dirty="0"/>
              <a:t>Contratos em que o preço depende de flutuações de taxas do mercado financeiro não controláveis pelo profissional.</a:t>
            </a:r>
          </a:p>
          <a:p>
            <a:pPr algn="just"/>
            <a:r>
              <a:rPr lang="pt-PT" dirty="0"/>
              <a:t>Contratos em que o bem é executado à medida do consumidor ou é manifestamente personalizado.</a:t>
            </a:r>
          </a:p>
          <a:p>
            <a:pPr algn="just"/>
            <a:r>
              <a:rPr lang="pt-PT" dirty="0"/>
              <a:t>Natureza do bem não permite o seu reenvio ou o bem seja suscetível de se deteriorar ou perecer rapidamente.</a:t>
            </a:r>
          </a:p>
        </p:txBody>
      </p:sp>
    </p:spTree>
    <p:extLst>
      <p:ext uri="{BB962C8B-B14F-4D97-AF65-F5344CB8AC3E}">
        <p14:creationId xmlns:p14="http://schemas.microsoft.com/office/powerpoint/2010/main" val="28824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ED780-C8B6-357E-5B2C-5B0786F60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38CFDC-63FE-A3DD-2829-F44EC0C8E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Exceções ao direito de arrependimento (</a:t>
            </a:r>
            <a:r>
              <a:rPr lang="pt-PT" dirty="0" err="1"/>
              <a:t>art</a:t>
            </a:r>
            <a:r>
              <a:rPr lang="pt-PT" dirty="0"/>
              <a:t>. 17.º)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F293032-6B6C-31DA-793B-EBE2524D2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PT" dirty="0"/>
              <a:t>Contratos que incidam sobre bens selados que, por motivos de saúde ou de higiene, não possam ser devolvidos depois de abertos pelo consumidor.</a:t>
            </a:r>
          </a:p>
          <a:p>
            <a:pPr algn="just"/>
            <a:r>
              <a:rPr lang="pt-PT" dirty="0"/>
              <a:t>Bens que, após a entrega, fiquem inseparavelmente misturados com outros artigos.</a:t>
            </a:r>
          </a:p>
          <a:p>
            <a:pPr algn="just"/>
            <a:r>
              <a:rPr lang="pt-PT" dirty="0"/>
              <a:t>Gravações áudio ou vídeo seladas ou programas informáticos selados a que tenha sido retirado o selo de garantia de inviolabilidade.</a:t>
            </a:r>
          </a:p>
          <a:p>
            <a:pPr algn="just"/>
            <a:r>
              <a:rPr lang="pt-PT" dirty="0"/>
              <a:t>Contratos de fornecimento de jornais e revistas, com exceção dos relativos à sua assinatura.</a:t>
            </a:r>
          </a:p>
        </p:txBody>
      </p:sp>
    </p:spTree>
    <p:extLst>
      <p:ext uri="{BB962C8B-B14F-4D97-AF65-F5344CB8AC3E}">
        <p14:creationId xmlns:p14="http://schemas.microsoft.com/office/powerpoint/2010/main" val="147396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5942F-0B10-B303-B021-03E368DD1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1E574-3AC2-6E08-9D0A-980971C6E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Exceções ao direito de arrependimento (</a:t>
            </a:r>
            <a:r>
              <a:rPr lang="pt-PT" dirty="0" err="1"/>
              <a:t>art</a:t>
            </a:r>
            <a:r>
              <a:rPr lang="pt-PT" dirty="0"/>
              <a:t>. 17.º)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9189CDC-43F2-FA0F-058E-501A53C65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PT" dirty="0"/>
              <a:t>Contratos celebrados em hasta pública (exceto leilões que tenham lugar exclusivamente em linha).</a:t>
            </a:r>
          </a:p>
          <a:p>
            <a:pPr algn="just"/>
            <a:r>
              <a:rPr lang="pt-PT" dirty="0"/>
              <a:t>Contratos de “fornecimento de alojamento, para fins não residenciais, transporte de bens, serviços de aluguer de automóveis, restauração ou serviços relacionados com atividades de lazer se o contrato previr uma data ou período de execução específicos”. </a:t>
            </a:r>
          </a:p>
          <a:p>
            <a:pPr algn="just"/>
            <a:r>
              <a:rPr lang="pt-PT" dirty="0"/>
              <a:t>Conteúdos digitais que não sejam fornecidos num suporte material (se o consumidor consentir no fornecimento, reconhecendo a perda do direito).</a:t>
            </a:r>
          </a:p>
          <a:p>
            <a:pPr algn="just"/>
            <a:r>
              <a:rPr lang="pt-PT" dirty="0"/>
              <a:t>Contratos de prestação de serviços de reparação ou de manutenção que devam ser cumpridos no domicílio do consumidor, se tiver sido o consumidor a solicitar ao profissional que se desloque ao seu domicílio.</a:t>
            </a:r>
          </a:p>
        </p:txBody>
      </p:sp>
    </p:spTree>
    <p:extLst>
      <p:ext uri="{BB962C8B-B14F-4D97-AF65-F5344CB8AC3E}">
        <p14:creationId xmlns:p14="http://schemas.microsoft.com/office/powerpoint/2010/main" val="209443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28B41-E5C1-FE4C-B73F-46067ECC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DIREITO DE ARREPENDIMENTO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FCAD3D8-D614-1745-8D89-9DD9B81613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7158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F533E86-360A-D02D-B6B7-774FAF1ED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0" y="757477"/>
            <a:ext cx="10960100" cy="5343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2659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pessoa, póster&#10;&#10;Os conteúdos gerados por IA poderão estar incorretos.">
            <a:hlinkClick r:id="rId2"/>
            <a:extLst>
              <a:ext uri="{FF2B5EF4-FFF2-40B4-BE49-F238E27FC236}">
                <a16:creationId xmlns:a16="http://schemas.microsoft.com/office/drawing/2014/main" id="{3238197E-FA6D-87F2-7DDB-16B86FE9A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562" y="68263"/>
            <a:ext cx="672147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88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BEE3F8-BCF8-544F-B926-6E7B75088C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OBRIGADO</a:t>
            </a:r>
            <a:r>
              <a:rPr lang="pt-PT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B1D8B59-FC20-1E44-A1BB-8535083F21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18919" y="3000876"/>
            <a:ext cx="6432542" cy="1418724"/>
          </a:xfrm>
        </p:spPr>
        <p:txBody>
          <a:bodyPr/>
          <a:lstStyle/>
          <a:p>
            <a:r>
              <a:rPr lang="pt-PT" dirty="0"/>
              <a:t>Jorge Morais Carvalho</a:t>
            </a:r>
          </a:p>
          <a:p>
            <a:r>
              <a:rPr lang="pt-PT" i="1" dirty="0">
                <a:hlinkClick r:id="rId3"/>
              </a:rPr>
              <a:t>https://jorgemoraiscarvalho.com</a:t>
            </a:r>
            <a:endParaRPr lang="pt-PT" i="1" dirty="0"/>
          </a:p>
          <a:p>
            <a:r>
              <a:rPr lang="pt-PT" i="1" dirty="0">
                <a:hlinkClick r:id="rId4"/>
              </a:rPr>
              <a:t>jorgemoraiscarvalho@novalaw.unl.pt</a:t>
            </a:r>
            <a:endParaRPr lang="pt-PT" i="1" dirty="0"/>
          </a:p>
        </p:txBody>
      </p:sp>
    </p:spTree>
    <p:extLst>
      <p:ext uri="{BB962C8B-B14F-4D97-AF65-F5344CB8AC3E}">
        <p14:creationId xmlns:p14="http://schemas.microsoft.com/office/powerpoint/2010/main" val="186576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E40D4-6C78-E747-A246-F27527A5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Introdução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68AB280-F169-804E-9405-8C0E9FCCE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196" y="1825624"/>
            <a:ext cx="10244604" cy="454629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PT" sz="3500" dirty="0"/>
              <a:t>Uma das figuras mais emblemáticas do Direito do Consumo.</a:t>
            </a:r>
          </a:p>
          <a:p>
            <a:pPr algn="just"/>
            <a:r>
              <a:rPr lang="pt-PT" sz="3500" dirty="0"/>
              <a:t>Origem: anos 70 do Século XX em alguns países europeus.</a:t>
            </a:r>
          </a:p>
          <a:p>
            <a:pPr algn="just"/>
            <a:r>
              <a:rPr lang="pt-PT" sz="3500" dirty="0"/>
              <a:t>Portugal: transposição da Diretiva 85/577/CEE pelo DL 272/87.</a:t>
            </a:r>
          </a:p>
          <a:p>
            <a:pPr algn="just"/>
            <a:r>
              <a:rPr lang="pt-PT" sz="3500" dirty="0"/>
              <a:t>Designação muito variada</a:t>
            </a:r>
          </a:p>
          <a:p>
            <a:pPr marL="0" indent="0" algn="just">
              <a:buNone/>
            </a:pPr>
            <a:endParaRPr lang="pt-PT" sz="2600" dirty="0"/>
          </a:p>
          <a:p>
            <a:pPr marL="0" indent="0" algn="just">
              <a:buNone/>
            </a:pPr>
            <a:r>
              <a:rPr lang="pt-PT" sz="2600" dirty="0"/>
              <a:t>Direito de resolução (DL 275/93; </a:t>
            </a:r>
            <a:r>
              <a:rPr lang="pt-PT" sz="2600" dirty="0" err="1"/>
              <a:t>art</a:t>
            </a:r>
            <a:r>
              <a:rPr lang="pt-PT" sz="2600" dirty="0"/>
              <a:t>. 18.º do DL 143/2001; DL 357-D/2007; Diretiva 2008/122/CE); direito de livre resolução (</a:t>
            </a:r>
            <a:r>
              <a:rPr lang="pt-PT" sz="2600" dirty="0" err="1"/>
              <a:t>art</a:t>
            </a:r>
            <a:r>
              <a:rPr lang="pt-PT" sz="2600" dirty="0"/>
              <a:t>. 6.º do DL 143/2001; DL 95/2006; DL 72/2008; DL 24/2014; LDC); direito de rescisão (Diretiva 97/7/CE; DL 61/2011; </a:t>
            </a:r>
            <a:r>
              <a:rPr lang="pt-PT" sz="2600" dirty="0" err="1"/>
              <a:t>art</a:t>
            </a:r>
            <a:r>
              <a:rPr lang="pt-PT" sz="2600" dirty="0"/>
              <a:t>. 25.º do DL 17/2018); direito de revogação (DL 359/91); direito de livre revogação (DL 133/2009); direito de renúncia (Diretiva 85/577/CEE); direito de retratação (Diretiva 2008/48/CE; Diretiva 2011/83/UE; </a:t>
            </a:r>
            <a:r>
              <a:rPr lang="pt-PT" sz="2600" dirty="0" err="1"/>
              <a:t>art</a:t>
            </a:r>
            <a:r>
              <a:rPr lang="pt-PT" sz="2600" dirty="0"/>
              <a:t>. 5.º-5 e 6 do DL 24/2014; </a:t>
            </a:r>
            <a:r>
              <a:rPr lang="pt-PT" sz="2600" dirty="0" err="1"/>
              <a:t>art</a:t>
            </a:r>
            <a:r>
              <a:rPr lang="pt-PT" sz="2600" dirty="0"/>
              <a:t>. 26.º do DL 17/2018); direito de desistir ou de desistência; direito de reflexão; direito de repensar; direito de livre desvinculação; direito de arrependimento.</a:t>
            </a:r>
          </a:p>
        </p:txBody>
      </p:sp>
    </p:spTree>
    <p:extLst>
      <p:ext uri="{BB962C8B-B14F-4D97-AF65-F5344CB8AC3E}">
        <p14:creationId xmlns:p14="http://schemas.microsoft.com/office/powerpoint/2010/main" val="325190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75F61-A203-2219-32EE-D1E29415E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9F2200-67D6-7D7A-8D68-3018B166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Definição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28A73A3-D28C-C8B0-93A7-467AE970D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/>
              <a:t>Direito (potestativo) concedido legal ou contratualmente ao consumidor de se desvincular unilateralmente de um contrato, sem necessidade de indicação de um motivo.</a:t>
            </a:r>
          </a:p>
          <a:p>
            <a:pPr algn="just"/>
            <a:r>
              <a:rPr lang="pt-PT" dirty="0"/>
              <a:t>Fonte: legal ou contratual.</a:t>
            </a:r>
          </a:p>
          <a:p>
            <a:pPr algn="just"/>
            <a:r>
              <a:rPr lang="pt-PT" dirty="0"/>
              <a:t>Prazo: tendencialmente curto.</a:t>
            </a:r>
          </a:p>
          <a:p>
            <a:pPr algn="just"/>
            <a:r>
              <a:rPr lang="pt-PT" dirty="0"/>
              <a:t>Preço: tendencial inexistência de contrapartidas.</a:t>
            </a:r>
          </a:p>
          <a:p>
            <a:pPr algn="just"/>
            <a:r>
              <a:rPr lang="pt-PT" dirty="0"/>
              <a:t>Unilateralidade: característica essencial.</a:t>
            </a:r>
          </a:p>
          <a:p>
            <a:pPr algn="just"/>
            <a:r>
              <a:rPr lang="pt-PT" dirty="0"/>
              <a:t>Fundamento: característica essencial.</a:t>
            </a:r>
          </a:p>
        </p:txBody>
      </p:sp>
    </p:spTree>
    <p:extLst>
      <p:ext uri="{BB962C8B-B14F-4D97-AF65-F5344CB8AC3E}">
        <p14:creationId xmlns:p14="http://schemas.microsoft.com/office/powerpoint/2010/main" val="363970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C5965-8810-3AFD-E5A9-05755F943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1EF3F-816A-FAC1-6CC7-0EA215A16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Fonte legal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2588B30-B6A5-8AA6-D8BF-58348CC3C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PT" dirty="0"/>
              <a:t>Contratos celebrados à distância (</a:t>
            </a:r>
            <a:r>
              <a:rPr lang="pt-PT" dirty="0" err="1"/>
              <a:t>art</a:t>
            </a:r>
            <a:r>
              <a:rPr lang="pt-PT" dirty="0"/>
              <a:t>. 10.º do DL 24/2014), incluindo os relativos a serviços financeiros (</a:t>
            </a:r>
            <a:r>
              <a:rPr lang="pt-PT" dirty="0" err="1"/>
              <a:t>art</a:t>
            </a:r>
            <a:r>
              <a:rPr lang="pt-PT" dirty="0"/>
              <a:t>. 19.º do DL 95/2006).</a:t>
            </a:r>
          </a:p>
          <a:p>
            <a:pPr algn="just"/>
            <a:r>
              <a:rPr lang="pt-PT" dirty="0"/>
              <a:t>Contratos celebrados fora do estabelecimento (</a:t>
            </a:r>
            <a:r>
              <a:rPr lang="pt-PT" dirty="0" err="1"/>
              <a:t>art</a:t>
            </a:r>
            <a:r>
              <a:rPr lang="pt-PT" dirty="0"/>
              <a:t>. 10.º do DL 24/2014).</a:t>
            </a:r>
          </a:p>
          <a:p>
            <a:pPr algn="just"/>
            <a:r>
              <a:rPr lang="pt-PT" dirty="0"/>
              <a:t>Contratos especiais esporádicos (</a:t>
            </a:r>
            <a:r>
              <a:rPr lang="pt-PT" dirty="0" err="1"/>
              <a:t>art</a:t>
            </a:r>
            <a:r>
              <a:rPr lang="pt-PT" dirty="0"/>
              <a:t>. 25.º-2 do DL 24/2014).</a:t>
            </a:r>
          </a:p>
          <a:p>
            <a:pPr algn="just"/>
            <a:r>
              <a:rPr lang="pt-PT" dirty="0"/>
              <a:t>Contrato de crédito ao consumo (</a:t>
            </a:r>
            <a:r>
              <a:rPr lang="pt-PT" dirty="0" err="1"/>
              <a:t>art</a:t>
            </a:r>
            <a:r>
              <a:rPr lang="pt-PT" dirty="0"/>
              <a:t>. 17.º do DL 133/2009).</a:t>
            </a:r>
          </a:p>
          <a:p>
            <a:pPr algn="just"/>
            <a:r>
              <a:rPr lang="pt-PT" dirty="0"/>
              <a:t>Contratos de viagem organizada (</a:t>
            </a:r>
            <a:r>
              <a:rPr lang="pt-PT" dirty="0" err="1"/>
              <a:t>arts</a:t>
            </a:r>
            <a:r>
              <a:rPr lang="pt-PT" dirty="0"/>
              <a:t>. 25.º e 26.º do DL 17/2018).</a:t>
            </a:r>
          </a:p>
          <a:p>
            <a:pPr algn="just"/>
            <a:r>
              <a:rPr lang="pt-PT" dirty="0"/>
              <a:t>Contratos relativos a direitos de habitação turística (</a:t>
            </a:r>
            <a:r>
              <a:rPr lang="pt-PT" dirty="0" err="1"/>
              <a:t>arts</a:t>
            </a:r>
            <a:r>
              <a:rPr lang="pt-PT" dirty="0"/>
              <a:t>. 16.º, 19.º e 49.º do DL 275/93).</a:t>
            </a:r>
          </a:p>
        </p:txBody>
      </p:sp>
    </p:spTree>
    <p:extLst>
      <p:ext uri="{BB962C8B-B14F-4D97-AF65-F5344CB8AC3E}">
        <p14:creationId xmlns:p14="http://schemas.microsoft.com/office/powerpoint/2010/main" val="73200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DFD21-6058-D949-5BAF-FFDC733ED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A637B-7BD4-63CF-AE19-DFAEA217D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Distinção do direito de rejeição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6C92630-34F1-3CDB-2DE2-F4F2E81D3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/>
              <a:t>“Nos casos em que a falta de conformidade se manifeste no prazo de 30 dias após a entrega do bem, o consumidor pode solicitar a imediata substituição do bem ou a resolução do contrato” (</a:t>
            </a:r>
            <a:r>
              <a:rPr lang="pt-PT" dirty="0" err="1"/>
              <a:t>art</a:t>
            </a:r>
            <a:r>
              <a:rPr lang="pt-PT" dirty="0"/>
              <a:t>. 16.º do DL 84/2021).</a:t>
            </a:r>
          </a:p>
          <a:p>
            <a:pPr algn="just"/>
            <a:r>
              <a:rPr lang="pt-PT" dirty="0"/>
              <a:t>É também um direito (potestativo) concedido legalmente ao consumidor, que lhe permite desvincular-se unilateralmente de um contrato num prazo curto após a entrega sem quaisquer custos.</a:t>
            </a:r>
          </a:p>
          <a:p>
            <a:pPr algn="just"/>
            <a:r>
              <a:rPr lang="pt-PT" dirty="0"/>
              <a:t>No entanto, não é de exercício imotivado.</a:t>
            </a:r>
          </a:p>
        </p:txBody>
      </p:sp>
    </p:spTree>
    <p:extLst>
      <p:ext uri="{BB962C8B-B14F-4D97-AF65-F5344CB8AC3E}">
        <p14:creationId xmlns:p14="http://schemas.microsoft.com/office/powerpoint/2010/main" val="5060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29094-3C56-8F05-A435-35397D3D7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DIREITO DE ARREPENDIMENTO EM CONTRATOS CELEBRADOS À DISTÂNCIA E FORA DO ESTABELECIMENTO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91AA638-EB78-CB67-FF39-6065F633FD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512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AE964-6137-EF8B-B3D0-8A6CF50DB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AD905-3FDA-061D-7F43-D8028A68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Prazo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5645832-507C-0BAC-51E9-F9343511E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dirty="0"/>
              <a:t>14 dias seguidos </a:t>
            </a:r>
            <a:r>
              <a:rPr lang="pl-PL" dirty="0"/>
              <a:t>– art. 10.º-1 do DL 24/2014</a:t>
            </a:r>
            <a:r>
              <a:rPr lang="pt-PT" dirty="0"/>
              <a:t>.</a:t>
            </a:r>
          </a:p>
          <a:p>
            <a:pPr algn="just"/>
            <a:r>
              <a:rPr lang="pt-PT" dirty="0"/>
              <a:t>30 dias seguidos no caso de contrato celebrado no domicílio do consumidor ou numa excursão organizada.</a:t>
            </a:r>
          </a:p>
          <a:p>
            <a:pPr algn="just"/>
            <a:r>
              <a:rPr lang="pt-PT" dirty="0"/>
              <a:t>Alargamento em mais 12 meses no caso de o profissional não informar o consumidor, antes da celebração do contrato, quando seja o caso, da existência do direito de arrependimento, do respetivo prazo e do procedimento para o exercício do direito, “com entrega do formulário de livre resolução constante da parte B do anexo ao […] decreto-lei” [</a:t>
            </a:r>
            <a:r>
              <a:rPr lang="pt-PT" dirty="0" err="1"/>
              <a:t>art</a:t>
            </a:r>
            <a:r>
              <a:rPr lang="pt-PT" dirty="0"/>
              <a:t>. 4.º-1-m) </a:t>
            </a:r>
            <a:r>
              <a:rPr lang="pt-PT" i="1" dirty="0" err="1"/>
              <a:t>ex</a:t>
            </a:r>
            <a:r>
              <a:rPr lang="pt-PT" i="1" dirty="0"/>
              <a:t> vi </a:t>
            </a:r>
            <a:r>
              <a:rPr lang="pt-PT" dirty="0" err="1"/>
              <a:t>art</a:t>
            </a:r>
            <a:r>
              <a:rPr lang="pt-PT" dirty="0"/>
              <a:t>. 10.º-2 do DL 24/2014].</a:t>
            </a:r>
          </a:p>
        </p:txBody>
      </p:sp>
    </p:spTree>
    <p:extLst>
      <p:ext uri="{BB962C8B-B14F-4D97-AF65-F5344CB8AC3E}">
        <p14:creationId xmlns:p14="http://schemas.microsoft.com/office/powerpoint/2010/main" val="119888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05436-AFF6-39EC-B584-0ECEFC485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F7F84D-9017-50CD-05C8-349F876B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Início da contagem do prazo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F804F2-03BB-FCF8-7983-0474E3BA8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/>
              <a:t>Depende do tipo de contrato.</a:t>
            </a:r>
          </a:p>
          <a:p>
            <a:pPr algn="just"/>
            <a:r>
              <a:rPr lang="pt-PT" dirty="0"/>
              <a:t>No caso de o contrato incidir sobre uma coisa (por ex., compra e venda, locação ou alguns contratos de empreitada): data da entrega.</a:t>
            </a:r>
          </a:p>
          <a:p>
            <a:pPr algn="just"/>
            <a:r>
              <a:rPr lang="pt-PT" dirty="0"/>
              <a:t>Possibilidade de exercício do direito antes dessa data.</a:t>
            </a:r>
          </a:p>
          <a:p>
            <a:pPr algn="just"/>
            <a:r>
              <a:rPr lang="pt-PT" dirty="0"/>
              <a:t>Contratos de prestação de serviço: data da celebração do contrato [</a:t>
            </a:r>
            <a:r>
              <a:rPr lang="pt-PT" dirty="0" err="1"/>
              <a:t>art</a:t>
            </a:r>
            <a:r>
              <a:rPr lang="pt-PT" dirty="0"/>
              <a:t>. 10.º-1-a) do DL 24/2014].</a:t>
            </a:r>
          </a:p>
          <a:p>
            <a:pPr algn="just"/>
            <a:r>
              <a:rPr lang="pt-PT" dirty="0"/>
              <a:t>Dificuldade em contratos mistos ou atípicos.</a:t>
            </a:r>
          </a:p>
        </p:txBody>
      </p:sp>
    </p:spTree>
    <p:extLst>
      <p:ext uri="{BB962C8B-B14F-4D97-AF65-F5344CB8AC3E}">
        <p14:creationId xmlns:p14="http://schemas.microsoft.com/office/powerpoint/2010/main" val="335848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NSL - capas e agradecimen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SL-Escur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SL-Separado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3458</TotalTime>
  <Words>1804</Words>
  <Application>Microsoft Office PowerPoint</Application>
  <PresentationFormat>Ecrã Panorâmico</PresentationFormat>
  <Paragraphs>99</Paragraphs>
  <Slides>22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dos diapositivos</vt:lpstr>
      </vt:variant>
      <vt:variant>
        <vt:i4>22</vt:i4>
      </vt:variant>
    </vt:vector>
  </HeadingPairs>
  <TitlesOfParts>
    <vt:vector size="31" baseType="lpstr">
      <vt:lpstr>Arial</vt:lpstr>
      <vt:lpstr>Calibri</vt:lpstr>
      <vt:lpstr>Montserrat</vt:lpstr>
      <vt:lpstr>Montserrat Bold</vt:lpstr>
      <vt:lpstr>Montserrat Regular</vt:lpstr>
      <vt:lpstr>Open Sans</vt:lpstr>
      <vt:lpstr>NSL - capas e agradecimento</vt:lpstr>
      <vt:lpstr>NSL-Escuro</vt:lpstr>
      <vt:lpstr>NSL-Separadores</vt:lpstr>
      <vt:lpstr>Centro de Estudos Judiciários Contratos à Distância Ação de Formação Contínua Tipo G</vt:lpstr>
      <vt:lpstr>DIREITO DE ARREPENDIMENTO</vt:lpstr>
      <vt:lpstr>Introdução</vt:lpstr>
      <vt:lpstr>Definição</vt:lpstr>
      <vt:lpstr>Fonte legal</vt:lpstr>
      <vt:lpstr>Distinção do direito de rejeição</vt:lpstr>
      <vt:lpstr>DIREITO DE ARREPENDIMENTO EM CONTRATOS CELEBRADOS À DISTÂNCIA E FORA DO ESTABELECIMENTO</vt:lpstr>
      <vt:lpstr>Prazo</vt:lpstr>
      <vt:lpstr>Início da contagem do prazo</vt:lpstr>
      <vt:lpstr>Forma de exercício do direito (art. 11º do DL 24/2014)</vt:lpstr>
      <vt:lpstr>Efeitos do contrato na pendência do prazo</vt:lpstr>
      <vt:lpstr>Efeitos do contrato na pendência do prazo – Serviço (1.º modelo)</vt:lpstr>
      <vt:lpstr>Efeitos do contrato na pendência do prazo – Serviço (2.º modelo)</vt:lpstr>
      <vt:lpstr>Efeitos do exercício do direito – Objeto: coisa</vt:lpstr>
      <vt:lpstr>Efeitos do exercício do direito – Objeto: serviço</vt:lpstr>
      <vt:lpstr>Repercussão em contrato acessório</vt:lpstr>
      <vt:lpstr>Exceções ao direito de arrependimento (art. 17.º)</vt:lpstr>
      <vt:lpstr>Exceções ao direito de arrependimento (art. 17.º)</vt:lpstr>
      <vt:lpstr>Exceções ao direito de arrependimento (art. 17.º)</vt:lpstr>
      <vt:lpstr>Apresentação do PowerPoint</vt:lpstr>
      <vt:lpstr>Apresentação do PowerPoint</vt:lpstr>
      <vt:lpstr>OBRIGADO.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Joana Campos Carvalho</dc:creator>
  <cp:lastModifiedBy>Jorge Morais Carvalho</cp:lastModifiedBy>
  <cp:revision>44</cp:revision>
  <dcterms:created xsi:type="dcterms:W3CDTF">2024-10-01T11:16:42Z</dcterms:created>
  <dcterms:modified xsi:type="dcterms:W3CDTF">2025-05-14T11:59:55Z</dcterms:modified>
</cp:coreProperties>
</file>