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65" r:id="rId2"/>
    <p:sldId id="266" r:id="rId3"/>
    <p:sldId id="290" r:id="rId4"/>
    <p:sldId id="282" r:id="rId5"/>
    <p:sldId id="278" r:id="rId6"/>
    <p:sldId id="267" r:id="rId7"/>
    <p:sldId id="264" r:id="rId8"/>
    <p:sldId id="344" r:id="rId9"/>
    <p:sldId id="345" r:id="rId10"/>
    <p:sldId id="328" r:id="rId11"/>
    <p:sldId id="339" r:id="rId12"/>
    <p:sldId id="305" r:id="rId13"/>
    <p:sldId id="311" r:id="rId14"/>
    <p:sldId id="336" r:id="rId15"/>
    <p:sldId id="341" r:id="rId16"/>
    <p:sldId id="340" r:id="rId17"/>
    <p:sldId id="307" r:id="rId18"/>
    <p:sldId id="342" r:id="rId19"/>
    <p:sldId id="291" r:id="rId20"/>
    <p:sldId id="330" r:id="rId21"/>
    <p:sldId id="329" r:id="rId22"/>
    <p:sldId id="343" r:id="rId23"/>
    <p:sldId id="320" r:id="rId24"/>
    <p:sldId id="331" r:id="rId25"/>
    <p:sldId id="315" r:id="rId26"/>
    <p:sldId id="335" r:id="rId27"/>
    <p:sldId id="277" r:id="rId28"/>
    <p:sldId id="333" r:id="rId29"/>
    <p:sldId id="334" r:id="rId30"/>
    <p:sldId id="326" r:id="rId31"/>
    <p:sldId id="325" r:id="rId32"/>
    <p:sldId id="314" r:id="rId33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895C202D-F291-4A4C-BD23-52C445DBE337}">
          <p14:sldIdLst>
            <p14:sldId id="265"/>
            <p14:sldId id="266"/>
            <p14:sldId id="290"/>
            <p14:sldId id="282"/>
            <p14:sldId id="278"/>
            <p14:sldId id="267"/>
            <p14:sldId id="264"/>
          </p14:sldIdLst>
        </p14:section>
        <p14:section name="Âmbitos de aplicação" id="{358D3789-70E9-4E44-A2A5-4D9408B5F943}">
          <p14:sldIdLst>
            <p14:sldId id="344"/>
            <p14:sldId id="345"/>
            <p14:sldId id="328"/>
            <p14:sldId id="339"/>
          </p14:sldIdLst>
        </p14:section>
        <p14:section name="Duas modalidades novas" id="{38FB364B-DA1E-486C-864A-BBF5F2F82F70}">
          <p14:sldIdLst>
            <p14:sldId id="305"/>
            <p14:sldId id="311"/>
            <p14:sldId id="336"/>
            <p14:sldId id="341"/>
            <p14:sldId id="340"/>
            <p14:sldId id="307"/>
          </p14:sldIdLst>
        </p14:section>
        <p14:section name="Relação entre novas perdas" id="{4429AEB0-E7C2-406C-8CC1-289E998AFA18}">
          <p14:sldIdLst>
            <p14:sldId id="342"/>
          </p14:sldIdLst>
        </p14:section>
        <p14:section name="NCBC" id="{3D253EB0-6AA4-4851-9F08-5A32C2E2F2DF}">
          <p14:sldIdLst>
            <p14:sldId id="291"/>
            <p14:sldId id="330"/>
            <p14:sldId id="329"/>
            <p14:sldId id="343"/>
          </p14:sldIdLst>
        </p14:section>
        <p14:section name="A Pessoa afectada" id="{859F0011-F796-456F-B58D-03BC4550B18F}">
          <p14:sldIdLst>
            <p14:sldId id="320"/>
            <p14:sldId id="331"/>
          </p14:sldIdLst>
        </p14:section>
        <p14:section name="GRA" id="{A24AF4BE-FE36-44C0-80C8-98AC6DB7072F}">
          <p14:sldIdLst>
            <p14:sldId id="315"/>
            <p14:sldId id="335"/>
            <p14:sldId id="277"/>
            <p14:sldId id="333"/>
            <p14:sldId id="334"/>
            <p14:sldId id="326"/>
            <p14:sldId id="325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934C5-81B4-4A88-A7AD-C2499C665DCF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A63764FC-9D40-4004-A167-09C2A5CBB022}">
      <dgm:prSet/>
      <dgm:spPr/>
      <dgm:t>
        <a:bodyPr/>
        <a:lstStyle/>
        <a:p>
          <a:pPr rtl="0"/>
          <a:r>
            <a:rPr lang="pt-PT" dirty="0" smtClean="0"/>
            <a:t>Directiva 2014/42/EU transposta pela Lei n.º 30/</a:t>
          </a:r>
          <a:r>
            <a:rPr lang="pt-PT" b="1" dirty="0" smtClean="0">
              <a:solidFill>
                <a:srgbClr val="FFFF00"/>
              </a:solidFill>
            </a:rPr>
            <a:t>2017</a:t>
          </a:r>
          <a:r>
            <a:rPr lang="pt-PT" dirty="0" smtClean="0"/>
            <a:t>, de 30/05.</a:t>
          </a:r>
          <a:endParaRPr lang="pt-PT" dirty="0"/>
        </a:p>
      </dgm:t>
    </dgm:pt>
    <dgm:pt modelId="{BD049CFD-00E1-4CF8-82C6-A7552E1ED8CF}" type="parTrans" cxnId="{001C2EE0-BE02-460C-A195-0A3C45FC38D0}">
      <dgm:prSet/>
      <dgm:spPr/>
      <dgm:t>
        <a:bodyPr/>
        <a:lstStyle/>
        <a:p>
          <a:endParaRPr lang="pt-PT"/>
        </a:p>
      </dgm:t>
    </dgm:pt>
    <dgm:pt modelId="{4A3D8CA9-8BA9-46A4-A26F-DB3C91B60FDC}" type="sibTrans" cxnId="{001C2EE0-BE02-460C-A195-0A3C45FC38D0}">
      <dgm:prSet/>
      <dgm:spPr/>
      <dgm:t>
        <a:bodyPr/>
        <a:lstStyle/>
        <a:p>
          <a:endParaRPr lang="pt-PT"/>
        </a:p>
      </dgm:t>
    </dgm:pt>
    <dgm:pt modelId="{38CB42A4-AFEF-4D31-9F75-44E7345C8FFC}">
      <dgm:prSet/>
      <dgm:spPr/>
      <dgm:t>
        <a:bodyPr/>
        <a:lstStyle/>
        <a:p>
          <a:pPr rtl="0"/>
          <a:r>
            <a:rPr lang="pt-PT" dirty="0" smtClean="0"/>
            <a:t>Arquétipo da acção penal.</a:t>
          </a:r>
          <a:endParaRPr lang="pt-PT" dirty="0"/>
        </a:p>
      </dgm:t>
    </dgm:pt>
    <dgm:pt modelId="{AF28235D-B132-43B3-8B11-9D67D5D432BE}" type="parTrans" cxnId="{397B2C6C-CDAD-41E4-BBFE-EF7528519B81}">
      <dgm:prSet/>
      <dgm:spPr/>
      <dgm:t>
        <a:bodyPr/>
        <a:lstStyle/>
        <a:p>
          <a:endParaRPr lang="pt-PT"/>
        </a:p>
      </dgm:t>
    </dgm:pt>
    <dgm:pt modelId="{F4B89469-0EA3-4C55-BC4C-958714534C9E}" type="sibTrans" cxnId="{397B2C6C-CDAD-41E4-BBFE-EF7528519B81}">
      <dgm:prSet/>
      <dgm:spPr/>
      <dgm:t>
        <a:bodyPr/>
        <a:lstStyle/>
        <a:p>
          <a:endParaRPr lang="pt-PT"/>
        </a:p>
      </dgm:t>
    </dgm:pt>
    <dgm:pt modelId="{3D3E84FD-D4DC-491C-A040-6FF219E6D965}">
      <dgm:prSet/>
      <dgm:spPr/>
      <dgm:t>
        <a:bodyPr/>
        <a:lstStyle/>
        <a:p>
          <a:pPr rtl="0"/>
          <a:r>
            <a:rPr lang="pt-PT" b="1" dirty="0" smtClean="0"/>
            <a:t>A natureza jurídica </a:t>
          </a:r>
          <a:r>
            <a:rPr lang="pt-PT" dirty="0" smtClean="0"/>
            <a:t>da perda.</a:t>
          </a:r>
          <a:endParaRPr lang="pt-PT" dirty="0"/>
        </a:p>
      </dgm:t>
    </dgm:pt>
    <dgm:pt modelId="{A2BD4E31-0063-4B92-87CB-13431122E45A}" type="parTrans" cxnId="{399F63F1-269D-4476-92F9-075DF76228B9}">
      <dgm:prSet/>
      <dgm:spPr/>
      <dgm:t>
        <a:bodyPr/>
        <a:lstStyle/>
        <a:p>
          <a:endParaRPr lang="pt-PT"/>
        </a:p>
      </dgm:t>
    </dgm:pt>
    <dgm:pt modelId="{A4FFEB1F-02F2-496B-AC99-08DE7E439344}" type="sibTrans" cxnId="{399F63F1-269D-4476-92F9-075DF76228B9}">
      <dgm:prSet/>
      <dgm:spPr/>
      <dgm:t>
        <a:bodyPr/>
        <a:lstStyle/>
        <a:p>
          <a:endParaRPr lang="pt-PT"/>
        </a:p>
      </dgm:t>
    </dgm:pt>
    <dgm:pt modelId="{186CD7DC-F9B4-4F71-9FE3-6E1C9AF980BF}">
      <dgm:prSet/>
      <dgm:spPr/>
      <dgm:t>
        <a:bodyPr/>
        <a:lstStyle/>
        <a:p>
          <a:pPr rtl="0"/>
          <a:r>
            <a:rPr lang="pt-PT" dirty="0" smtClean="0"/>
            <a:t>A</a:t>
          </a:r>
          <a:r>
            <a:rPr lang="pt-PT" b="1" dirty="0" smtClean="0"/>
            <a:t> regulação adjectiva </a:t>
          </a:r>
          <a:r>
            <a:rPr lang="pt-PT" dirty="0" smtClean="0"/>
            <a:t>dispersa e insuficiente.</a:t>
          </a:r>
          <a:endParaRPr lang="pt-PT" dirty="0"/>
        </a:p>
      </dgm:t>
    </dgm:pt>
    <dgm:pt modelId="{C60A7E72-8734-4B86-B57C-1EA15F9AE49E}" type="parTrans" cxnId="{B37BE24F-7529-48DA-A5F4-CF2A4DCE4526}">
      <dgm:prSet/>
      <dgm:spPr/>
      <dgm:t>
        <a:bodyPr/>
        <a:lstStyle/>
        <a:p>
          <a:endParaRPr lang="pt-PT"/>
        </a:p>
      </dgm:t>
    </dgm:pt>
    <dgm:pt modelId="{296003C2-4390-49E6-B62C-0FF0D67AF4AD}" type="sibTrans" cxnId="{B37BE24F-7529-48DA-A5F4-CF2A4DCE4526}">
      <dgm:prSet/>
      <dgm:spPr/>
      <dgm:t>
        <a:bodyPr/>
        <a:lstStyle/>
        <a:p>
          <a:endParaRPr lang="pt-PT"/>
        </a:p>
      </dgm:t>
    </dgm:pt>
    <dgm:pt modelId="{B27A9FAA-73F1-4573-8C7B-6F5BDAF3D309}">
      <dgm:prSet/>
      <dgm:spPr/>
      <dgm:t>
        <a:bodyPr/>
        <a:lstStyle/>
        <a:p>
          <a:pPr rtl="0"/>
          <a:r>
            <a:rPr lang="pt-PT" b="1" smtClean="0"/>
            <a:t>As insuficiências da IPF </a:t>
          </a:r>
          <a:r>
            <a:rPr lang="pt-PT" smtClean="0"/>
            <a:t>e seus reflexos concretos.</a:t>
          </a:r>
          <a:endParaRPr lang="pt-PT"/>
        </a:p>
      </dgm:t>
    </dgm:pt>
    <dgm:pt modelId="{16AE2521-DDDC-4952-BDB6-282122B90B53}" type="parTrans" cxnId="{D2145721-A3EB-4120-95AE-85D16F62223A}">
      <dgm:prSet/>
      <dgm:spPr/>
      <dgm:t>
        <a:bodyPr/>
        <a:lstStyle/>
        <a:p>
          <a:endParaRPr lang="pt-PT"/>
        </a:p>
      </dgm:t>
    </dgm:pt>
    <dgm:pt modelId="{876A8F5B-879D-4962-BCE3-01D2A4E515F1}" type="sibTrans" cxnId="{D2145721-A3EB-4120-95AE-85D16F62223A}">
      <dgm:prSet/>
      <dgm:spPr/>
      <dgm:t>
        <a:bodyPr/>
        <a:lstStyle/>
        <a:p>
          <a:endParaRPr lang="pt-PT"/>
        </a:p>
      </dgm:t>
    </dgm:pt>
    <dgm:pt modelId="{F148EDBD-2C67-4975-9F08-63AD323BE79A}">
      <dgm:prSet/>
      <dgm:spPr/>
      <dgm:t>
        <a:bodyPr/>
        <a:lstStyle/>
        <a:p>
          <a:pPr rtl="0"/>
          <a:r>
            <a:rPr lang="pt-PT" dirty="0" smtClean="0"/>
            <a:t>A criminalidade organizada </a:t>
          </a:r>
          <a:r>
            <a:rPr lang="pt-PT" b="1" dirty="0" smtClean="0"/>
            <a:t>um (ou vários) passo(s) à frente.</a:t>
          </a:r>
          <a:endParaRPr lang="pt-PT" dirty="0"/>
        </a:p>
      </dgm:t>
    </dgm:pt>
    <dgm:pt modelId="{4BA14D6F-EA45-4265-991F-AD2EA63D1123}" type="parTrans" cxnId="{1AABF12B-0823-4B68-A90A-3C0FAECA514F}">
      <dgm:prSet/>
      <dgm:spPr/>
      <dgm:t>
        <a:bodyPr/>
        <a:lstStyle/>
        <a:p>
          <a:endParaRPr lang="pt-PT"/>
        </a:p>
      </dgm:t>
    </dgm:pt>
    <dgm:pt modelId="{CECB160A-4B09-4A98-AC70-3C816BA67080}" type="sibTrans" cxnId="{1AABF12B-0823-4B68-A90A-3C0FAECA514F}">
      <dgm:prSet/>
      <dgm:spPr/>
      <dgm:t>
        <a:bodyPr/>
        <a:lstStyle/>
        <a:p>
          <a:endParaRPr lang="pt-PT"/>
        </a:p>
      </dgm:t>
    </dgm:pt>
    <dgm:pt modelId="{CE70ED28-6E3E-4579-9463-A5D43BAB8F1E}" type="pres">
      <dgm:prSet presAssocID="{331934C5-81B4-4A88-A7AD-C2499C665DC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59B1EF9-E05D-4799-8097-C8BDD589D009}" type="pres">
      <dgm:prSet presAssocID="{331934C5-81B4-4A88-A7AD-C2499C665DCF}" presName="wedge1" presStyleLbl="node1" presStyleIdx="0" presStyleCnt="6"/>
      <dgm:spPr/>
      <dgm:t>
        <a:bodyPr/>
        <a:lstStyle/>
        <a:p>
          <a:endParaRPr lang="pt-PT"/>
        </a:p>
      </dgm:t>
    </dgm:pt>
    <dgm:pt modelId="{CB075A14-D6EA-4F27-9228-7868202A9F5E}" type="pres">
      <dgm:prSet presAssocID="{331934C5-81B4-4A88-A7AD-C2499C665DCF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4E5E2D8-6F78-4D8D-BE6F-4E97CAC914CA}" type="pres">
      <dgm:prSet presAssocID="{331934C5-81B4-4A88-A7AD-C2499C665DCF}" presName="wedge2" presStyleLbl="node1" presStyleIdx="1" presStyleCnt="6"/>
      <dgm:spPr/>
      <dgm:t>
        <a:bodyPr/>
        <a:lstStyle/>
        <a:p>
          <a:endParaRPr lang="pt-PT"/>
        </a:p>
      </dgm:t>
    </dgm:pt>
    <dgm:pt modelId="{3350A995-C0A9-4D86-B88C-048A4FBFD38F}" type="pres">
      <dgm:prSet presAssocID="{331934C5-81B4-4A88-A7AD-C2499C665DCF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75B5BC-F56D-47FF-B227-3E9855B91561}" type="pres">
      <dgm:prSet presAssocID="{331934C5-81B4-4A88-A7AD-C2499C665DCF}" presName="wedge3" presStyleLbl="node1" presStyleIdx="2" presStyleCnt="6"/>
      <dgm:spPr/>
      <dgm:t>
        <a:bodyPr/>
        <a:lstStyle/>
        <a:p>
          <a:endParaRPr lang="pt-PT"/>
        </a:p>
      </dgm:t>
    </dgm:pt>
    <dgm:pt modelId="{B79F3393-00B2-4F19-9C4F-D7E5B564B2CE}" type="pres">
      <dgm:prSet presAssocID="{331934C5-81B4-4A88-A7AD-C2499C665DCF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46E5D2B-B7BA-4482-8874-E2377247B60A}" type="pres">
      <dgm:prSet presAssocID="{331934C5-81B4-4A88-A7AD-C2499C665DCF}" presName="wedge4" presStyleLbl="node1" presStyleIdx="3" presStyleCnt="6"/>
      <dgm:spPr/>
      <dgm:t>
        <a:bodyPr/>
        <a:lstStyle/>
        <a:p>
          <a:endParaRPr lang="pt-PT"/>
        </a:p>
      </dgm:t>
    </dgm:pt>
    <dgm:pt modelId="{089B55C2-147C-4BD3-AB02-2B995809D71A}" type="pres">
      <dgm:prSet presAssocID="{331934C5-81B4-4A88-A7AD-C2499C665DCF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78E861A-5368-4087-86C6-C6493C82F77B}" type="pres">
      <dgm:prSet presAssocID="{331934C5-81B4-4A88-A7AD-C2499C665DCF}" presName="wedge5" presStyleLbl="node1" presStyleIdx="4" presStyleCnt="6"/>
      <dgm:spPr/>
      <dgm:t>
        <a:bodyPr/>
        <a:lstStyle/>
        <a:p>
          <a:endParaRPr lang="pt-PT"/>
        </a:p>
      </dgm:t>
    </dgm:pt>
    <dgm:pt modelId="{7CCA6806-B2AA-4FF2-AC2A-17F5B47A34D6}" type="pres">
      <dgm:prSet presAssocID="{331934C5-81B4-4A88-A7AD-C2499C665DCF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D9A43C0-0702-4A16-BE77-C3E67E6BFD1D}" type="pres">
      <dgm:prSet presAssocID="{331934C5-81B4-4A88-A7AD-C2499C665DCF}" presName="wedge6" presStyleLbl="node1" presStyleIdx="5" presStyleCnt="6" custScaleX="112431" custScaleY="105047"/>
      <dgm:spPr/>
      <dgm:t>
        <a:bodyPr/>
        <a:lstStyle/>
        <a:p>
          <a:endParaRPr lang="pt-PT"/>
        </a:p>
      </dgm:t>
    </dgm:pt>
    <dgm:pt modelId="{C693CDA5-DB9E-4FB5-BB7F-089F8BD362A7}" type="pres">
      <dgm:prSet presAssocID="{331934C5-81B4-4A88-A7AD-C2499C665DCF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321E68B-E974-49D9-B5B1-73EF6A90437E}" type="presOf" srcId="{F148EDBD-2C67-4975-9F08-63AD323BE79A}" destId="{C693CDA5-DB9E-4FB5-BB7F-089F8BD362A7}" srcOrd="1" destOrd="0" presId="urn:microsoft.com/office/officeart/2005/8/layout/chart3"/>
    <dgm:cxn modelId="{1AC24F41-80C1-4497-AD35-C41931EEB78A}" type="presOf" srcId="{F148EDBD-2C67-4975-9F08-63AD323BE79A}" destId="{BD9A43C0-0702-4A16-BE77-C3E67E6BFD1D}" srcOrd="0" destOrd="0" presId="urn:microsoft.com/office/officeart/2005/8/layout/chart3"/>
    <dgm:cxn modelId="{C4864A17-EDE0-42EC-9709-F51501E7567C}" type="presOf" srcId="{186CD7DC-F9B4-4F71-9FE3-6E1C9AF980BF}" destId="{646E5D2B-B7BA-4482-8874-E2377247B60A}" srcOrd="0" destOrd="0" presId="urn:microsoft.com/office/officeart/2005/8/layout/chart3"/>
    <dgm:cxn modelId="{2A30724D-6AE6-4C7D-969E-57985071C048}" type="presOf" srcId="{331934C5-81B4-4A88-A7AD-C2499C665DCF}" destId="{CE70ED28-6E3E-4579-9463-A5D43BAB8F1E}" srcOrd="0" destOrd="0" presId="urn:microsoft.com/office/officeart/2005/8/layout/chart3"/>
    <dgm:cxn modelId="{399F63F1-269D-4476-92F9-075DF76228B9}" srcId="{331934C5-81B4-4A88-A7AD-C2499C665DCF}" destId="{3D3E84FD-D4DC-491C-A040-6FF219E6D965}" srcOrd="2" destOrd="0" parTransId="{A2BD4E31-0063-4B92-87CB-13431122E45A}" sibTransId="{A4FFEB1F-02F2-496B-AC99-08DE7E439344}"/>
    <dgm:cxn modelId="{397B2C6C-CDAD-41E4-BBFE-EF7528519B81}" srcId="{331934C5-81B4-4A88-A7AD-C2499C665DCF}" destId="{38CB42A4-AFEF-4D31-9F75-44E7345C8FFC}" srcOrd="1" destOrd="0" parTransId="{AF28235D-B132-43B3-8B11-9D67D5D432BE}" sibTransId="{F4B89469-0EA3-4C55-BC4C-958714534C9E}"/>
    <dgm:cxn modelId="{89CCE598-9962-4088-8520-B0A520AB344D}" type="presOf" srcId="{A63764FC-9D40-4004-A167-09C2A5CBB022}" destId="{459B1EF9-E05D-4799-8097-C8BDD589D009}" srcOrd="0" destOrd="0" presId="urn:microsoft.com/office/officeart/2005/8/layout/chart3"/>
    <dgm:cxn modelId="{B37BE24F-7529-48DA-A5F4-CF2A4DCE4526}" srcId="{331934C5-81B4-4A88-A7AD-C2499C665DCF}" destId="{186CD7DC-F9B4-4F71-9FE3-6E1C9AF980BF}" srcOrd="3" destOrd="0" parTransId="{C60A7E72-8734-4B86-B57C-1EA15F9AE49E}" sibTransId="{296003C2-4390-49E6-B62C-0FF0D67AF4AD}"/>
    <dgm:cxn modelId="{939B64AE-8705-4EB6-9E82-C978B8DECB41}" type="presOf" srcId="{A63764FC-9D40-4004-A167-09C2A5CBB022}" destId="{CB075A14-D6EA-4F27-9228-7868202A9F5E}" srcOrd="1" destOrd="0" presId="urn:microsoft.com/office/officeart/2005/8/layout/chart3"/>
    <dgm:cxn modelId="{462ABEEA-5424-46B2-A132-324618B29E46}" type="presOf" srcId="{B27A9FAA-73F1-4573-8C7B-6F5BDAF3D309}" destId="{7CCA6806-B2AA-4FF2-AC2A-17F5B47A34D6}" srcOrd="1" destOrd="0" presId="urn:microsoft.com/office/officeart/2005/8/layout/chart3"/>
    <dgm:cxn modelId="{A2DFB187-52CC-413F-AE4B-E462B1F9D2A9}" type="presOf" srcId="{186CD7DC-F9B4-4F71-9FE3-6E1C9AF980BF}" destId="{089B55C2-147C-4BD3-AB02-2B995809D71A}" srcOrd="1" destOrd="0" presId="urn:microsoft.com/office/officeart/2005/8/layout/chart3"/>
    <dgm:cxn modelId="{D2145721-A3EB-4120-95AE-85D16F62223A}" srcId="{331934C5-81B4-4A88-A7AD-C2499C665DCF}" destId="{B27A9FAA-73F1-4573-8C7B-6F5BDAF3D309}" srcOrd="4" destOrd="0" parTransId="{16AE2521-DDDC-4952-BDB6-282122B90B53}" sibTransId="{876A8F5B-879D-4962-BCE3-01D2A4E515F1}"/>
    <dgm:cxn modelId="{86F57B94-7F65-4AC2-A1F2-07B9A50F1834}" type="presOf" srcId="{3D3E84FD-D4DC-491C-A040-6FF219E6D965}" destId="{D375B5BC-F56D-47FF-B227-3E9855B91561}" srcOrd="0" destOrd="0" presId="urn:microsoft.com/office/officeart/2005/8/layout/chart3"/>
    <dgm:cxn modelId="{27D8A717-BCE5-479A-891D-59ADCE0DC2FF}" type="presOf" srcId="{B27A9FAA-73F1-4573-8C7B-6F5BDAF3D309}" destId="{878E861A-5368-4087-86C6-C6493C82F77B}" srcOrd="0" destOrd="0" presId="urn:microsoft.com/office/officeart/2005/8/layout/chart3"/>
    <dgm:cxn modelId="{001C2EE0-BE02-460C-A195-0A3C45FC38D0}" srcId="{331934C5-81B4-4A88-A7AD-C2499C665DCF}" destId="{A63764FC-9D40-4004-A167-09C2A5CBB022}" srcOrd="0" destOrd="0" parTransId="{BD049CFD-00E1-4CF8-82C6-A7552E1ED8CF}" sibTransId="{4A3D8CA9-8BA9-46A4-A26F-DB3C91B60FDC}"/>
    <dgm:cxn modelId="{C4D755DD-473D-456A-8D8C-390F2CFA00DE}" type="presOf" srcId="{38CB42A4-AFEF-4D31-9F75-44E7345C8FFC}" destId="{3350A995-C0A9-4D86-B88C-048A4FBFD38F}" srcOrd="1" destOrd="0" presId="urn:microsoft.com/office/officeart/2005/8/layout/chart3"/>
    <dgm:cxn modelId="{4AE51082-C888-450E-8A97-E580C5566280}" type="presOf" srcId="{3D3E84FD-D4DC-491C-A040-6FF219E6D965}" destId="{B79F3393-00B2-4F19-9C4F-D7E5B564B2CE}" srcOrd="1" destOrd="0" presId="urn:microsoft.com/office/officeart/2005/8/layout/chart3"/>
    <dgm:cxn modelId="{1AABF12B-0823-4B68-A90A-3C0FAECA514F}" srcId="{331934C5-81B4-4A88-A7AD-C2499C665DCF}" destId="{F148EDBD-2C67-4975-9F08-63AD323BE79A}" srcOrd="5" destOrd="0" parTransId="{4BA14D6F-EA45-4265-991F-AD2EA63D1123}" sibTransId="{CECB160A-4B09-4A98-AC70-3C816BA67080}"/>
    <dgm:cxn modelId="{76586593-C556-478E-8E51-EEAF862B7DE4}" type="presOf" srcId="{38CB42A4-AFEF-4D31-9F75-44E7345C8FFC}" destId="{34E5E2D8-6F78-4D8D-BE6F-4E97CAC914CA}" srcOrd="0" destOrd="0" presId="urn:microsoft.com/office/officeart/2005/8/layout/chart3"/>
    <dgm:cxn modelId="{9B73BC7D-802D-4429-9D35-A5AD943A1366}" type="presParOf" srcId="{CE70ED28-6E3E-4579-9463-A5D43BAB8F1E}" destId="{459B1EF9-E05D-4799-8097-C8BDD589D009}" srcOrd="0" destOrd="0" presId="urn:microsoft.com/office/officeart/2005/8/layout/chart3"/>
    <dgm:cxn modelId="{E11296B4-0F4C-4B04-AC44-C758C31CAE9E}" type="presParOf" srcId="{CE70ED28-6E3E-4579-9463-A5D43BAB8F1E}" destId="{CB075A14-D6EA-4F27-9228-7868202A9F5E}" srcOrd="1" destOrd="0" presId="urn:microsoft.com/office/officeart/2005/8/layout/chart3"/>
    <dgm:cxn modelId="{AAE27191-FDC5-495C-BA48-0F694538CE36}" type="presParOf" srcId="{CE70ED28-6E3E-4579-9463-A5D43BAB8F1E}" destId="{34E5E2D8-6F78-4D8D-BE6F-4E97CAC914CA}" srcOrd="2" destOrd="0" presId="urn:microsoft.com/office/officeart/2005/8/layout/chart3"/>
    <dgm:cxn modelId="{0220AC46-D56C-4981-877F-3F465D26D45F}" type="presParOf" srcId="{CE70ED28-6E3E-4579-9463-A5D43BAB8F1E}" destId="{3350A995-C0A9-4D86-B88C-048A4FBFD38F}" srcOrd="3" destOrd="0" presId="urn:microsoft.com/office/officeart/2005/8/layout/chart3"/>
    <dgm:cxn modelId="{4DFD4481-F756-4F99-A468-6ADD492C32F6}" type="presParOf" srcId="{CE70ED28-6E3E-4579-9463-A5D43BAB8F1E}" destId="{D375B5BC-F56D-47FF-B227-3E9855B91561}" srcOrd="4" destOrd="0" presId="urn:microsoft.com/office/officeart/2005/8/layout/chart3"/>
    <dgm:cxn modelId="{432BA985-C07A-4BDA-99DF-AC54F2EC5971}" type="presParOf" srcId="{CE70ED28-6E3E-4579-9463-A5D43BAB8F1E}" destId="{B79F3393-00B2-4F19-9C4F-D7E5B564B2CE}" srcOrd="5" destOrd="0" presId="urn:microsoft.com/office/officeart/2005/8/layout/chart3"/>
    <dgm:cxn modelId="{4646BEBD-7012-4C14-B3F9-542928D47C54}" type="presParOf" srcId="{CE70ED28-6E3E-4579-9463-A5D43BAB8F1E}" destId="{646E5D2B-B7BA-4482-8874-E2377247B60A}" srcOrd="6" destOrd="0" presId="urn:microsoft.com/office/officeart/2005/8/layout/chart3"/>
    <dgm:cxn modelId="{85B80A14-C8F3-451A-A62B-93F331C6CCCD}" type="presParOf" srcId="{CE70ED28-6E3E-4579-9463-A5D43BAB8F1E}" destId="{089B55C2-147C-4BD3-AB02-2B995809D71A}" srcOrd="7" destOrd="0" presId="urn:microsoft.com/office/officeart/2005/8/layout/chart3"/>
    <dgm:cxn modelId="{00DBBE79-FC17-4381-8C8E-2AE55DFFD574}" type="presParOf" srcId="{CE70ED28-6E3E-4579-9463-A5D43BAB8F1E}" destId="{878E861A-5368-4087-86C6-C6493C82F77B}" srcOrd="8" destOrd="0" presId="urn:microsoft.com/office/officeart/2005/8/layout/chart3"/>
    <dgm:cxn modelId="{0F1FAE36-7D80-4C84-9ACB-A2A731098AC5}" type="presParOf" srcId="{CE70ED28-6E3E-4579-9463-A5D43BAB8F1E}" destId="{7CCA6806-B2AA-4FF2-AC2A-17F5B47A34D6}" srcOrd="9" destOrd="0" presId="urn:microsoft.com/office/officeart/2005/8/layout/chart3"/>
    <dgm:cxn modelId="{A0F41BD0-4FFA-4638-816F-85709383C95B}" type="presParOf" srcId="{CE70ED28-6E3E-4579-9463-A5D43BAB8F1E}" destId="{BD9A43C0-0702-4A16-BE77-C3E67E6BFD1D}" srcOrd="10" destOrd="0" presId="urn:microsoft.com/office/officeart/2005/8/layout/chart3"/>
    <dgm:cxn modelId="{56357199-380B-4250-BF57-DA39C352998F}" type="presParOf" srcId="{CE70ED28-6E3E-4579-9463-A5D43BAB8F1E}" destId="{C693CDA5-DB9E-4FB5-BB7F-089F8BD362A7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4FDB7B-5E55-4A13-ADBF-C0DB350A18D3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E627DE45-3DC6-48FC-B683-D28A45DA5AE5}">
      <dgm:prSet phldrT="[Texto]" custT="1"/>
      <dgm:spPr/>
      <dgm:t>
        <a:bodyPr/>
        <a:lstStyle/>
        <a:p>
          <a:pPr algn="just"/>
          <a:r>
            <a:rPr lang="pt-PT" sz="2000" b="1" dirty="0" smtClean="0"/>
            <a:t>Perda clássica</a:t>
          </a:r>
          <a:endParaRPr lang="pt-PT" sz="2000" b="1" dirty="0"/>
        </a:p>
      </dgm:t>
    </dgm:pt>
    <dgm:pt modelId="{5538B27D-B8F6-4EBC-855C-895A4F68726F}" type="parTrans" cxnId="{AE6D7D00-9404-456C-8A91-F9E7997D7368}">
      <dgm:prSet/>
      <dgm:spPr/>
      <dgm:t>
        <a:bodyPr/>
        <a:lstStyle/>
        <a:p>
          <a:endParaRPr lang="pt-PT"/>
        </a:p>
      </dgm:t>
    </dgm:pt>
    <dgm:pt modelId="{A9B70A84-B1E2-4FA2-A1D7-52DDC4279451}" type="sibTrans" cxnId="{AE6D7D00-9404-456C-8A91-F9E7997D7368}">
      <dgm:prSet/>
      <dgm:spPr/>
      <dgm:t>
        <a:bodyPr/>
        <a:lstStyle/>
        <a:p>
          <a:endParaRPr lang="pt-PT"/>
        </a:p>
      </dgm:t>
    </dgm:pt>
    <dgm:pt modelId="{DB9C562B-29EE-4965-85B2-B0028EB0209F}">
      <dgm:prSet phldrT="[Texto]" custT="1"/>
      <dgm:spPr/>
      <dgm:t>
        <a:bodyPr/>
        <a:lstStyle/>
        <a:p>
          <a:pPr algn="just"/>
          <a:r>
            <a:rPr lang="pt-PT" sz="2000" b="1" dirty="0" smtClean="0"/>
            <a:t>Perda alargada (espécie)</a:t>
          </a:r>
          <a:endParaRPr lang="pt-PT" sz="2000" b="1" dirty="0"/>
        </a:p>
      </dgm:t>
    </dgm:pt>
    <dgm:pt modelId="{9758A935-07C4-47EF-91A1-98A0CCBD6AA0}" type="parTrans" cxnId="{2A6B51B9-8E81-4885-90C1-3B098991E3C3}">
      <dgm:prSet/>
      <dgm:spPr/>
      <dgm:t>
        <a:bodyPr/>
        <a:lstStyle/>
        <a:p>
          <a:endParaRPr lang="pt-PT"/>
        </a:p>
      </dgm:t>
    </dgm:pt>
    <dgm:pt modelId="{4B40956C-F774-4DF7-8F0A-95B36CF78B34}" type="sibTrans" cxnId="{2A6B51B9-8E81-4885-90C1-3B098991E3C3}">
      <dgm:prSet/>
      <dgm:spPr/>
      <dgm:t>
        <a:bodyPr/>
        <a:lstStyle/>
        <a:p>
          <a:endParaRPr lang="pt-PT"/>
        </a:p>
      </dgm:t>
    </dgm:pt>
    <dgm:pt modelId="{DD8D9CC6-E0B3-44F9-AF12-35C3E4C20E9F}">
      <dgm:prSet phldrT="[Texto]" custT="1"/>
      <dgm:spPr/>
      <dgm:t>
        <a:bodyPr/>
        <a:lstStyle/>
        <a:p>
          <a:pPr algn="just"/>
          <a:r>
            <a:rPr lang="pt-PT" sz="1800" b="1" dirty="0" smtClean="0"/>
            <a:t>Perda </a:t>
          </a:r>
          <a:r>
            <a:rPr lang="pt-PT" sz="1800" b="1" dirty="0" err="1" smtClean="0"/>
            <a:t>pat</a:t>
          </a:r>
          <a:r>
            <a:rPr lang="pt-PT" sz="1800" b="1" dirty="0" smtClean="0"/>
            <a:t>. incongruente/</a:t>
          </a:r>
        </a:p>
        <a:p>
          <a:pPr algn="just"/>
          <a:r>
            <a:rPr lang="pt-PT" sz="1800" b="1" dirty="0" smtClean="0"/>
            <a:t>bens apreendidos associados a conduta criminosa </a:t>
          </a:r>
          <a:endParaRPr lang="pt-PT" sz="1800" b="1" dirty="0"/>
        </a:p>
      </dgm:t>
    </dgm:pt>
    <dgm:pt modelId="{DB0ED7ED-5C6D-4B1B-B45C-9EEBC184080E}" type="parTrans" cxnId="{A795A4F3-8049-41FA-A6D8-79008CEA03B6}">
      <dgm:prSet/>
      <dgm:spPr/>
      <dgm:t>
        <a:bodyPr/>
        <a:lstStyle/>
        <a:p>
          <a:endParaRPr lang="pt-PT"/>
        </a:p>
      </dgm:t>
    </dgm:pt>
    <dgm:pt modelId="{32D9F6F8-F584-4EF5-987D-A11C1327F2DF}" type="sibTrans" cxnId="{A795A4F3-8049-41FA-A6D8-79008CEA03B6}">
      <dgm:prSet/>
      <dgm:spPr/>
      <dgm:t>
        <a:bodyPr/>
        <a:lstStyle/>
        <a:p>
          <a:endParaRPr lang="pt-PT"/>
        </a:p>
      </dgm:t>
    </dgm:pt>
    <dgm:pt modelId="{26F2EBFD-9126-42A2-915B-B6785181638F}" type="pres">
      <dgm:prSet presAssocID="{124FDB7B-5E55-4A13-ADBF-C0DB350A18D3}" presName="composite" presStyleCnt="0">
        <dgm:presLayoutVars>
          <dgm:chMax val="5"/>
          <dgm:dir/>
          <dgm:resizeHandles val="exact"/>
        </dgm:presLayoutVars>
      </dgm:prSet>
      <dgm:spPr/>
    </dgm:pt>
    <dgm:pt modelId="{9B78A47C-9E87-43B6-B8CA-C1828D651941}" type="pres">
      <dgm:prSet presAssocID="{E627DE45-3DC6-48FC-B683-D28A45DA5AE5}" presName="circle1" presStyleLbl="lnNode1" presStyleIdx="0" presStyleCnt="3" custLinFactNeighborX="-20406" custLinFactNeighborY="-18706"/>
      <dgm:spPr>
        <a:solidFill>
          <a:schemeClr val="accent2"/>
        </a:solidFill>
      </dgm:spPr>
    </dgm:pt>
    <dgm:pt modelId="{C43F834E-0974-4B54-81FD-706BACA4292C}" type="pres">
      <dgm:prSet presAssocID="{E627DE45-3DC6-48FC-B683-D28A45DA5AE5}" presName="text1" presStyleLbl="revTx" presStyleIdx="0" presStyleCnt="3">
        <dgm:presLayoutVars>
          <dgm:bulletEnabled val="1"/>
        </dgm:presLayoutVars>
      </dgm:prSet>
      <dgm:spPr/>
    </dgm:pt>
    <dgm:pt modelId="{FB0839FB-95FA-4A7C-ADD6-CBE79B24D758}" type="pres">
      <dgm:prSet presAssocID="{E627DE45-3DC6-48FC-B683-D28A45DA5AE5}" presName="line1" presStyleLbl="callout" presStyleIdx="0" presStyleCnt="6"/>
      <dgm:spPr/>
    </dgm:pt>
    <dgm:pt modelId="{B3AEC07D-D18F-4A6C-87A4-64BF718E4EE0}" type="pres">
      <dgm:prSet presAssocID="{E627DE45-3DC6-48FC-B683-D28A45DA5AE5}" presName="d1" presStyleLbl="callout" presStyleIdx="1" presStyleCnt="6"/>
      <dgm:spPr/>
    </dgm:pt>
    <dgm:pt modelId="{E74C44BB-61BB-44C4-A3E3-72CA424DB099}" type="pres">
      <dgm:prSet presAssocID="{DB9C562B-29EE-4965-85B2-B0028EB0209F}" presName="circle2" presStyleLbl="lnNode1" presStyleIdx="1" presStyleCnt="3" custLinFactNeighborX="-6235" custLinFactNeighborY="-4535"/>
      <dgm:spPr>
        <a:solidFill>
          <a:schemeClr val="accent3">
            <a:lumMod val="60000"/>
            <a:lumOff val="40000"/>
          </a:schemeClr>
        </a:solidFill>
      </dgm:spPr>
    </dgm:pt>
    <dgm:pt modelId="{44263D64-318A-4824-BE3F-22286518A840}" type="pres">
      <dgm:prSet presAssocID="{DB9C562B-29EE-4965-85B2-B0028EB0209F}" presName="text2" presStyleLbl="revTx" presStyleIdx="1" presStyleCnt="3">
        <dgm:presLayoutVars>
          <dgm:bulletEnabled val="1"/>
        </dgm:presLayoutVars>
      </dgm:prSet>
      <dgm:spPr/>
    </dgm:pt>
    <dgm:pt modelId="{DD2CDE03-5368-47C4-8365-24D8F46017F1}" type="pres">
      <dgm:prSet presAssocID="{DB9C562B-29EE-4965-85B2-B0028EB0209F}" presName="line2" presStyleLbl="callout" presStyleIdx="2" presStyleCnt="6"/>
      <dgm:spPr/>
    </dgm:pt>
    <dgm:pt modelId="{9A7D49F9-A4D8-4D5A-A9B8-A9E056F6C759}" type="pres">
      <dgm:prSet presAssocID="{DB9C562B-29EE-4965-85B2-B0028EB0209F}" presName="d2" presStyleLbl="callout" presStyleIdx="3" presStyleCnt="6"/>
      <dgm:spPr/>
    </dgm:pt>
    <dgm:pt modelId="{105474DF-4592-413A-995C-DCC657E941E3}" type="pres">
      <dgm:prSet presAssocID="{DD8D9CC6-E0B3-44F9-AF12-35C3E4C20E9F}" presName="circle3" presStyleLbl="lnNode1" presStyleIdx="2" presStyleCnt="3" custScaleX="125643" custScaleY="123508" custLinFactNeighborX="-7142" custLinFactNeighborY="-2381"/>
      <dgm:spPr>
        <a:solidFill>
          <a:schemeClr val="accent3">
            <a:lumMod val="75000"/>
          </a:schemeClr>
        </a:solidFill>
      </dgm:spPr>
    </dgm:pt>
    <dgm:pt modelId="{097C7661-2726-4F18-9F7A-83C7D510E891}" type="pres">
      <dgm:prSet presAssocID="{DD8D9CC6-E0B3-44F9-AF12-35C3E4C20E9F}" presName="text3" presStyleLbl="revTx" presStyleIdx="2" presStyleCnt="3" custScaleX="116203" custScaleY="95073" custLinFactNeighborX="7482" custLinFactNeighborY="5946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07869DB-F8A2-4E12-9D48-235DD96563FC}" type="pres">
      <dgm:prSet presAssocID="{DD8D9CC6-E0B3-44F9-AF12-35C3E4C20E9F}" presName="line3" presStyleLbl="callout" presStyleIdx="4" presStyleCnt="6"/>
      <dgm:spPr/>
    </dgm:pt>
    <dgm:pt modelId="{5E531ACB-EEF0-47E8-9C92-20652848712C}" type="pres">
      <dgm:prSet presAssocID="{DD8D9CC6-E0B3-44F9-AF12-35C3E4C20E9F}" presName="d3" presStyleLbl="callout" presStyleIdx="5" presStyleCnt="6"/>
      <dgm:spPr/>
    </dgm:pt>
  </dgm:ptLst>
  <dgm:cxnLst>
    <dgm:cxn modelId="{1B3FA3B6-C7A5-40AF-ACFA-2A2592B053B9}" type="presOf" srcId="{DB9C562B-29EE-4965-85B2-B0028EB0209F}" destId="{44263D64-318A-4824-BE3F-22286518A840}" srcOrd="0" destOrd="0" presId="urn:microsoft.com/office/officeart/2005/8/layout/target1"/>
    <dgm:cxn modelId="{AE6D7D00-9404-456C-8A91-F9E7997D7368}" srcId="{124FDB7B-5E55-4A13-ADBF-C0DB350A18D3}" destId="{E627DE45-3DC6-48FC-B683-D28A45DA5AE5}" srcOrd="0" destOrd="0" parTransId="{5538B27D-B8F6-4EBC-855C-895A4F68726F}" sibTransId="{A9B70A84-B1E2-4FA2-A1D7-52DDC4279451}"/>
    <dgm:cxn modelId="{EDD74480-E519-4DF3-AAF2-B3ECF3BCE79D}" type="presOf" srcId="{DD8D9CC6-E0B3-44F9-AF12-35C3E4C20E9F}" destId="{097C7661-2726-4F18-9F7A-83C7D510E891}" srcOrd="0" destOrd="0" presId="urn:microsoft.com/office/officeart/2005/8/layout/target1"/>
    <dgm:cxn modelId="{2A6B51B9-8E81-4885-90C1-3B098991E3C3}" srcId="{124FDB7B-5E55-4A13-ADBF-C0DB350A18D3}" destId="{DB9C562B-29EE-4965-85B2-B0028EB0209F}" srcOrd="1" destOrd="0" parTransId="{9758A935-07C4-47EF-91A1-98A0CCBD6AA0}" sibTransId="{4B40956C-F774-4DF7-8F0A-95B36CF78B34}"/>
    <dgm:cxn modelId="{A795A4F3-8049-41FA-A6D8-79008CEA03B6}" srcId="{124FDB7B-5E55-4A13-ADBF-C0DB350A18D3}" destId="{DD8D9CC6-E0B3-44F9-AF12-35C3E4C20E9F}" srcOrd="2" destOrd="0" parTransId="{DB0ED7ED-5C6D-4B1B-B45C-9EEBC184080E}" sibTransId="{32D9F6F8-F584-4EF5-987D-A11C1327F2DF}"/>
    <dgm:cxn modelId="{60465057-A6DB-40C1-BA72-E4B536DEC69E}" type="presOf" srcId="{124FDB7B-5E55-4A13-ADBF-C0DB350A18D3}" destId="{26F2EBFD-9126-42A2-915B-B6785181638F}" srcOrd="0" destOrd="0" presId="urn:microsoft.com/office/officeart/2005/8/layout/target1"/>
    <dgm:cxn modelId="{2E41297C-3744-4859-A2AE-13D1F00B32DF}" type="presOf" srcId="{E627DE45-3DC6-48FC-B683-D28A45DA5AE5}" destId="{C43F834E-0974-4B54-81FD-706BACA4292C}" srcOrd="0" destOrd="0" presId="urn:microsoft.com/office/officeart/2005/8/layout/target1"/>
    <dgm:cxn modelId="{C7799A5F-A79F-478A-B69E-D16004DD6411}" type="presParOf" srcId="{26F2EBFD-9126-42A2-915B-B6785181638F}" destId="{9B78A47C-9E87-43B6-B8CA-C1828D651941}" srcOrd="0" destOrd="0" presId="urn:microsoft.com/office/officeart/2005/8/layout/target1"/>
    <dgm:cxn modelId="{F7B37E88-A32E-4513-95F9-4879425C93D0}" type="presParOf" srcId="{26F2EBFD-9126-42A2-915B-B6785181638F}" destId="{C43F834E-0974-4B54-81FD-706BACA4292C}" srcOrd="1" destOrd="0" presId="urn:microsoft.com/office/officeart/2005/8/layout/target1"/>
    <dgm:cxn modelId="{BEC5FBCA-3882-495D-B93F-FAA4204043D0}" type="presParOf" srcId="{26F2EBFD-9126-42A2-915B-B6785181638F}" destId="{FB0839FB-95FA-4A7C-ADD6-CBE79B24D758}" srcOrd="2" destOrd="0" presId="urn:microsoft.com/office/officeart/2005/8/layout/target1"/>
    <dgm:cxn modelId="{D554E3F8-966E-4BE4-9C83-DFA63B333A5A}" type="presParOf" srcId="{26F2EBFD-9126-42A2-915B-B6785181638F}" destId="{B3AEC07D-D18F-4A6C-87A4-64BF718E4EE0}" srcOrd="3" destOrd="0" presId="urn:microsoft.com/office/officeart/2005/8/layout/target1"/>
    <dgm:cxn modelId="{635BD562-CF18-438D-9904-5898765125AE}" type="presParOf" srcId="{26F2EBFD-9126-42A2-915B-B6785181638F}" destId="{E74C44BB-61BB-44C4-A3E3-72CA424DB099}" srcOrd="4" destOrd="0" presId="urn:microsoft.com/office/officeart/2005/8/layout/target1"/>
    <dgm:cxn modelId="{FDF8E6AD-F25C-4584-B58B-3281930DBA83}" type="presParOf" srcId="{26F2EBFD-9126-42A2-915B-B6785181638F}" destId="{44263D64-318A-4824-BE3F-22286518A840}" srcOrd="5" destOrd="0" presId="urn:microsoft.com/office/officeart/2005/8/layout/target1"/>
    <dgm:cxn modelId="{45BEFF9A-B10A-4007-A0FA-6A036473474C}" type="presParOf" srcId="{26F2EBFD-9126-42A2-915B-B6785181638F}" destId="{DD2CDE03-5368-47C4-8365-24D8F46017F1}" srcOrd="6" destOrd="0" presId="urn:microsoft.com/office/officeart/2005/8/layout/target1"/>
    <dgm:cxn modelId="{F37F506A-A64D-4776-B57B-2583790553B5}" type="presParOf" srcId="{26F2EBFD-9126-42A2-915B-B6785181638F}" destId="{9A7D49F9-A4D8-4D5A-A9B8-A9E056F6C759}" srcOrd="7" destOrd="0" presId="urn:microsoft.com/office/officeart/2005/8/layout/target1"/>
    <dgm:cxn modelId="{7D70C688-00DD-4EB9-9028-00B88D38B841}" type="presParOf" srcId="{26F2EBFD-9126-42A2-915B-B6785181638F}" destId="{105474DF-4592-413A-995C-DCC657E941E3}" srcOrd="8" destOrd="0" presId="urn:microsoft.com/office/officeart/2005/8/layout/target1"/>
    <dgm:cxn modelId="{168892DC-9CB6-48AF-BFCA-83C93E36A792}" type="presParOf" srcId="{26F2EBFD-9126-42A2-915B-B6785181638F}" destId="{097C7661-2726-4F18-9F7A-83C7D510E891}" srcOrd="9" destOrd="0" presId="urn:microsoft.com/office/officeart/2005/8/layout/target1"/>
    <dgm:cxn modelId="{07423126-65EA-4BFE-B8FD-FF5553787328}" type="presParOf" srcId="{26F2EBFD-9126-42A2-915B-B6785181638F}" destId="{707869DB-F8A2-4E12-9D48-235DD96563FC}" srcOrd="10" destOrd="0" presId="urn:microsoft.com/office/officeart/2005/8/layout/target1"/>
    <dgm:cxn modelId="{FDCA9CE6-AD1D-4460-A090-BE8D23539FF6}" type="presParOf" srcId="{26F2EBFD-9126-42A2-915B-B6785181638F}" destId="{5E531ACB-EEF0-47E8-9C92-20652848712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B1EF9-E05D-4799-8097-C8BDD589D009}">
      <dsp:nvSpPr>
        <dsp:cNvPr id="0" name=""/>
        <dsp:cNvSpPr/>
      </dsp:nvSpPr>
      <dsp:spPr>
        <a:xfrm>
          <a:off x="2238015" y="306894"/>
          <a:ext cx="5398617" cy="5398617"/>
        </a:xfrm>
        <a:prstGeom prst="pie">
          <a:avLst>
            <a:gd name="adj1" fmla="val 16200000"/>
            <a:gd name="adj2" fmla="val 19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Directiva 2014/42/EU transposta pela Lei n.º 30/</a:t>
          </a:r>
          <a:r>
            <a:rPr lang="pt-PT" sz="1600" b="1" kern="1200" dirty="0" smtClean="0">
              <a:solidFill>
                <a:srgbClr val="FFFF00"/>
              </a:solidFill>
            </a:rPr>
            <a:t>2017</a:t>
          </a:r>
          <a:r>
            <a:rPr lang="pt-PT" sz="1600" kern="1200" dirty="0" smtClean="0"/>
            <a:t>, de 30/05.</a:t>
          </a:r>
          <a:endParaRPr lang="pt-PT" sz="1600" kern="1200" dirty="0"/>
        </a:p>
      </dsp:txBody>
      <dsp:txXfrm>
        <a:off x="4995166" y="885317"/>
        <a:ext cx="1574596" cy="1156846"/>
      </dsp:txXfrm>
    </dsp:sp>
    <dsp:sp modelId="{34E5E2D8-6F78-4D8D-BE6F-4E97CAC914CA}">
      <dsp:nvSpPr>
        <dsp:cNvPr id="0" name=""/>
        <dsp:cNvSpPr/>
      </dsp:nvSpPr>
      <dsp:spPr>
        <a:xfrm>
          <a:off x="2077342" y="585179"/>
          <a:ext cx="5398617" cy="5398617"/>
        </a:xfrm>
        <a:prstGeom prst="pie">
          <a:avLst>
            <a:gd name="adj1" fmla="val 19800000"/>
            <a:gd name="adj2" fmla="val 1800000"/>
          </a:avLst>
        </a:prstGeom>
        <a:solidFill>
          <a:schemeClr val="accent5">
            <a:hueOff val="2235664"/>
            <a:satOff val="-1927"/>
            <a:lumOff val="25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Arquétipo da acção penal.</a:t>
          </a:r>
          <a:endParaRPr lang="pt-PT" sz="1600" kern="1200" dirty="0"/>
        </a:p>
      </dsp:txBody>
      <dsp:txXfrm>
        <a:off x="5772825" y="2738200"/>
        <a:ext cx="1632439" cy="1092577"/>
      </dsp:txXfrm>
    </dsp:sp>
    <dsp:sp modelId="{D375B5BC-F56D-47FF-B227-3E9855B91561}">
      <dsp:nvSpPr>
        <dsp:cNvPr id="0" name=""/>
        <dsp:cNvSpPr/>
      </dsp:nvSpPr>
      <dsp:spPr>
        <a:xfrm>
          <a:off x="2077342" y="585179"/>
          <a:ext cx="5398617" cy="5398617"/>
        </a:xfrm>
        <a:prstGeom prst="pie">
          <a:avLst>
            <a:gd name="adj1" fmla="val 1800000"/>
            <a:gd name="adj2" fmla="val 5400000"/>
          </a:avLst>
        </a:prstGeom>
        <a:solidFill>
          <a:schemeClr val="accent5">
            <a:hueOff val="4471328"/>
            <a:satOff val="-3854"/>
            <a:lumOff val="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A natureza jurídica </a:t>
          </a:r>
          <a:r>
            <a:rPr lang="pt-PT" sz="1600" kern="1200" dirty="0" smtClean="0"/>
            <a:t>da perda.</a:t>
          </a:r>
          <a:endParaRPr lang="pt-PT" sz="1600" kern="1200" dirty="0"/>
        </a:p>
      </dsp:txBody>
      <dsp:txXfrm>
        <a:off x="4834493" y="4248527"/>
        <a:ext cx="1574596" cy="1156846"/>
      </dsp:txXfrm>
    </dsp:sp>
    <dsp:sp modelId="{646E5D2B-B7BA-4482-8874-E2377247B60A}">
      <dsp:nvSpPr>
        <dsp:cNvPr id="0" name=""/>
        <dsp:cNvSpPr/>
      </dsp:nvSpPr>
      <dsp:spPr>
        <a:xfrm>
          <a:off x="2077342" y="585179"/>
          <a:ext cx="5398617" cy="5398617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6706992"/>
            <a:satOff val="-5780"/>
            <a:lumOff val="764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A</a:t>
          </a:r>
          <a:r>
            <a:rPr lang="pt-PT" sz="1600" b="1" kern="1200" dirty="0" smtClean="0"/>
            <a:t> regulação adjectiva </a:t>
          </a:r>
          <a:r>
            <a:rPr lang="pt-PT" sz="1600" kern="1200" dirty="0" smtClean="0"/>
            <a:t>dispersa e insuficiente.</a:t>
          </a:r>
          <a:endParaRPr lang="pt-PT" sz="1600" kern="1200" dirty="0"/>
        </a:p>
      </dsp:txBody>
      <dsp:txXfrm>
        <a:off x="3144212" y="4248527"/>
        <a:ext cx="1574596" cy="1156846"/>
      </dsp:txXfrm>
    </dsp:sp>
    <dsp:sp modelId="{878E861A-5368-4087-86C6-C6493C82F77B}">
      <dsp:nvSpPr>
        <dsp:cNvPr id="0" name=""/>
        <dsp:cNvSpPr/>
      </dsp:nvSpPr>
      <dsp:spPr>
        <a:xfrm>
          <a:off x="2077342" y="585179"/>
          <a:ext cx="5398617" cy="5398617"/>
        </a:xfrm>
        <a:prstGeom prst="pie">
          <a:avLst>
            <a:gd name="adj1" fmla="val 9000000"/>
            <a:gd name="adj2" fmla="val 12600000"/>
          </a:avLst>
        </a:prstGeom>
        <a:solidFill>
          <a:schemeClr val="accent5">
            <a:hueOff val="8942655"/>
            <a:satOff val="-7707"/>
            <a:lumOff val="1019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smtClean="0"/>
            <a:t>As insuficiências da IPF </a:t>
          </a:r>
          <a:r>
            <a:rPr lang="pt-PT" sz="1600" kern="1200" smtClean="0"/>
            <a:t>e seus reflexos concretos.</a:t>
          </a:r>
          <a:endParaRPr lang="pt-PT" sz="1600" kern="1200"/>
        </a:p>
      </dsp:txBody>
      <dsp:txXfrm>
        <a:off x="2160892" y="2738200"/>
        <a:ext cx="1632439" cy="1092577"/>
      </dsp:txXfrm>
    </dsp:sp>
    <dsp:sp modelId="{BD9A43C0-0702-4A16-BE77-C3E67E6BFD1D}">
      <dsp:nvSpPr>
        <dsp:cNvPr id="0" name=""/>
        <dsp:cNvSpPr/>
      </dsp:nvSpPr>
      <dsp:spPr>
        <a:xfrm>
          <a:off x="1741791" y="448945"/>
          <a:ext cx="6069720" cy="5671086"/>
        </a:xfrm>
        <a:prstGeom prst="pie">
          <a:avLst>
            <a:gd name="adj1" fmla="val 12600000"/>
            <a:gd name="adj2" fmla="val 16200000"/>
          </a:avLst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A criminalidade organizada </a:t>
          </a:r>
          <a:r>
            <a:rPr lang="pt-PT" sz="1600" b="1" kern="1200" dirty="0" smtClean="0"/>
            <a:t>um (ou vários) passo(s) à frente.</a:t>
          </a:r>
          <a:endParaRPr lang="pt-PT" sz="1600" kern="1200" dirty="0"/>
        </a:p>
      </dsp:txBody>
      <dsp:txXfrm>
        <a:off x="2941283" y="1056562"/>
        <a:ext cx="1770335" cy="1215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474DF-4592-413A-995C-DCC657E941E3}">
      <dsp:nvSpPr>
        <dsp:cNvPr id="0" name=""/>
        <dsp:cNvSpPr/>
      </dsp:nvSpPr>
      <dsp:spPr>
        <a:xfrm>
          <a:off x="0" y="511666"/>
          <a:ext cx="4825892" cy="4743888"/>
        </a:xfrm>
        <a:prstGeom prst="ellipse">
          <a:avLst/>
        </a:prstGeom>
        <a:solidFill>
          <a:schemeClr val="accent3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C44BB-61BB-44C4-A3E3-72CA424DB099}">
      <dsp:nvSpPr>
        <dsp:cNvPr id="0" name=""/>
        <dsp:cNvSpPr/>
      </dsp:nvSpPr>
      <dsp:spPr>
        <a:xfrm>
          <a:off x="1249744" y="1718264"/>
          <a:ext cx="2304573" cy="230457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8A47C-9E87-43B6-B8CA-C1828D651941}">
      <dsp:nvSpPr>
        <dsp:cNvPr id="0" name=""/>
        <dsp:cNvSpPr/>
      </dsp:nvSpPr>
      <dsp:spPr>
        <a:xfrm>
          <a:off x="2004868" y="2447270"/>
          <a:ext cx="768191" cy="768191"/>
        </a:xfrm>
        <a:prstGeom prst="ellipse">
          <a:avLst/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F834E-0974-4B54-81FD-706BACA4292C}">
      <dsp:nvSpPr>
        <dsp:cNvPr id="0" name=""/>
        <dsp:cNvSpPr/>
      </dsp:nvSpPr>
      <dsp:spPr>
        <a:xfrm>
          <a:off x="5106359" y="-225732"/>
          <a:ext cx="1920478" cy="1120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Perda clássica</a:t>
          </a:r>
          <a:endParaRPr lang="pt-PT" sz="2000" b="1" kern="1200" dirty="0"/>
        </a:p>
      </dsp:txBody>
      <dsp:txXfrm>
        <a:off x="5106359" y="-225732"/>
        <a:ext cx="1920478" cy="1120278"/>
      </dsp:txXfrm>
    </dsp:sp>
    <dsp:sp modelId="{FB0839FB-95FA-4A7C-ADD6-CBE79B24D758}">
      <dsp:nvSpPr>
        <dsp:cNvPr id="0" name=""/>
        <dsp:cNvSpPr/>
      </dsp:nvSpPr>
      <dsp:spPr>
        <a:xfrm>
          <a:off x="4626239" y="334406"/>
          <a:ext cx="4801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EC07D-D18F-4A6C-87A4-64BF718E4EE0}">
      <dsp:nvSpPr>
        <dsp:cNvPr id="0" name=""/>
        <dsp:cNvSpPr/>
      </dsp:nvSpPr>
      <dsp:spPr>
        <a:xfrm rot="5400000">
          <a:off x="2265011" y="615756"/>
          <a:ext cx="2640017" cy="20785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63D64-318A-4824-BE3F-22286518A840}">
      <dsp:nvSpPr>
        <dsp:cNvPr id="0" name=""/>
        <dsp:cNvSpPr/>
      </dsp:nvSpPr>
      <dsp:spPr>
        <a:xfrm>
          <a:off x="5106359" y="894545"/>
          <a:ext cx="1920478" cy="1120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Perda alargada (espécie)</a:t>
          </a:r>
          <a:endParaRPr lang="pt-PT" sz="2000" b="1" kern="1200" dirty="0"/>
        </a:p>
      </dsp:txBody>
      <dsp:txXfrm>
        <a:off x="5106359" y="894545"/>
        <a:ext cx="1920478" cy="1120278"/>
      </dsp:txXfrm>
    </dsp:sp>
    <dsp:sp modelId="{DD2CDE03-5368-47C4-8365-24D8F46017F1}">
      <dsp:nvSpPr>
        <dsp:cNvPr id="0" name=""/>
        <dsp:cNvSpPr/>
      </dsp:nvSpPr>
      <dsp:spPr>
        <a:xfrm>
          <a:off x="4626239" y="1454685"/>
          <a:ext cx="4801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D49F9-A4D8-4D5A-A9B8-A9E056F6C759}">
      <dsp:nvSpPr>
        <dsp:cNvPr id="0" name=""/>
        <dsp:cNvSpPr/>
      </dsp:nvSpPr>
      <dsp:spPr>
        <a:xfrm rot="5400000">
          <a:off x="2831680" y="1718559"/>
          <a:ext cx="2057216" cy="152806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C7661-2726-4F18-9F7A-83C7D510E891}">
      <dsp:nvSpPr>
        <dsp:cNvPr id="0" name=""/>
        <dsp:cNvSpPr/>
      </dsp:nvSpPr>
      <dsp:spPr>
        <a:xfrm>
          <a:off x="5083546" y="2708630"/>
          <a:ext cx="2231653" cy="1065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Perda </a:t>
          </a:r>
          <a:r>
            <a:rPr lang="pt-PT" sz="1800" b="1" kern="1200" dirty="0" err="1" smtClean="0"/>
            <a:t>pat</a:t>
          </a:r>
          <a:r>
            <a:rPr lang="pt-PT" sz="1800" b="1" kern="1200" dirty="0" smtClean="0"/>
            <a:t>. incongruente/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bens apreendidos associados a conduta criminosa </a:t>
          </a:r>
          <a:endParaRPr lang="pt-PT" sz="1800" b="1" kern="1200" dirty="0"/>
        </a:p>
      </dsp:txBody>
      <dsp:txXfrm>
        <a:off x="5083546" y="2708630"/>
        <a:ext cx="2231653" cy="1065082"/>
      </dsp:txXfrm>
    </dsp:sp>
    <dsp:sp modelId="{707869DB-F8A2-4E12-9D48-235DD96563FC}">
      <dsp:nvSpPr>
        <dsp:cNvPr id="0" name=""/>
        <dsp:cNvSpPr/>
      </dsp:nvSpPr>
      <dsp:spPr>
        <a:xfrm>
          <a:off x="4626239" y="2574964"/>
          <a:ext cx="4801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31ACB-EEF0-47E8-9C92-20652848712C}">
      <dsp:nvSpPr>
        <dsp:cNvPr id="0" name=""/>
        <dsp:cNvSpPr/>
      </dsp:nvSpPr>
      <dsp:spPr>
        <a:xfrm rot="5400000">
          <a:off x="3399054" y="2820465"/>
          <a:ext cx="1469805" cy="97752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8321A4B0-2957-412F-A4D7-EA02970656E2}" type="datetimeFigureOut">
              <a:rPr lang="pt-PT" smtClean="0"/>
              <a:t>05-03-2026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519056"/>
            <a:ext cx="2985558" cy="50283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02597" y="9519056"/>
            <a:ext cx="2985558" cy="50283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E863DFB-CF2D-43C0-AE4E-05CC660FA48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394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652DF-620C-40C3-89D5-93AC512B6D57}" type="datetimeFigureOut">
              <a:rPr lang="pt-PT" smtClean="0"/>
              <a:t>05-03-2026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7571E-5F3B-4970-AFE1-936083744F2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597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6620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2288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2462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3380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3603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7278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2218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5003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6543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3597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769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965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85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9720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3376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4433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9016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8498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127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679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740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5804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239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2944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0428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71E-5F3B-4970-AFE1-936083744F2C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039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BEF0-0F4E-40A1-A292-0E1AB13213F4}" type="datetimeFigureOut">
              <a:rPr lang="pt-PT" smtClean="0"/>
              <a:t>05-03-2026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4800-08B4-4232-92FE-C467189C835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122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BEF0-0F4E-40A1-A292-0E1AB13213F4}" type="datetimeFigureOut">
              <a:rPr lang="pt-PT" smtClean="0"/>
              <a:t>05-03-2026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4800-08B4-4232-92FE-C467189C835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28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BEF0-0F4E-40A1-A292-0E1AB13213F4}" type="datetimeFigureOut">
              <a:rPr lang="pt-PT" smtClean="0"/>
              <a:t>05-03-2026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4800-08B4-4232-92FE-C467189C835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580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BEF0-0F4E-40A1-A292-0E1AB13213F4}" type="datetimeFigureOut">
              <a:rPr lang="pt-PT" smtClean="0"/>
              <a:t>05-03-2026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4800-08B4-4232-92FE-C467189C835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862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BEF0-0F4E-40A1-A292-0E1AB13213F4}" type="datetimeFigureOut">
              <a:rPr lang="pt-PT" smtClean="0"/>
              <a:t>05-03-2026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4800-08B4-4232-92FE-C467189C835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632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BEF0-0F4E-40A1-A292-0E1AB13213F4}" type="datetimeFigureOut">
              <a:rPr lang="pt-PT" smtClean="0"/>
              <a:t>05-03-2026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4800-08B4-4232-92FE-C467189C835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868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BEF0-0F4E-40A1-A292-0E1AB13213F4}" type="datetimeFigureOut">
              <a:rPr lang="pt-PT" smtClean="0"/>
              <a:t>05-03-2026</a:t>
            </a:fld>
            <a:endParaRPr lang="pt-P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4800-08B4-4232-92FE-C467189C835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912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BEF0-0F4E-40A1-A292-0E1AB13213F4}" type="datetimeFigureOut">
              <a:rPr lang="pt-PT" smtClean="0"/>
              <a:t>05-03-2026</a:t>
            </a:fld>
            <a:endParaRPr lang="pt-P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4800-08B4-4232-92FE-C467189C835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384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BEF0-0F4E-40A1-A292-0E1AB13213F4}" type="datetimeFigureOut">
              <a:rPr lang="pt-PT" smtClean="0"/>
              <a:t>05-03-2026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4800-08B4-4232-92FE-C467189C835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727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BEF0-0F4E-40A1-A292-0E1AB13213F4}" type="datetimeFigureOut">
              <a:rPr lang="pt-PT" smtClean="0"/>
              <a:t>05-03-2026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4800-08B4-4232-92FE-C467189C835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547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BEF0-0F4E-40A1-A292-0E1AB13213F4}" type="datetimeFigureOut">
              <a:rPr lang="pt-PT" smtClean="0"/>
              <a:t>05-03-2026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4800-08B4-4232-92FE-C467189C835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492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E9BEF0-0F4E-40A1-A292-0E1AB13213F4}" type="datetimeFigureOut">
              <a:rPr lang="pt-PT" smtClean="0"/>
              <a:t>05-03-2026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F894800-08B4-4232-92FE-C467189C835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383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isteriopublico.pt/sites/default/files/2025-01/estrategia-do-ministerio-publico-para-a-recuperacao-da-ativos_0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177" y="849086"/>
            <a:ext cx="6588829" cy="5094514"/>
          </a:xfrm>
        </p:spPr>
        <p:txBody>
          <a:bodyPr>
            <a:normAutofit/>
          </a:bodyPr>
          <a:lstStyle/>
          <a:p>
            <a:pPr algn="ctr"/>
            <a:r>
              <a:rPr lang="pt-PT" b="1" dirty="0"/>
              <a:t>Novas </a:t>
            </a:r>
            <a:r>
              <a:rPr lang="pt-PT" b="1" dirty="0" smtClean="0"/>
              <a:t>perspectivas </a:t>
            </a:r>
            <a:r>
              <a:rPr lang="pt-PT" b="1" dirty="0"/>
              <a:t>substantivas e processuais no processo de recuperação de </a:t>
            </a:r>
            <a:r>
              <a:rPr lang="pt-PT" b="1" dirty="0" smtClean="0"/>
              <a:t>activos</a:t>
            </a:r>
            <a:endParaRPr lang="pt-PT" b="1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colorTemperature colorTemp="6200"/>
                    </a14:imgEffect>
                    <a14:imgEffect>
                      <a14:saturation sat="124000"/>
                    </a14:imgEffect>
                    <a14:imgEffect>
                      <a14:brightnessContrast bright="9000" contras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2360" y="270199"/>
            <a:ext cx="4648200" cy="6353175"/>
          </a:xfrm>
          <a:prstGeom prst="rect">
            <a:avLst/>
          </a:prstGeom>
          <a:effectLst>
            <a:glow rad="304800">
              <a:schemeClr val="bg2">
                <a:alpha val="76000"/>
              </a:schemeClr>
            </a:glow>
          </a:effectLst>
        </p:spPr>
      </p:pic>
      <p:sp>
        <p:nvSpPr>
          <p:cNvPr id="5" name="CaixaDeTexto 4"/>
          <p:cNvSpPr txBox="1"/>
          <p:nvPr/>
        </p:nvSpPr>
        <p:spPr>
          <a:xfrm>
            <a:off x="478177" y="6136477"/>
            <a:ext cx="244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CEJ, 06/03/2026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06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Âmbitos de aplicação </a:t>
            </a:r>
            <a:r>
              <a:rPr lang="pt-PT" dirty="0"/>
              <a:t>“das perdas</a:t>
            </a:r>
            <a:r>
              <a:rPr lang="pt-PT" dirty="0" smtClean="0"/>
              <a:t>”.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PERDA CLÁSSICA </a:t>
            </a:r>
            <a:r>
              <a:rPr lang="pt-PT" dirty="0" smtClean="0">
                <a:solidFill>
                  <a:schemeClr val="tx1"/>
                </a:solidFill>
              </a:rPr>
              <a:t>(perda de 1.º grau relacionada com o crime e dependente da condenação, em espécie ou </a:t>
            </a:r>
            <a:r>
              <a:rPr lang="pt-PT" dirty="0" err="1" smtClean="0">
                <a:solidFill>
                  <a:schemeClr val="tx1"/>
                </a:solidFill>
              </a:rPr>
              <a:t>pelo</a:t>
            </a:r>
            <a:r>
              <a:rPr lang="pt-PT" dirty="0" smtClean="0">
                <a:solidFill>
                  <a:schemeClr val="tx1"/>
                </a:solidFill>
              </a:rPr>
              <a:t> valor): </a:t>
            </a:r>
            <a:r>
              <a:rPr lang="pt-PT" dirty="0" err="1" smtClean="0">
                <a:solidFill>
                  <a:schemeClr val="tx1"/>
                </a:solidFill>
              </a:rPr>
              <a:t>arts</a:t>
            </a:r>
            <a:r>
              <a:rPr lang="pt-PT" dirty="0" smtClean="0">
                <a:solidFill>
                  <a:schemeClr val="tx1"/>
                </a:solidFill>
              </a:rPr>
              <a:t>. 12.º e 13.º da Directiva/109.º e ss. do CP;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PERDA ALARGADA</a:t>
            </a:r>
            <a:r>
              <a:rPr lang="pt-PT" dirty="0" smtClean="0">
                <a:solidFill>
                  <a:schemeClr val="tx1"/>
                </a:solidFill>
              </a:rPr>
              <a:t> (perda em espécie dos bens geradores de benefício económico e resultantes de actividade criminosa quando o Tribunal se convencer dessa proveniência, em caso de condenação por determinados crimes): </a:t>
            </a:r>
            <a:r>
              <a:rPr lang="pt-PT" dirty="0" err="1" smtClean="0">
                <a:solidFill>
                  <a:schemeClr val="tx1"/>
                </a:solidFill>
              </a:rPr>
              <a:t>art</a:t>
            </a:r>
            <a:r>
              <a:rPr lang="pt-PT" dirty="0" smtClean="0">
                <a:solidFill>
                  <a:schemeClr val="tx1"/>
                </a:solidFill>
              </a:rPr>
              <a:t>. 14.º da Directiva/6.º-A da Lei 5/2002 (Proposta);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NCBC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smtClean="0">
                <a:solidFill>
                  <a:schemeClr val="tx1"/>
                </a:solidFill>
              </a:rPr>
              <a:t>(perda </a:t>
            </a:r>
            <a:r>
              <a:rPr lang="pt-PT" dirty="0">
                <a:solidFill>
                  <a:schemeClr val="tx1"/>
                </a:solidFill>
              </a:rPr>
              <a:t>não baseada numa condenação </a:t>
            </a:r>
            <a:r>
              <a:rPr lang="pt-PT" dirty="0" smtClean="0">
                <a:solidFill>
                  <a:schemeClr val="tx1"/>
                </a:solidFill>
              </a:rPr>
              <a:t>dependente da causa de extinção do procedimento criminal): </a:t>
            </a:r>
            <a:r>
              <a:rPr lang="pt-PT" dirty="0" err="1" smtClean="0">
                <a:solidFill>
                  <a:schemeClr val="tx1"/>
                </a:solidFill>
              </a:rPr>
              <a:t>art</a:t>
            </a:r>
            <a:r>
              <a:rPr lang="pt-PT" dirty="0" smtClean="0">
                <a:solidFill>
                  <a:schemeClr val="tx1"/>
                </a:solidFill>
              </a:rPr>
              <a:t>. 15.º da Directiva;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PERDA DE BENS APREENDIDOS ASSOCIADOS A ACTIVIDADE CRIMINOSA </a:t>
            </a:r>
            <a:r>
              <a:rPr lang="pt-PT" dirty="0" smtClean="0">
                <a:solidFill>
                  <a:schemeClr val="tx1"/>
                </a:solidFill>
              </a:rPr>
              <a:t>(susceptível de gerar benefício económico substancial e subsidiária relativamente às demais): </a:t>
            </a:r>
            <a:r>
              <a:rPr lang="pt-PT" dirty="0" err="1" smtClean="0">
                <a:solidFill>
                  <a:schemeClr val="tx1"/>
                </a:solidFill>
              </a:rPr>
              <a:t>art</a:t>
            </a:r>
            <a:r>
              <a:rPr lang="pt-PT" dirty="0" smtClean="0">
                <a:solidFill>
                  <a:schemeClr val="tx1"/>
                </a:solidFill>
              </a:rPr>
              <a:t>. 16.º da Directiva/6.º-B da Lei 5/2002 (Proposta);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chemeClr val="tx1"/>
                </a:solidFill>
              </a:rPr>
              <a:t>PERDA ALARGADA/DO PATRIMÓNIO INCONGRUENTE </a:t>
            </a:r>
            <a:r>
              <a:rPr lang="pt-PT" dirty="0" smtClean="0">
                <a:solidFill>
                  <a:schemeClr val="tx1"/>
                </a:solidFill>
              </a:rPr>
              <a:t>(</a:t>
            </a:r>
            <a:r>
              <a:rPr lang="pt-PT" dirty="0" err="1" smtClean="0">
                <a:solidFill>
                  <a:schemeClr val="tx1"/>
                </a:solidFill>
              </a:rPr>
              <a:t>art</a:t>
            </a:r>
            <a:r>
              <a:rPr lang="pt-PT" dirty="0" smtClean="0">
                <a:solidFill>
                  <a:schemeClr val="tx1"/>
                </a:solidFill>
              </a:rPr>
              <a:t>. 7.º Lei 5/2002, que se mantém);</a:t>
            </a:r>
            <a:endParaRPr lang="pt-PT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1294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Âmbitos de aplicação </a:t>
            </a:r>
            <a:r>
              <a:rPr lang="pt-PT" dirty="0" smtClean="0"/>
              <a:t>“das perdas”.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229233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6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Perda </a:t>
            </a:r>
            <a:r>
              <a:rPr lang="pt-PT" dirty="0" smtClean="0"/>
              <a:t>alargada</a:t>
            </a:r>
            <a:br>
              <a:rPr lang="pt-PT" dirty="0" smtClean="0"/>
            </a:br>
            <a:r>
              <a:rPr lang="pt-PT" dirty="0" smtClean="0"/>
              <a:t>6.-A Lei 5/2002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PT" dirty="0" smtClean="0">
                <a:cs typeface="Calibri" panose="020F0502020204030204" pitchFamily="34" charset="0"/>
              </a:rPr>
              <a:t>Decretamento </a:t>
            </a:r>
            <a:r>
              <a:rPr lang="pt-PT" dirty="0">
                <a:cs typeface="Calibri" panose="020F0502020204030204" pitchFamily="34" charset="0"/>
              </a:rPr>
              <a:t>da </a:t>
            </a:r>
            <a:r>
              <a:rPr lang="pt-PT" b="1" dirty="0">
                <a:cs typeface="Calibri" panose="020F0502020204030204" pitchFamily="34" charset="0"/>
              </a:rPr>
              <a:t>perda de bens (em espécie, sem perda </a:t>
            </a:r>
            <a:r>
              <a:rPr lang="pt-PT" b="1" dirty="0" err="1">
                <a:cs typeface="Calibri" panose="020F0502020204030204" pitchFamily="34" charset="0"/>
              </a:rPr>
              <a:t>pelo</a:t>
            </a:r>
            <a:r>
              <a:rPr lang="pt-PT" b="1" dirty="0">
                <a:cs typeface="Calibri" panose="020F0502020204030204" pitchFamily="34" charset="0"/>
              </a:rPr>
              <a:t> valor)</a:t>
            </a:r>
            <a:r>
              <a:rPr lang="pt-PT" dirty="0">
                <a:cs typeface="Calibri" panose="020F0502020204030204" pitchFamily="34" charset="0"/>
              </a:rPr>
              <a:t> quanto o Tribunal se convença, </a:t>
            </a:r>
            <a:r>
              <a:rPr lang="pt-PT" b="1" dirty="0">
                <a:cs typeface="Calibri" panose="020F0502020204030204" pitchFamily="34" charset="0"/>
              </a:rPr>
              <a:t>não tendo sido possível provar a sua origem no facto ilícito-típico que fundamentou a condenação</a:t>
            </a:r>
            <a:r>
              <a:rPr lang="pt-PT" dirty="0">
                <a:cs typeface="Calibri" panose="020F0502020204030204" pitchFamily="34" charset="0"/>
              </a:rPr>
              <a:t>, da sua </a:t>
            </a:r>
            <a:r>
              <a:rPr lang="pt-PT" b="1" dirty="0">
                <a:cs typeface="Calibri" panose="020F0502020204030204" pitchFamily="34" charset="0"/>
              </a:rPr>
              <a:t>proveniência de actividade criminosa</a:t>
            </a:r>
            <a:r>
              <a:rPr lang="pt-PT" dirty="0">
                <a:cs typeface="Calibri" panose="020F0502020204030204" pitchFamily="34" charset="0"/>
              </a:rPr>
              <a:t>:</a:t>
            </a:r>
          </a:p>
          <a:p>
            <a:pPr lvl="0" algn="just"/>
            <a:r>
              <a:rPr lang="pt-PT" sz="1700" dirty="0" smtClean="0">
                <a:cs typeface="Calibri" panose="020F0502020204030204" pitchFamily="34" charset="0"/>
              </a:rPr>
              <a:t>Desde que crime seja punível com pena de prisão =ou» 4 anos e susceptível de gerar, directa ou indirectamente, um benefício económico </a:t>
            </a:r>
            <a:r>
              <a:rPr lang="pt-PT" sz="1700" b="1" dirty="0" smtClean="0">
                <a:cs typeface="Calibri" panose="020F0502020204030204" pitchFamily="34" charset="0"/>
              </a:rPr>
              <a:t>ou </a:t>
            </a:r>
            <a:r>
              <a:rPr lang="pt-PT" sz="1700" dirty="0" smtClean="0">
                <a:cs typeface="Calibri" panose="020F0502020204030204" pitchFamily="34" charset="0"/>
              </a:rPr>
              <a:t>cometido no âmbito de uma organização criminosa e punível com igual pena e susceptível de gerar esse benefício económico.</a:t>
            </a:r>
          </a:p>
          <a:p>
            <a:pPr algn="just"/>
            <a:r>
              <a:rPr lang="pt-PT" sz="1700" dirty="0" smtClean="0">
                <a:cs typeface="Calibri" panose="020F0502020204030204" pitchFamily="34" charset="0"/>
              </a:rPr>
              <a:t>Organização </a:t>
            </a:r>
            <a:r>
              <a:rPr lang="pt-PT" sz="1700" dirty="0">
                <a:cs typeface="Calibri" panose="020F0502020204030204" pitchFamily="34" charset="0"/>
              </a:rPr>
              <a:t>criminosa</a:t>
            </a:r>
            <a:r>
              <a:rPr lang="pt-PT" sz="1700" dirty="0" smtClean="0">
                <a:cs typeface="Calibri" panose="020F0502020204030204" pitchFamily="34" charset="0"/>
              </a:rPr>
              <a:t>: “</a:t>
            </a:r>
            <a:r>
              <a:rPr lang="pt-PT" sz="1700" dirty="0">
                <a:cs typeface="Calibri" panose="020F0502020204030204" pitchFamily="34" charset="0"/>
              </a:rPr>
              <a:t>associação estruturada de mais de duas pessoas, que se mantém ao longo do tempo e cujos membros </a:t>
            </a:r>
            <a:r>
              <a:rPr lang="pt-PT" sz="1700" dirty="0" err="1">
                <a:cs typeface="Calibri" panose="020F0502020204030204" pitchFamily="34" charset="0"/>
              </a:rPr>
              <a:t>atuam</a:t>
            </a:r>
            <a:r>
              <a:rPr lang="pt-PT" sz="1700" dirty="0">
                <a:cs typeface="Calibri" panose="020F0502020204030204" pitchFamily="34" charset="0"/>
              </a:rPr>
              <a:t> de forma concertada, tendo em vista a prática de crimes puníveis com pena de prisão igual ou superior a quatro anos, com o </a:t>
            </a:r>
            <a:r>
              <a:rPr lang="pt-PT" sz="1700" dirty="0" err="1">
                <a:cs typeface="Calibri" panose="020F0502020204030204" pitchFamily="34" charset="0"/>
              </a:rPr>
              <a:t>objetivo</a:t>
            </a:r>
            <a:r>
              <a:rPr lang="pt-PT" sz="1700" dirty="0">
                <a:cs typeface="Calibri" panose="020F0502020204030204" pitchFamily="34" charset="0"/>
              </a:rPr>
              <a:t> de obter, </a:t>
            </a:r>
            <a:r>
              <a:rPr lang="pt-PT" sz="1700" dirty="0" err="1">
                <a:cs typeface="Calibri" panose="020F0502020204030204" pitchFamily="34" charset="0"/>
              </a:rPr>
              <a:t>direta</a:t>
            </a:r>
            <a:r>
              <a:rPr lang="pt-PT" sz="1700" dirty="0">
                <a:cs typeface="Calibri" panose="020F0502020204030204" pitchFamily="34" charset="0"/>
              </a:rPr>
              <a:t> ou </a:t>
            </a:r>
            <a:r>
              <a:rPr lang="pt-PT" sz="1700" dirty="0" err="1">
                <a:cs typeface="Calibri" panose="020F0502020204030204" pitchFamily="34" charset="0"/>
              </a:rPr>
              <a:t>indiretamente</a:t>
            </a:r>
            <a:r>
              <a:rPr lang="pt-PT" sz="1700" dirty="0">
                <a:cs typeface="Calibri" panose="020F0502020204030204" pitchFamily="34" charset="0"/>
              </a:rPr>
              <a:t>, benefícios materiais</a:t>
            </a:r>
            <a:r>
              <a:rPr lang="pt-PT" sz="1700" dirty="0" smtClean="0">
                <a:cs typeface="Calibri" panose="020F0502020204030204" pitchFamily="34" charset="0"/>
              </a:rPr>
              <a:t>.”.</a:t>
            </a:r>
          </a:p>
          <a:p>
            <a:pPr algn="just"/>
            <a:r>
              <a:rPr lang="pt-PT" sz="1700" dirty="0">
                <a:cs typeface="Calibri" panose="020F0502020204030204" pitchFamily="34" charset="0"/>
              </a:rPr>
              <a:t>Não há quaisquer presunções, mas exemplos padrão, bem como, restrições.</a:t>
            </a:r>
            <a:endParaRPr lang="pt-PT" sz="1800" dirty="0">
              <a:solidFill>
                <a:srgbClr val="FF0000"/>
              </a:solidFill>
            </a:endParaRPr>
          </a:p>
          <a:p>
            <a:pPr algn="just"/>
            <a:r>
              <a:rPr lang="pt-PT" sz="1700" dirty="0" smtClean="0">
                <a:cs typeface="Calibri" panose="020F0502020204030204" pitchFamily="34" charset="0"/>
              </a:rPr>
              <a:t>Não </a:t>
            </a:r>
            <a:r>
              <a:rPr lang="pt-PT" sz="1700" dirty="0" smtClean="0">
                <a:cs typeface="Calibri" panose="020F0502020204030204" pitchFamily="34" charset="0"/>
              </a:rPr>
              <a:t>prejudica a perda do património </a:t>
            </a:r>
            <a:r>
              <a:rPr lang="pt-PT" sz="1700" dirty="0" smtClean="0">
                <a:cs typeface="Calibri" panose="020F0502020204030204" pitchFamily="34" charset="0"/>
              </a:rPr>
              <a:t>incongruente.</a:t>
            </a:r>
            <a:endParaRPr lang="pt-PT" sz="1700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Perda alargada</a:t>
            </a:r>
            <a:br>
              <a:rPr lang="pt-PT" dirty="0"/>
            </a:br>
            <a:r>
              <a:rPr lang="pt-PT" dirty="0"/>
              <a:t>6.-A Lei 5/2002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Cons. 29: “é </a:t>
            </a:r>
            <a:r>
              <a:rPr lang="pt-PT" dirty="0"/>
              <a:t>possível que haja situações em que seja conveniente que uma condenação penal por uma </a:t>
            </a:r>
            <a:r>
              <a:rPr lang="pt-PT" dirty="0" err="1"/>
              <a:t>infração</a:t>
            </a:r>
            <a:r>
              <a:rPr lang="pt-PT" dirty="0"/>
              <a:t> penal </a:t>
            </a:r>
            <a:r>
              <a:rPr lang="pt-PT" dirty="0" err="1"/>
              <a:t>suscetível</a:t>
            </a:r>
            <a:r>
              <a:rPr lang="pt-PT" dirty="0"/>
              <a:t> de dar origem a benefícios económicos seja seguida da perda, </a:t>
            </a:r>
            <a:r>
              <a:rPr lang="pt-PT" b="1" dirty="0"/>
              <a:t>não apenas dos bens associados ao crime</a:t>
            </a:r>
            <a:r>
              <a:rPr lang="pt-PT" dirty="0"/>
              <a:t> em questão, incluindo as vantagens do crime ou os seus instrumentos, </a:t>
            </a:r>
            <a:r>
              <a:rPr lang="pt-PT" b="1" dirty="0"/>
              <a:t>mas também de bens adicionais que o tribunal apure serem resultantes de conduta criminosa.</a:t>
            </a:r>
            <a:r>
              <a:rPr lang="pt-PT" dirty="0"/>
              <a:t> Deverá ser possível </a:t>
            </a:r>
            <a:r>
              <a:rPr lang="pt-PT" b="1" dirty="0"/>
              <a:t>decidir essa perda alargada caso o tribunal esteja convencido de que os bens em causa sejam resultantes de conduta criminosa, sem exigência de uma condenação para essa mesma conduta. </a:t>
            </a:r>
            <a:r>
              <a:rPr lang="pt-PT" dirty="0"/>
              <a:t>A conduta criminosa em causa pode consistir em qualquer tipo de </a:t>
            </a:r>
            <a:r>
              <a:rPr lang="pt-PT" dirty="0" err="1"/>
              <a:t>infração</a:t>
            </a:r>
            <a:r>
              <a:rPr lang="pt-PT" dirty="0"/>
              <a:t>. </a:t>
            </a:r>
            <a:r>
              <a:rPr lang="pt-PT" b="1" dirty="0"/>
              <a:t>As </a:t>
            </a:r>
            <a:r>
              <a:rPr lang="pt-PT" b="1" dirty="0" err="1"/>
              <a:t>infrações</a:t>
            </a:r>
            <a:r>
              <a:rPr lang="pt-PT" b="1" dirty="0"/>
              <a:t> penais individuais não têm de ser provadas, mas o tribunal tem de estar convencido de que os bens em causa sejam resultantes dessa conduta </a:t>
            </a:r>
            <a:r>
              <a:rPr lang="pt-PT" b="1" dirty="0" smtClean="0"/>
              <a:t>criminosa</a:t>
            </a:r>
            <a:r>
              <a:rPr lang="pt-PT" dirty="0" smtClean="0"/>
              <a:t> (…).”.</a:t>
            </a:r>
          </a:p>
        </p:txBody>
      </p:sp>
    </p:spTree>
    <p:extLst>
      <p:ext uri="{BB962C8B-B14F-4D97-AF65-F5344CB8AC3E}">
        <p14:creationId xmlns:p14="http://schemas.microsoft.com/office/powerpoint/2010/main" val="8282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Perda alargada</a:t>
            </a:r>
            <a:br>
              <a:rPr lang="pt-PT" dirty="0"/>
            </a:br>
            <a:r>
              <a:rPr lang="pt-PT" dirty="0"/>
              <a:t>6.-A Lei 5/2002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Exemplos:</a:t>
            </a:r>
          </a:p>
          <a:p>
            <a:pPr algn="just"/>
            <a:r>
              <a:rPr lang="pt-PT" dirty="0" smtClean="0"/>
              <a:t>Condenação </a:t>
            </a:r>
            <a:r>
              <a:rPr lang="pt-PT" dirty="0" err="1" smtClean="0"/>
              <a:t>pela</a:t>
            </a:r>
            <a:r>
              <a:rPr lang="pt-PT" dirty="0" smtClean="0"/>
              <a:t> prática de burlas informáticas que resultarem provados e d</a:t>
            </a:r>
            <a:r>
              <a:rPr lang="pt-PT" dirty="0" smtClean="0"/>
              <a:t>ecretamento da perda do saldo da conta bancária usada para creditação de montantes;</a:t>
            </a:r>
          </a:p>
          <a:p>
            <a:pPr algn="just"/>
            <a:r>
              <a:rPr lang="pt-PT" dirty="0" smtClean="0"/>
              <a:t>Condenação </a:t>
            </a:r>
            <a:r>
              <a:rPr lang="pt-PT" dirty="0" err="1" smtClean="0"/>
              <a:t>pela</a:t>
            </a:r>
            <a:r>
              <a:rPr lang="pt-PT" dirty="0" smtClean="0"/>
              <a:t> prática do crime de tráfico de droga e decretamento da perda de um bem específico apreendido (v.g. uma mala em dinheiro, um quadro, um carro valioso); .</a:t>
            </a:r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marL="0" indent="0" algn="ctr">
              <a:buNone/>
            </a:pPr>
            <a:r>
              <a:rPr lang="pt-PT" dirty="0" smtClean="0"/>
              <a:t>Desde que o </a:t>
            </a:r>
            <a:r>
              <a:rPr lang="pt-PT" b="1" dirty="0" smtClean="0"/>
              <a:t>Tribunal se convença da sua origem na actividade criminosa</a:t>
            </a:r>
            <a:r>
              <a:rPr lang="pt-PT" dirty="0" smtClean="0"/>
              <a:t>, mesmo </a:t>
            </a:r>
            <a:r>
              <a:rPr lang="pt-PT" b="1" dirty="0" smtClean="0"/>
              <a:t>que não consiga relacionar com operações concretas </a:t>
            </a:r>
            <a:r>
              <a:rPr lang="pt-PT" dirty="0" smtClean="0"/>
              <a:t>(de burla ou pagamento de transacção).</a:t>
            </a:r>
          </a:p>
          <a:p>
            <a:pPr algn="just"/>
            <a:endParaRPr lang="pt-PT" dirty="0" smtClean="0"/>
          </a:p>
        </p:txBody>
      </p:sp>
      <p:sp>
        <p:nvSpPr>
          <p:cNvPr id="4" name="Seta para baixo 3"/>
          <p:cNvSpPr/>
          <p:nvPr/>
        </p:nvSpPr>
        <p:spPr>
          <a:xfrm>
            <a:off x="7161108" y="3775164"/>
            <a:ext cx="731520" cy="509451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11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Perda de </a:t>
            </a:r>
            <a:r>
              <a:rPr lang="pt-PT" dirty="0" smtClean="0"/>
              <a:t>bens apreendidos associados actividade criminosa </a:t>
            </a:r>
            <a:br>
              <a:rPr lang="pt-PT" dirty="0" smtClean="0"/>
            </a:br>
            <a:r>
              <a:rPr lang="pt-PT" dirty="0" smtClean="0"/>
              <a:t>6.-B Lei 5/2002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dirty="0" smtClean="0"/>
              <a:t>Decretamento da perda de bens apreendidos </a:t>
            </a:r>
            <a:r>
              <a:rPr lang="pt-PT" b="1" dirty="0" smtClean="0"/>
              <a:t>quando não seja possível a perda clássica ou alargada</a:t>
            </a:r>
            <a:r>
              <a:rPr lang="pt-PT" dirty="0" smtClean="0"/>
              <a:t> (6.º-A de Lai 5/2002), em caso de </a:t>
            </a:r>
            <a:r>
              <a:rPr lang="pt-PT" b="1" dirty="0" smtClean="0"/>
              <a:t>arquivamento ou absolvição </a:t>
            </a:r>
            <a:r>
              <a:rPr lang="pt-PT" b="1" dirty="0" err="1" smtClean="0"/>
              <a:t>pela</a:t>
            </a:r>
            <a:r>
              <a:rPr lang="pt-PT" b="1" dirty="0" smtClean="0"/>
              <a:t> prática dos crimes de catálogo</a:t>
            </a:r>
            <a:r>
              <a:rPr lang="pt-PT" dirty="0" smtClean="0"/>
              <a:t>, desde que o Tribunal se convença da sua </a:t>
            </a:r>
            <a:r>
              <a:rPr lang="pt-PT" b="1" dirty="0" smtClean="0"/>
              <a:t>origem numa actividade criminosa susceptível de gerar</a:t>
            </a:r>
            <a:r>
              <a:rPr lang="pt-PT" dirty="0" smtClean="0"/>
              <a:t>, directa ou indirectamente,</a:t>
            </a:r>
            <a:r>
              <a:rPr lang="pt-PT" b="1" dirty="0" smtClean="0"/>
              <a:t> um benefício económico substancial.</a:t>
            </a:r>
          </a:p>
          <a:p>
            <a:pPr algn="just"/>
            <a:r>
              <a:rPr lang="pt-PT" dirty="0">
                <a:cs typeface="Calibri" panose="020F0502020204030204" pitchFamily="34" charset="0"/>
              </a:rPr>
              <a:t>Não há quaisquer presunções, mas exemplos padrão, bem como, restrições.</a:t>
            </a:r>
            <a:endParaRPr lang="pt-PT" dirty="0">
              <a:solidFill>
                <a:srgbClr val="FF0000"/>
              </a:solidFill>
            </a:endParaRPr>
          </a:p>
          <a:p>
            <a:pPr algn="just"/>
            <a:r>
              <a:rPr lang="pt-PT" dirty="0">
                <a:cs typeface="Calibri" panose="020F0502020204030204" pitchFamily="34" charset="0"/>
              </a:rPr>
              <a:t>Não prejudica a perda do património incongruente.</a:t>
            </a:r>
          </a:p>
          <a:p>
            <a:pPr marL="0" indent="0" algn="just">
              <a:buNone/>
            </a:pP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3994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Perda de bens apreendidos associados actividade criminosa </a:t>
            </a:r>
            <a:br>
              <a:rPr lang="pt-PT" dirty="0"/>
            </a:br>
            <a:r>
              <a:rPr lang="pt-PT" dirty="0"/>
              <a:t>6.-B Lei 5/2002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PT" dirty="0" smtClean="0"/>
              <a:t>Exemplo: </a:t>
            </a:r>
          </a:p>
          <a:p>
            <a:pPr algn="just"/>
            <a:r>
              <a:rPr lang="pt-PT" dirty="0" smtClean="0"/>
              <a:t>Decretamento da perda de uma mala com dinheiro num aeroporto/gare e a prova aponta para a sua utilização no contexto do branqueamento. </a:t>
            </a:r>
          </a:p>
          <a:p>
            <a:pPr algn="just"/>
            <a:r>
              <a:rPr lang="pt-PT" dirty="0" smtClean="0"/>
              <a:t>Decretamento da perda de uma quantia apreciável de dinheiro que se encontrava enterrada num baldio, juntamente com notas e referências, e prova reunida, que relacionam ao tráfico de droga.</a:t>
            </a:r>
          </a:p>
          <a:p>
            <a:pPr algn="just"/>
            <a:r>
              <a:rPr lang="pt-PT" dirty="0"/>
              <a:t>Resolveria talvez mais celeremente o caso dos 400 mil euros encontrados dentro de um muro - https://expresso.pt/sociedade/2025-01-28-um-emigrante-encontrou-mais-de-400-mil-euros-escondidos-dentro-de-um-muro-o-dinheiro-fica-para-o-estado-136fa0c5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marL="0" indent="0" algn="ctr">
              <a:buNone/>
            </a:pPr>
            <a:r>
              <a:rPr lang="pt-PT" dirty="0"/>
              <a:t>Desde que </a:t>
            </a:r>
            <a:r>
              <a:rPr lang="pt-PT" dirty="0" smtClean="0"/>
              <a:t>apreendido e o </a:t>
            </a:r>
            <a:r>
              <a:rPr lang="pt-PT" b="1" dirty="0"/>
              <a:t>Tribunal se convença da sua origem na actividade </a:t>
            </a:r>
            <a:r>
              <a:rPr lang="pt-PT" b="1" dirty="0" smtClean="0"/>
              <a:t>criminosa, mesmo que ocorra arquivamento ou absolvição</a:t>
            </a:r>
            <a:r>
              <a:rPr lang="pt-PT" dirty="0" smtClean="0"/>
              <a:t>.</a:t>
            </a:r>
            <a:endParaRPr lang="pt-PT" dirty="0"/>
          </a:p>
          <a:p>
            <a:endParaRPr lang="pt-PT" dirty="0"/>
          </a:p>
        </p:txBody>
      </p:sp>
      <p:sp>
        <p:nvSpPr>
          <p:cNvPr id="4" name="Seta para baixo 3"/>
          <p:cNvSpPr/>
          <p:nvPr/>
        </p:nvSpPr>
        <p:spPr>
          <a:xfrm>
            <a:off x="7161108" y="4208199"/>
            <a:ext cx="731520" cy="509451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68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Questões com as duas modalidades de perda novas.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Para efeitos de aferir a desproporção substancial entre o valor dos bens em causa e os rendimentos lícitos (exemplo-padrão da susceptibilidade de revelação da proveniência criminosa) </a:t>
            </a:r>
            <a:r>
              <a:rPr lang="pt-PT" b="1" dirty="0" smtClean="0"/>
              <a:t>são considerados os rendimentos de actividades não tipificadas como crime</a:t>
            </a:r>
            <a:r>
              <a:rPr lang="pt-PT" dirty="0" smtClean="0"/>
              <a:t> ainda que não declarados para efeitos fiscais e o devessem ser.</a:t>
            </a:r>
          </a:p>
          <a:p>
            <a:pPr algn="just"/>
            <a:r>
              <a:rPr lang="pt-PT" dirty="0" smtClean="0"/>
              <a:t>Apenas abrange os </a:t>
            </a:r>
            <a:r>
              <a:rPr lang="pt-PT" b="1" dirty="0" smtClean="0"/>
              <a:t>bens que tiverem entrado na disponibilidade do agente nos 5 anos anteriores ou posteriores</a:t>
            </a:r>
            <a:r>
              <a:rPr lang="pt-PT" dirty="0" smtClean="0"/>
              <a:t> à prática do crime.</a:t>
            </a:r>
            <a:endParaRPr lang="pt-PT" dirty="0" smtClean="0"/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73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Relação entre as novas modalidades e a perda do </a:t>
            </a:r>
            <a:r>
              <a:rPr lang="pt-PT" dirty="0" err="1" smtClean="0"/>
              <a:t>pat</a:t>
            </a:r>
            <a:r>
              <a:rPr lang="pt-PT" dirty="0" smtClean="0"/>
              <a:t>. incongruente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dirty="0" smtClean="0"/>
              <a:t>Numa investigação por tráfico de droga:</a:t>
            </a:r>
          </a:p>
          <a:p>
            <a:pPr algn="just"/>
            <a:r>
              <a:rPr lang="pt-PT" dirty="0" smtClean="0"/>
              <a:t>Apreende-se um veículo automóvel que foi o pagamento de uma transacção. Sustenta a </a:t>
            </a:r>
            <a:r>
              <a:rPr lang="pt-PT" b="1" dirty="0" smtClean="0"/>
              <a:t>perda clássica</a:t>
            </a:r>
            <a:r>
              <a:rPr lang="pt-PT" dirty="0" smtClean="0"/>
              <a:t>.</a:t>
            </a:r>
          </a:p>
          <a:p>
            <a:pPr algn="just"/>
            <a:r>
              <a:rPr lang="pt-PT" dirty="0" smtClean="0"/>
              <a:t>Nas buscas, apreende-se uma mala de dinheiro e não há relação directa com as transacções conhecidas. O arguido não tem rendimentos, heranças, outra justificação para a detenção daquela quantia, a mesma esta oculta na habitação. Sustenta a </a:t>
            </a:r>
            <a:r>
              <a:rPr lang="pt-PT" b="1" dirty="0" smtClean="0"/>
              <a:t>perda alargada desde que Tribunal se convença da origem na actividade criminosa </a:t>
            </a:r>
            <a:r>
              <a:rPr lang="pt-PT" dirty="0" smtClean="0"/>
              <a:t>(6.º-A Lei 5/2002);</a:t>
            </a:r>
          </a:p>
          <a:p>
            <a:pPr algn="just"/>
            <a:r>
              <a:rPr lang="pt-PT" dirty="0" smtClean="0"/>
              <a:t>É efectuada uma investigação patrimonial e financeira com vista à </a:t>
            </a:r>
            <a:r>
              <a:rPr lang="pt-PT" b="1" dirty="0" smtClean="0"/>
              <a:t>perda do património incongruente</a:t>
            </a:r>
            <a:r>
              <a:rPr lang="pt-PT" dirty="0" smtClean="0"/>
              <a:t>. Esta não integra o veículo automóvel ou a mala enquanto Património para efeitos de cálculo. Poderia integrar a mala de dinheiro no Património, por exemplo, se não houvesse condições para afirmar a proveniência criminosa.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5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Perda não baseada numa condenação (NCBC)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Art</a:t>
            </a:r>
            <a:r>
              <a:rPr lang="pt-PT" dirty="0"/>
              <a:t>. 4/2 da Directiva 2014/42/EU): “</a:t>
            </a:r>
            <a:r>
              <a:rPr lang="pt-PT" dirty="0" err="1"/>
              <a:t>pelo</a:t>
            </a:r>
            <a:r>
              <a:rPr lang="pt-PT" dirty="0"/>
              <a:t> menos se tal impossibilidade resultar de doença ou de fuga </a:t>
            </a:r>
            <a:r>
              <a:rPr lang="pt-PT" dirty="0" smtClean="0"/>
              <a:t>do suspeito </a:t>
            </a:r>
            <a:r>
              <a:rPr lang="pt-PT" dirty="0"/>
              <a:t>ou </a:t>
            </a:r>
            <a:r>
              <a:rPr lang="pt-PT" dirty="0" smtClean="0"/>
              <a:t>arguido (…) nos </a:t>
            </a:r>
            <a:r>
              <a:rPr lang="pt-PT" b="1" dirty="0"/>
              <a:t>casos em que </a:t>
            </a:r>
            <a:r>
              <a:rPr lang="pt-PT" b="1" u="sng" dirty="0"/>
              <a:t>foi instaurado processo penal </a:t>
            </a:r>
            <a:r>
              <a:rPr lang="pt-PT" b="1" dirty="0"/>
              <a:t>por uma </a:t>
            </a:r>
            <a:r>
              <a:rPr lang="pt-PT" b="1" dirty="0" err="1"/>
              <a:t>infração</a:t>
            </a:r>
            <a:r>
              <a:rPr lang="pt-PT" b="1" dirty="0"/>
              <a:t> penal </a:t>
            </a:r>
            <a:r>
              <a:rPr lang="pt-PT" dirty="0"/>
              <a:t>que possa ocasionar </a:t>
            </a:r>
            <a:r>
              <a:rPr lang="pt-PT" dirty="0" err="1"/>
              <a:t>direta</a:t>
            </a:r>
            <a:r>
              <a:rPr lang="pt-PT" dirty="0"/>
              <a:t> ou </a:t>
            </a:r>
            <a:r>
              <a:rPr lang="pt-PT" dirty="0" err="1"/>
              <a:t>indiretamente</a:t>
            </a:r>
            <a:r>
              <a:rPr lang="pt-PT" dirty="0"/>
              <a:t> um benefício económico</a:t>
            </a:r>
            <a:r>
              <a:rPr lang="pt-PT" dirty="0" smtClean="0"/>
              <a:t>”.</a:t>
            </a:r>
          </a:p>
          <a:p>
            <a:pPr marL="0" indent="0" algn="just">
              <a:buNone/>
            </a:pPr>
            <a:endParaRPr lang="pt-PT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Art. 15 Directiva 2024/1260: “</a:t>
            </a:r>
            <a:r>
              <a:rPr lang="pt-PT" b="1" dirty="0" smtClean="0"/>
              <a:t>casos </a:t>
            </a:r>
            <a:r>
              <a:rPr lang="pt-PT" b="1" dirty="0"/>
              <a:t>em que </a:t>
            </a:r>
            <a:r>
              <a:rPr lang="pt-PT" b="1" u="sng" dirty="0"/>
              <a:t>tenha sido iniciado </a:t>
            </a:r>
            <a:r>
              <a:rPr lang="pt-PT" b="1" dirty="0"/>
              <a:t>um processo penal</a:t>
            </a:r>
            <a:r>
              <a:rPr lang="pt-PT" dirty="0"/>
              <a:t> mas o mesmo não tenha podido prosseguir devido a uma ou mais das seguintes circunstâncias</a:t>
            </a:r>
            <a:r>
              <a:rPr lang="pt-PT" dirty="0" smtClean="0"/>
              <a:t>: a) Doença </a:t>
            </a:r>
            <a:r>
              <a:rPr lang="pt-PT" dirty="0"/>
              <a:t>do suspeito ou arguido</a:t>
            </a:r>
            <a:r>
              <a:rPr lang="pt-PT" dirty="0" smtClean="0"/>
              <a:t>; b) Fuga </a:t>
            </a:r>
            <a:r>
              <a:rPr lang="pt-PT" dirty="0"/>
              <a:t>do suspeito ou arguido</a:t>
            </a:r>
            <a:r>
              <a:rPr lang="pt-PT" dirty="0" smtClean="0"/>
              <a:t>; c) Morte </a:t>
            </a:r>
            <a:r>
              <a:rPr lang="pt-PT" dirty="0"/>
              <a:t>do suspeito ou arguido</a:t>
            </a:r>
            <a:r>
              <a:rPr lang="pt-PT" dirty="0" smtClean="0"/>
              <a:t>; d) O </a:t>
            </a:r>
            <a:r>
              <a:rPr lang="pt-PT" dirty="0"/>
              <a:t>prazo de prescrição previsto no direito nacional para a </a:t>
            </a:r>
            <a:r>
              <a:rPr lang="pt-PT" dirty="0" err="1"/>
              <a:t>infração</a:t>
            </a:r>
            <a:r>
              <a:rPr lang="pt-PT" dirty="0"/>
              <a:t> penal em causa é inferior a 15 anos e expirou após o início do processo penal.</a:t>
            </a:r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marL="0" indent="0" algn="ctr">
              <a:buNone/>
            </a:pPr>
            <a:r>
              <a:rPr lang="pt-PT" dirty="0" smtClean="0"/>
              <a:t>Diferença </a:t>
            </a:r>
            <a:r>
              <a:rPr lang="pt-PT" dirty="0" smtClean="0"/>
              <a:t>na redacção. </a:t>
            </a:r>
          </a:p>
          <a:p>
            <a:pPr algn="just"/>
            <a:endParaRPr lang="pt-PT" dirty="0" smtClean="0"/>
          </a:p>
        </p:txBody>
      </p:sp>
      <p:sp>
        <p:nvSpPr>
          <p:cNvPr id="4" name="Seta para baixo 3"/>
          <p:cNvSpPr/>
          <p:nvPr/>
        </p:nvSpPr>
        <p:spPr>
          <a:xfrm>
            <a:off x="7161108" y="4571999"/>
            <a:ext cx="731520" cy="509451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ta unidirecional 5"/>
          <p:cNvCxnSpPr/>
          <p:nvPr/>
        </p:nvCxnSpPr>
        <p:spPr>
          <a:xfrm>
            <a:off x="9209314" y="1593669"/>
            <a:ext cx="0" cy="1058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1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Panorama actual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983226"/>
              </p:ext>
            </p:extLst>
          </p:nvPr>
        </p:nvGraphicFramePr>
        <p:xfrm>
          <a:off x="2638697" y="195943"/>
          <a:ext cx="9553303" cy="642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33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Perda não baseada numa condenação (NCBC)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Clr>
                <a:srgbClr val="40BAD2"/>
              </a:buClr>
              <a:buNone/>
            </a:pPr>
            <a:r>
              <a:rPr lang="pt-PT" dirty="0"/>
              <a:t>Possibilidade já prevista </a:t>
            </a:r>
            <a:r>
              <a:rPr lang="pt-PT" dirty="0" smtClean="0"/>
              <a:t>em 1982 e 1995 para </a:t>
            </a:r>
            <a:r>
              <a:rPr lang="pt-PT" smtClean="0"/>
              <a:t>os instrumentos/produtos.</a:t>
            </a:r>
            <a:endParaRPr lang="pt-PT" dirty="0"/>
          </a:p>
          <a:p>
            <a:pPr marL="0" lvl="0" indent="0" algn="just">
              <a:buClr>
                <a:srgbClr val="40BAD2"/>
              </a:buClr>
              <a:buNone/>
            </a:pPr>
            <a:endParaRPr lang="pt-PT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0" lvl="0" indent="0" algn="just">
              <a:buClr>
                <a:srgbClr val="40BAD2"/>
              </a:buClr>
              <a:buNone/>
            </a:pPr>
            <a:r>
              <a:rPr lang="pt-PT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Transposição da </a:t>
            </a:r>
            <a:r>
              <a:rPr lang="pt-PT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Directiva 2014/42/UE:</a:t>
            </a:r>
          </a:p>
          <a:p>
            <a:pPr algn="just">
              <a:buClr>
                <a:srgbClr val="40BAD2"/>
              </a:buClr>
            </a:pPr>
            <a:r>
              <a:rPr lang="pt-PT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Permissão </a:t>
            </a:r>
            <a:r>
              <a:rPr lang="pt-PT" dirty="0">
                <a:solidFill>
                  <a:srgbClr val="000000">
                    <a:lumMod val="65000"/>
                    <a:lumOff val="35000"/>
                  </a:srgbClr>
                </a:solidFill>
              </a:rPr>
              <a:t>da perda “</a:t>
            </a:r>
            <a:r>
              <a:rPr lang="pt-PT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ainda que </a:t>
            </a:r>
            <a:r>
              <a:rPr lang="pt-PT" b="1" i="1" dirty="0">
                <a:solidFill>
                  <a:srgbClr val="40BAD2">
                    <a:lumMod val="75000"/>
                  </a:srgbClr>
                </a:solidFill>
              </a:rPr>
              <a:t>nenhuma pessoa determinada possa ser punida </a:t>
            </a:r>
            <a:r>
              <a:rPr lang="pt-PT" i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pelo</a:t>
            </a:r>
            <a:r>
              <a:rPr lang="pt-PT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facto, </a:t>
            </a:r>
            <a:r>
              <a:rPr lang="pt-PT" i="1" dirty="0">
                <a:solidFill>
                  <a:schemeClr val="tx1"/>
                </a:solidFill>
              </a:rPr>
              <a:t>incluindo</a:t>
            </a:r>
            <a:r>
              <a:rPr lang="pt-PT" b="1" i="1" dirty="0">
                <a:solidFill>
                  <a:srgbClr val="40BAD2">
                    <a:lumMod val="75000"/>
                  </a:srgbClr>
                </a:solidFill>
              </a:rPr>
              <a:t> </a:t>
            </a:r>
            <a:r>
              <a:rPr lang="pt-PT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em caso de </a:t>
            </a:r>
            <a:r>
              <a:rPr lang="pt-PT" b="1" i="1" dirty="0">
                <a:solidFill>
                  <a:srgbClr val="40BAD2">
                    <a:lumMod val="75000"/>
                  </a:srgbClr>
                </a:solidFill>
              </a:rPr>
              <a:t>morte do agente </a:t>
            </a:r>
            <a:r>
              <a:rPr lang="pt-PT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ou quando o agente tenha sido declarado</a:t>
            </a:r>
            <a:r>
              <a:rPr lang="pt-PT" b="1" i="1" dirty="0">
                <a:solidFill>
                  <a:srgbClr val="40BAD2">
                    <a:lumMod val="75000"/>
                  </a:srgbClr>
                </a:solidFill>
              </a:rPr>
              <a:t> contumaz”</a:t>
            </a:r>
            <a:r>
              <a:rPr lang="pt-PT" dirty="0">
                <a:solidFill>
                  <a:srgbClr val="40BAD2">
                    <a:lumMod val="75000"/>
                  </a:srgbClr>
                </a:solidFill>
              </a:rPr>
              <a:t> </a:t>
            </a:r>
            <a:r>
              <a:rPr lang="pt-PT" dirty="0">
                <a:solidFill>
                  <a:srgbClr val="000000">
                    <a:lumMod val="65000"/>
                    <a:lumOff val="35000"/>
                  </a:srgbClr>
                </a:solidFill>
              </a:rPr>
              <a:t>(</a:t>
            </a:r>
            <a:r>
              <a:rPr lang="pt-PT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arts</a:t>
            </a:r>
            <a:r>
              <a:rPr lang="pt-PT" dirty="0">
                <a:solidFill>
                  <a:srgbClr val="000000">
                    <a:lumMod val="65000"/>
                    <a:lumOff val="35000"/>
                  </a:srgbClr>
                </a:solidFill>
              </a:rPr>
              <a:t>. 109.º, n.º 2 e 110.º, n.º 5 do CP).</a:t>
            </a:r>
          </a:p>
          <a:p>
            <a:pPr lvl="0" algn="just">
              <a:buClr>
                <a:srgbClr val="40BAD2"/>
              </a:buClr>
            </a:pPr>
            <a:r>
              <a:rPr lang="pt-PT" dirty="0">
                <a:solidFill>
                  <a:srgbClr val="000000">
                    <a:lumMod val="65000"/>
                    <a:lumOff val="35000"/>
                  </a:srgbClr>
                </a:solidFill>
              </a:rPr>
              <a:t>Previu-se expressamente a prossecução do processo para efeitos de perda em dois casos: com a </a:t>
            </a:r>
            <a:r>
              <a:rPr lang="pt-PT" b="1" dirty="0">
                <a:solidFill>
                  <a:srgbClr val="40BAD2">
                    <a:lumMod val="50000"/>
                  </a:srgbClr>
                </a:solidFill>
              </a:rPr>
              <a:t>morte do agente</a:t>
            </a:r>
            <a:r>
              <a:rPr lang="pt-PT" dirty="0">
                <a:solidFill>
                  <a:srgbClr val="000000">
                    <a:lumMod val="65000"/>
                    <a:lumOff val="35000"/>
                  </a:srgbClr>
                </a:solidFill>
              </a:rPr>
              <a:t>, não obstante a extinção da responsabilidade criminal (127.º/1/3 CP); com a </a:t>
            </a:r>
            <a:r>
              <a:rPr lang="pt-PT" b="1" dirty="0">
                <a:solidFill>
                  <a:srgbClr val="40BAD2">
                    <a:lumMod val="50000"/>
                  </a:srgbClr>
                </a:solidFill>
              </a:rPr>
              <a:t>contumácia </a:t>
            </a:r>
            <a:r>
              <a:rPr lang="pt-PT" dirty="0">
                <a:solidFill>
                  <a:srgbClr val="000000">
                    <a:lumMod val="65000"/>
                    <a:lumOff val="35000"/>
                  </a:srgbClr>
                </a:solidFill>
              </a:rPr>
              <a:t>(335.º/3/5 CPP).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386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Perda não baseada numa condenação (NCBC)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dirty="0" smtClean="0"/>
              <a:t>Art. 112.º-B do CP (Proposta)</a:t>
            </a:r>
            <a:endParaRPr lang="pt-PT" dirty="0"/>
          </a:p>
          <a:p>
            <a:pPr marL="0" indent="0" algn="ctr">
              <a:buNone/>
            </a:pPr>
            <a:r>
              <a:rPr lang="pt-PT" dirty="0"/>
              <a:t>Perda de bens em caso de extinção da responsabilidade criminal ou do </a:t>
            </a:r>
            <a:r>
              <a:rPr lang="pt-PT" dirty="0" smtClean="0"/>
              <a:t>procedimento</a:t>
            </a:r>
          </a:p>
          <a:p>
            <a:pPr marL="0" indent="0" algn="just">
              <a:buNone/>
            </a:pPr>
            <a:r>
              <a:rPr lang="pt-PT" b="1" u="sng" dirty="0" smtClean="0"/>
              <a:t>Tendo </a:t>
            </a:r>
            <a:r>
              <a:rPr lang="pt-PT" b="1" u="sng" dirty="0"/>
              <a:t>sido instaurado </a:t>
            </a:r>
            <a:r>
              <a:rPr lang="pt-PT" b="1" dirty="0"/>
              <a:t>procedimento criminal</a:t>
            </a:r>
            <a:r>
              <a:rPr lang="pt-PT" dirty="0"/>
              <a:t>, os instrumentos, os produtos </a:t>
            </a:r>
            <a:r>
              <a:rPr lang="pt-PT" dirty="0" smtClean="0"/>
              <a:t>e as </a:t>
            </a:r>
            <a:r>
              <a:rPr lang="pt-PT" dirty="0"/>
              <a:t>vantagens que </a:t>
            </a:r>
            <a:r>
              <a:rPr lang="pt-PT" b="1" dirty="0"/>
              <a:t>resultem de facto ilícito típico </a:t>
            </a:r>
            <a:r>
              <a:rPr lang="pt-PT" dirty="0"/>
              <a:t>são declarados perdidos a </a:t>
            </a:r>
            <a:r>
              <a:rPr lang="pt-PT" dirty="0" smtClean="0"/>
              <a:t>favor do </a:t>
            </a:r>
            <a:r>
              <a:rPr lang="pt-PT" dirty="0"/>
              <a:t>Estado nos termos dos artigos anteriores </a:t>
            </a:r>
            <a:r>
              <a:rPr lang="pt-PT" b="1" dirty="0"/>
              <a:t>ainda que o procedimento por </a:t>
            </a:r>
            <a:r>
              <a:rPr lang="pt-PT" b="1" dirty="0" smtClean="0"/>
              <a:t>esse facto </a:t>
            </a:r>
            <a:r>
              <a:rPr lang="pt-PT" b="1" dirty="0"/>
              <a:t>se extinga</a:t>
            </a:r>
            <a:r>
              <a:rPr lang="pt-PT" dirty="0"/>
              <a:t>, entretanto, </a:t>
            </a:r>
            <a:r>
              <a:rPr lang="pt-PT" b="1" dirty="0"/>
              <a:t>por força do decurso do </a:t>
            </a:r>
            <a:r>
              <a:rPr lang="pt-PT" b="1" dirty="0" err="1"/>
              <a:t>respetivo</a:t>
            </a:r>
            <a:r>
              <a:rPr lang="pt-PT" b="1" dirty="0"/>
              <a:t> prazo </a:t>
            </a:r>
            <a:r>
              <a:rPr lang="pt-PT" b="1" dirty="0" smtClean="0"/>
              <a:t>de prescrição </a:t>
            </a:r>
            <a:r>
              <a:rPr lang="pt-PT" b="1" dirty="0"/>
              <a:t>quando seja inferior a 15 anos</a:t>
            </a:r>
            <a:r>
              <a:rPr lang="pt-PT" dirty="0"/>
              <a:t>, ou por </a:t>
            </a:r>
            <a:r>
              <a:rPr lang="pt-PT" b="1" dirty="0"/>
              <a:t>doença do agente</a:t>
            </a:r>
            <a:r>
              <a:rPr lang="pt-PT" dirty="0"/>
              <a:t>, ou </a:t>
            </a:r>
            <a:r>
              <a:rPr lang="pt-PT" dirty="0" smtClean="0"/>
              <a:t>a responsabilidade </a:t>
            </a:r>
            <a:r>
              <a:rPr lang="pt-PT" dirty="0"/>
              <a:t>criminal cesse em virtude de </a:t>
            </a:r>
            <a:r>
              <a:rPr lang="pt-PT" b="1" dirty="0"/>
              <a:t>amnistia</a:t>
            </a:r>
            <a:r>
              <a:rPr lang="pt-PT" dirty="0"/>
              <a:t> ou da </a:t>
            </a:r>
            <a:r>
              <a:rPr lang="pt-PT" b="1" dirty="0"/>
              <a:t>morte</a:t>
            </a:r>
            <a:r>
              <a:rPr lang="pt-PT" dirty="0"/>
              <a:t> do agente</a:t>
            </a:r>
            <a:r>
              <a:rPr lang="pt-PT" dirty="0" smtClean="0"/>
              <a:t>.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 smtClean="0"/>
              <a:t>Imagine-se que um OPC presencia uma transacção de droga, persegue o traficante fugido, há um acidente de carro e este falece. O dinheiro que detinha das vendas não poderá em princípio ser declarado perdido.</a:t>
            </a:r>
            <a:endParaRPr lang="pt-PT" dirty="0" smtClean="0"/>
          </a:p>
        </p:txBody>
      </p:sp>
      <p:sp>
        <p:nvSpPr>
          <p:cNvPr id="6" name="Seta para baixo 5"/>
          <p:cNvSpPr/>
          <p:nvPr/>
        </p:nvSpPr>
        <p:spPr>
          <a:xfrm>
            <a:off x="7161108" y="4271554"/>
            <a:ext cx="731520" cy="509451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7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Perda não baseada numa condenação (NCBC)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PT" dirty="0" smtClean="0"/>
              <a:t>Processo autónomo de perda (</a:t>
            </a:r>
            <a:r>
              <a:rPr lang="pt-PT" dirty="0" err="1" smtClean="0"/>
              <a:t>art</a:t>
            </a:r>
            <a:r>
              <a:rPr lang="pt-PT" dirty="0" smtClean="0"/>
              <a:t> 398.º-K e ss. </a:t>
            </a:r>
            <a:r>
              <a:rPr lang="pt-PT" dirty="0"/>
              <a:t>d</a:t>
            </a:r>
            <a:r>
              <a:rPr lang="pt-PT" dirty="0" smtClean="0"/>
              <a:t>o CPP):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/>
              <a:t>Por impulso do MP (“pode apresentar requerimento”; “pode requerer”…);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/>
              <a:t>Quando cessar contra todos os arguidos na fase de inquérito e instrução </a:t>
            </a:r>
            <a:r>
              <a:rPr lang="pt-PT" b="1" dirty="0" smtClean="0"/>
              <a:t>ou</a:t>
            </a:r>
            <a:r>
              <a:rPr lang="pt-PT" dirty="0" smtClean="0"/>
              <a:t> conversão se cessar contra todos os arguidos depois da acusação/pronúncia;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/>
              <a:t>Não é admissível a </a:t>
            </a:r>
            <a:r>
              <a:rPr lang="pt-PT" dirty="0"/>
              <a:t>prova resultante da “ingerência na correspondência, nas telecomunicações e nos demais meios de comunicação, os meios de investigação que apenas possam ser dirigidos contra suspeitos ou arguidos em processo penal, nem as provas que, atendendo às finalidades prosseguidas, </a:t>
            </a:r>
            <a:r>
              <a:rPr lang="pt-PT" dirty="0" err="1"/>
              <a:t>afetem</a:t>
            </a:r>
            <a:r>
              <a:rPr lang="pt-PT" dirty="0"/>
              <a:t> desproporcionalmente a reserva da vida privada, nomeadamente os exames corporais e a prova de sangue, nem, em caso algum, meios ocultos de </a:t>
            </a:r>
            <a:r>
              <a:rPr lang="pt-PT" dirty="0" smtClean="0"/>
              <a:t>investigação” (398.º-M);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/>
              <a:t>Consequência da autonomia(?) – Art. </a:t>
            </a:r>
            <a:r>
              <a:rPr lang="pt-PT" dirty="0"/>
              <a:t>34.º/4 da CRP: “É proibida toda a ingerência das autoridades públicas na correspondência, nas telecomunicações e nos demais meios de comunicação, salvos os casos previstos na lei em matéria de processo criminal</a:t>
            </a:r>
            <a:r>
              <a:rPr lang="pt-PT" dirty="0" smtClean="0"/>
              <a:t>.”.</a:t>
            </a:r>
          </a:p>
        </p:txBody>
      </p:sp>
    </p:spTree>
    <p:extLst>
      <p:ext uri="{BB962C8B-B14F-4D97-AF65-F5344CB8AC3E}">
        <p14:creationId xmlns:p14="http://schemas.microsoft.com/office/powerpoint/2010/main" val="41485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A Pessoa afectada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Pessoa singular ou colectiva que </a:t>
            </a:r>
            <a:r>
              <a:rPr lang="pt-PT" b="1" u="sng" dirty="0" smtClean="0"/>
              <a:t>detém</a:t>
            </a:r>
            <a:r>
              <a:rPr lang="pt-PT" b="1" dirty="0" smtClean="0"/>
              <a:t> </a:t>
            </a:r>
            <a:r>
              <a:rPr lang="pt-PT" dirty="0" smtClean="0"/>
              <a:t>bens </a:t>
            </a:r>
            <a:r>
              <a:rPr lang="fr-FR" dirty="0" smtClean="0"/>
              <a:t>[</a:t>
            </a:r>
            <a:r>
              <a:rPr lang="fr-FR" dirty="0" err="1" smtClean="0"/>
              <a:t>Directiva</a:t>
            </a:r>
            <a:r>
              <a:rPr lang="fr-FR" dirty="0" smtClean="0"/>
              <a:t>: </a:t>
            </a:r>
            <a:r>
              <a:rPr lang="fr-FR" dirty="0" err="1" smtClean="0"/>
              <a:t>owns</a:t>
            </a:r>
            <a:r>
              <a:rPr lang="fr-FR" dirty="0" smtClean="0"/>
              <a:t> </a:t>
            </a:r>
            <a:r>
              <a:rPr lang="fr-FR" dirty="0" err="1"/>
              <a:t>property</a:t>
            </a:r>
            <a:r>
              <a:rPr lang="fr-FR" dirty="0"/>
              <a:t>/</a:t>
            </a:r>
            <a:r>
              <a:rPr lang="fr-FR" dirty="0" err="1"/>
              <a:t>proprietaria</a:t>
            </a:r>
            <a:r>
              <a:rPr lang="fr-FR" dirty="0"/>
              <a:t> de </a:t>
            </a:r>
            <a:r>
              <a:rPr lang="fr-FR" dirty="0" err="1"/>
              <a:t>bienes</a:t>
            </a:r>
            <a:r>
              <a:rPr lang="fr-FR" dirty="0"/>
              <a:t>/propriétaire du bien]</a:t>
            </a:r>
            <a:r>
              <a:rPr lang="pt-PT" dirty="0" smtClean="0"/>
              <a:t> </a:t>
            </a:r>
            <a:r>
              <a:rPr lang="pt-PT" dirty="0" smtClean="0"/>
              <a:t>ou direitos sobre esses bens objecto de apreensão/arresto/perda, ou por estas decisões directamente prejudicados, ou que sejam objecto de venda antecipada, ou contra qual seja apresentado requerimento de perda (</a:t>
            </a:r>
            <a:r>
              <a:rPr lang="pt-PT" dirty="0" err="1" smtClean="0"/>
              <a:t>art</a:t>
            </a:r>
            <a:r>
              <a:rPr lang="pt-PT" dirty="0" smtClean="0"/>
              <a:t>. 84.º-A do CPP). 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Abarca o </a:t>
            </a:r>
            <a:r>
              <a:rPr lang="pt-PT" b="1" dirty="0" smtClean="0"/>
              <a:t>agente e o terceiro</a:t>
            </a:r>
            <a:r>
              <a:rPr lang="pt-PT" dirty="0" smtClean="0"/>
              <a:t>, de boa ou má fé, bem como o </a:t>
            </a:r>
            <a:r>
              <a:rPr lang="pt-PT" b="1" dirty="0" smtClean="0"/>
              <a:t>beneficiário</a:t>
            </a:r>
            <a:r>
              <a:rPr lang="pt-PT" dirty="0" smtClean="0"/>
              <a:t>, e </a:t>
            </a:r>
            <a:r>
              <a:rPr lang="pt-PT" b="1" dirty="0" smtClean="0"/>
              <a:t>quem quer que </a:t>
            </a:r>
            <a:r>
              <a:rPr lang="pt-PT" b="1" u="sng" dirty="0" smtClean="0"/>
              <a:t>detenha</a:t>
            </a:r>
            <a:r>
              <a:rPr lang="pt-PT" b="1" dirty="0" smtClean="0"/>
              <a:t> o bem.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22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A Pessoa afectada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Formalidades:</a:t>
            </a:r>
            <a:endParaRPr lang="pt-PT" dirty="0" smtClean="0"/>
          </a:p>
          <a:p>
            <a:pPr algn="just"/>
            <a:r>
              <a:rPr lang="pt-PT" dirty="0" smtClean="0"/>
              <a:t>Obrigatória </a:t>
            </a:r>
            <a:r>
              <a:rPr lang="pt-PT" dirty="0" smtClean="0"/>
              <a:t>comunicação formal (</a:t>
            </a:r>
            <a:r>
              <a:rPr lang="pt-PT" dirty="0" err="1" smtClean="0"/>
              <a:t>art</a:t>
            </a:r>
            <a:r>
              <a:rPr lang="pt-PT" dirty="0" smtClean="0"/>
              <a:t>. 84.º-C do CPP);</a:t>
            </a:r>
          </a:p>
          <a:p>
            <a:pPr algn="just"/>
            <a:r>
              <a:rPr lang="pt-PT" dirty="0" smtClean="0"/>
              <a:t>Estatuto decalcado do de arguido, incluindo obrigatoriedade de audição, embora não prejudique os direitos e deveres a este assegurados (84.º-B/2, 84.º-D e 398.º-A do CPP);</a:t>
            </a:r>
          </a:p>
          <a:p>
            <a:pPr algn="just"/>
            <a:r>
              <a:rPr lang="pt-PT" dirty="0" smtClean="0"/>
              <a:t>Assistência por advogado obrigatória logo que seja proferido despacho de recebimento do requerimento de perda, na audiência de julgamento e nos recursos, ou quando analfabeta, surda, etc… (84.º-E do CPP);</a:t>
            </a:r>
            <a:endParaRPr lang="pt-PT" dirty="0"/>
          </a:p>
          <a:p>
            <a:pPr algn="just"/>
            <a:r>
              <a:rPr lang="pt-PT" dirty="0" smtClean="0"/>
              <a:t>Pode apresentar contestação (398.º-E do CPP);</a:t>
            </a:r>
          </a:p>
          <a:p>
            <a:pPr algn="just"/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56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/>
              <a:t>As </a:t>
            </a:r>
            <a:r>
              <a:rPr lang="pt-PT" b="1" dirty="0"/>
              <a:t>insuficiências da </a:t>
            </a:r>
            <a:r>
              <a:rPr lang="pt-PT" b="1" dirty="0" err="1"/>
              <a:t>Inv</a:t>
            </a:r>
            <a:r>
              <a:rPr lang="pt-PT" b="1" dirty="0"/>
              <a:t>. Patrimonial e Financeira (IPF) </a:t>
            </a:r>
            <a:r>
              <a:rPr lang="pt-PT" dirty="0"/>
              <a:t>e seus reflexos concretos.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PT" dirty="0" smtClean="0"/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 smtClean="0"/>
              <a:t>O que é uma IPF?</a:t>
            </a:r>
            <a:endParaRPr lang="pt-PT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Não há uma definição, estrutura orgânica das autoridades responsáveis ou prática únicas na Europa relativamente a quem desenvolve e o que constitui uma IPF.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Não tem que operar só relativamente à recuperação de activos. Beneficia também a investigação criminal a que deve estar associada o mais cedo possível, permitindo até tacticamente: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PT" dirty="0" smtClean="0"/>
              <a:t>Alargamento do círculo subjectivo de suspeitos;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PT" dirty="0" smtClean="0"/>
              <a:t>Localização de activos;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PT" dirty="0" smtClean="0"/>
              <a:t>Identificação do estilo de vida dos suspeitos;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PT" dirty="0" smtClean="0"/>
              <a:t>Rastreio dos seus movimentos;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PT" dirty="0" smtClean="0"/>
              <a:t>Etc…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lvl="1" algn="just"/>
            <a:endParaRPr lang="pt-PT" dirty="0" smtClean="0"/>
          </a:p>
          <a:p>
            <a:pPr marL="502920" lvl="1" indent="0" algn="just">
              <a:buNone/>
            </a:pPr>
            <a:endParaRPr lang="pt-PT" dirty="0" smtClean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336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/>
              <a:t>As </a:t>
            </a:r>
            <a:r>
              <a:rPr lang="pt-PT" b="1" dirty="0"/>
              <a:t>insuficiências da IPF </a:t>
            </a:r>
            <a:r>
              <a:rPr lang="pt-PT" dirty="0"/>
              <a:t>e seus reflexos </a:t>
            </a:r>
            <a:r>
              <a:rPr lang="pt-PT" dirty="0" smtClean="0"/>
              <a:t>concretos</a:t>
            </a:r>
            <a:r>
              <a:rPr lang="pt-PT" dirty="0"/>
              <a:t>.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PT" dirty="0" smtClean="0"/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 smtClean="0"/>
              <a:t>GAFI (Grupo de Acção Financeira Internacional):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Recomendação 4: recomenda o estabelecimento de quadros legais que permitam a </a:t>
            </a:r>
            <a:r>
              <a:rPr lang="pt-PT" b="1" dirty="0" smtClean="0"/>
              <a:t>adopção das medidas de investigação apropriadas</a:t>
            </a:r>
            <a:r>
              <a:rPr lang="pt-PT" dirty="0" smtClean="0"/>
              <a:t> com vista ao confisco.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Recomendação 30: (embora mais centrado no branqueamento de capitais e financiamento ao terrorismo) recomenda que nas investigações relativas a vantagens significativas, as autoridades responsáveis desenvolvam uma i</a:t>
            </a:r>
            <a:r>
              <a:rPr lang="pt-PT" b="1" dirty="0" smtClean="0"/>
              <a:t>nvestigação paralela pró-activa</a:t>
            </a:r>
            <a:r>
              <a:rPr lang="pt-PT" dirty="0" smtClean="0"/>
              <a:t>, com utilização, quando possível, de </a:t>
            </a:r>
            <a:r>
              <a:rPr lang="pt-PT" b="1" dirty="0" smtClean="0"/>
              <a:t>equipas</a:t>
            </a:r>
            <a:r>
              <a:rPr lang="pt-PT" dirty="0" smtClean="0"/>
              <a:t> permanentes ou temporárias </a:t>
            </a:r>
            <a:r>
              <a:rPr lang="pt-PT" b="1" dirty="0" smtClean="0"/>
              <a:t>multidisciplinares especializadas</a:t>
            </a:r>
            <a:r>
              <a:rPr lang="pt-PT" dirty="0" smtClean="0"/>
              <a:t>.</a:t>
            </a:r>
          </a:p>
          <a:p>
            <a:pPr marL="0" indent="0" algn="just">
              <a:buNone/>
            </a:pPr>
            <a:r>
              <a:rPr lang="pt-PT" dirty="0" smtClean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lvl="1" algn="just"/>
            <a:endParaRPr lang="pt-PT" dirty="0" smtClean="0"/>
          </a:p>
          <a:p>
            <a:pPr marL="502920" lvl="1" indent="0" algn="just">
              <a:buNone/>
            </a:pPr>
            <a:endParaRPr lang="pt-PT" dirty="0" smtClean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736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/>
              <a:t>As </a:t>
            </a:r>
            <a:r>
              <a:rPr lang="pt-PT" b="1" dirty="0"/>
              <a:t>insuficiências da IPF </a:t>
            </a:r>
            <a:r>
              <a:rPr lang="pt-PT" dirty="0"/>
              <a:t>e seus reflexos </a:t>
            </a:r>
            <a:r>
              <a:rPr lang="pt-PT" dirty="0" smtClean="0"/>
              <a:t>concretos</a:t>
            </a:r>
            <a:r>
              <a:rPr lang="pt-PT" dirty="0"/>
              <a:t>.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/>
              <a:t>Relatório da Comissão ao Parlamento Europeu e ao Conselho intitulado «Recuperação e perda de bens: garantir que o crime não compensa», COM(2020) 217 final de </a:t>
            </a:r>
            <a:r>
              <a:rPr lang="pt-PT" dirty="0" smtClean="0"/>
              <a:t>02/06/2020: </a:t>
            </a:r>
            <a:r>
              <a:rPr lang="pt-PT" b="1" dirty="0" smtClean="0"/>
              <a:t>“reforçar os poderes </a:t>
            </a:r>
            <a:r>
              <a:rPr lang="pt-PT" b="1" dirty="0"/>
              <a:t>dos gabinetes de recuperação de bens (</a:t>
            </a:r>
            <a:r>
              <a:rPr lang="pt-PT" b="1" dirty="0" smtClean="0"/>
              <a:t>por exemplo</a:t>
            </a:r>
            <a:r>
              <a:rPr lang="pt-PT" b="1" dirty="0"/>
              <a:t>, poderes em matéria de congelamento urgente e a possibilidade </a:t>
            </a:r>
            <a:r>
              <a:rPr lang="pt-PT" b="1" dirty="0" smtClean="0"/>
              <a:t>de </a:t>
            </a:r>
            <a:r>
              <a:rPr lang="pt-PT" b="1" dirty="0" err="1" smtClean="0"/>
              <a:t>detetar</a:t>
            </a:r>
            <a:r>
              <a:rPr lang="pt-PT" b="1" dirty="0" smtClean="0"/>
              <a:t> </a:t>
            </a:r>
            <a:r>
              <a:rPr lang="pt-PT" b="1" dirty="0" err="1"/>
              <a:t>ativos</a:t>
            </a:r>
            <a:r>
              <a:rPr lang="pt-PT" b="1" dirty="0"/>
              <a:t> após uma condenação penal final</a:t>
            </a:r>
            <a:r>
              <a:rPr lang="pt-PT" b="1" dirty="0" smtClean="0"/>
              <a:t>);</a:t>
            </a:r>
            <a:r>
              <a:rPr lang="pt-PT" dirty="0" smtClean="0"/>
              <a:t>”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24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/>
              <a:t>As </a:t>
            </a:r>
            <a:r>
              <a:rPr lang="pt-PT" b="1" dirty="0"/>
              <a:t>insuficiências da IPF </a:t>
            </a:r>
            <a:r>
              <a:rPr lang="pt-PT" dirty="0"/>
              <a:t>e seus reflexos </a:t>
            </a:r>
            <a:r>
              <a:rPr lang="pt-PT" dirty="0" smtClean="0"/>
              <a:t>concretos</a:t>
            </a:r>
            <a:r>
              <a:rPr lang="pt-PT" dirty="0"/>
              <a:t>.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pt-PT" dirty="0"/>
          </a:p>
          <a:p>
            <a:pPr marL="0" indent="0" algn="just">
              <a:buNone/>
            </a:pPr>
            <a:r>
              <a:rPr lang="pt-PT" dirty="0" smtClean="0"/>
              <a:t>Proposta de Lei:</a:t>
            </a:r>
          </a:p>
          <a:p>
            <a:pPr algn="just"/>
            <a:r>
              <a:rPr lang="pt-PT" dirty="0"/>
              <a:t>M</a:t>
            </a:r>
            <a:r>
              <a:rPr lang="pt-PT" dirty="0" smtClean="0"/>
              <a:t>issão (3.º </a:t>
            </a:r>
            <a:r>
              <a:rPr lang="pt-PT" dirty="0"/>
              <a:t>Lei 45/2011</a:t>
            </a:r>
            <a:r>
              <a:rPr lang="pt-PT" dirty="0" smtClean="0"/>
              <a:t>): “proceder </a:t>
            </a:r>
            <a:r>
              <a:rPr lang="pt-PT" dirty="0"/>
              <a:t>à identificação, localização, </a:t>
            </a:r>
            <a:r>
              <a:rPr lang="pt-PT" dirty="0" smtClean="0"/>
              <a:t>apreensão </a:t>
            </a:r>
            <a:r>
              <a:rPr lang="pt-PT" b="1" dirty="0" smtClean="0"/>
              <a:t>e arresto</a:t>
            </a:r>
            <a:r>
              <a:rPr lang="pt-PT" b="1" dirty="0" smtClean="0">
                <a:solidFill>
                  <a:srgbClr val="FF0000"/>
                </a:solidFill>
              </a:rPr>
              <a:t> [arresto aditado na redacção proposta</a:t>
            </a:r>
            <a:r>
              <a:rPr lang="pt-PT" b="1" dirty="0" smtClean="0"/>
              <a:t>] </a:t>
            </a:r>
            <a:r>
              <a:rPr lang="pt-PT" dirty="0"/>
              <a:t>de bens </a:t>
            </a:r>
            <a:r>
              <a:rPr lang="pt-PT" b="1" dirty="0" err="1"/>
              <a:t>suscetíveis</a:t>
            </a:r>
            <a:r>
              <a:rPr lang="pt-PT" b="1" dirty="0"/>
              <a:t> de ser declarados </a:t>
            </a:r>
            <a:r>
              <a:rPr lang="pt-PT" b="1" dirty="0" smtClean="0"/>
              <a:t>perdidos </a:t>
            </a:r>
            <a:r>
              <a:rPr lang="pt-PT" b="1" dirty="0" smtClean="0">
                <a:solidFill>
                  <a:srgbClr val="FF0000"/>
                </a:solidFill>
              </a:rPr>
              <a:t>[hoje, “relacionados com crimes”], </a:t>
            </a:r>
            <a:r>
              <a:rPr lang="pt-PT" b="1" dirty="0"/>
              <a:t>ou de ser </a:t>
            </a:r>
            <a:r>
              <a:rPr lang="pt-PT" b="1" dirty="0" smtClean="0"/>
              <a:t>atribuídos ou restituídos </a:t>
            </a:r>
            <a:r>
              <a:rPr lang="pt-PT" b="1" dirty="0"/>
              <a:t>ao </a:t>
            </a:r>
            <a:r>
              <a:rPr lang="pt-PT" b="1" dirty="0" smtClean="0"/>
              <a:t>lesado </a:t>
            </a:r>
            <a:r>
              <a:rPr lang="pt-PT" b="1" dirty="0" smtClean="0">
                <a:solidFill>
                  <a:srgbClr val="FF0000"/>
                </a:solidFill>
              </a:rPr>
              <a:t>[</a:t>
            </a:r>
            <a:r>
              <a:rPr lang="pt-PT" b="1" dirty="0">
                <a:solidFill>
                  <a:srgbClr val="FF0000"/>
                </a:solidFill>
              </a:rPr>
              <a:t>aditado na Proposta]</a:t>
            </a:r>
            <a:r>
              <a:rPr lang="pt-PT" b="1" dirty="0"/>
              <a:t> </a:t>
            </a:r>
            <a:r>
              <a:rPr lang="pt-PT" dirty="0" smtClean="0"/>
              <a:t>, </a:t>
            </a:r>
            <a:r>
              <a:rPr lang="pt-PT" dirty="0"/>
              <a:t>no plano interno e internacional, bem </a:t>
            </a:r>
            <a:r>
              <a:rPr lang="pt-PT" dirty="0" smtClean="0"/>
              <a:t>como assegurar </a:t>
            </a:r>
            <a:r>
              <a:rPr lang="pt-PT" dirty="0"/>
              <a:t>a cooperação com os gabinetes de recuperação de </a:t>
            </a:r>
            <a:r>
              <a:rPr lang="pt-PT" dirty="0" err="1"/>
              <a:t>ativos</a:t>
            </a:r>
            <a:r>
              <a:rPr lang="pt-PT" dirty="0"/>
              <a:t> </a:t>
            </a:r>
            <a:r>
              <a:rPr lang="pt-PT" dirty="0" smtClean="0"/>
              <a:t>criados por </a:t>
            </a:r>
            <a:r>
              <a:rPr lang="pt-PT" dirty="0"/>
              <a:t>outros </a:t>
            </a:r>
            <a:r>
              <a:rPr lang="pt-PT" dirty="0" smtClean="0"/>
              <a:t>Estados”.</a:t>
            </a:r>
          </a:p>
          <a:p>
            <a:pPr algn="just"/>
            <a:r>
              <a:rPr lang="pt-PT" b="1" dirty="0"/>
              <a:t>IPF:</a:t>
            </a:r>
            <a:r>
              <a:rPr lang="pt-PT" dirty="0"/>
              <a:t> </a:t>
            </a:r>
            <a:r>
              <a:rPr lang="pt-PT" dirty="0" smtClean="0"/>
              <a:t>“compreende </a:t>
            </a:r>
            <a:r>
              <a:rPr lang="pt-PT" dirty="0"/>
              <a:t>o conjunto </a:t>
            </a:r>
            <a:r>
              <a:rPr lang="pt-PT" dirty="0" smtClean="0"/>
              <a:t>de </a:t>
            </a:r>
            <a:r>
              <a:rPr lang="pt-PT" b="1" dirty="0" smtClean="0"/>
              <a:t>diligências </a:t>
            </a:r>
            <a:r>
              <a:rPr lang="pt-PT" b="1" dirty="0"/>
              <a:t>que visam a identificação, a localização, a apreensão e o </a:t>
            </a:r>
            <a:r>
              <a:rPr lang="pt-PT" b="1" dirty="0" smtClean="0"/>
              <a:t>arresto dos </a:t>
            </a:r>
            <a:r>
              <a:rPr lang="pt-PT" b="1" dirty="0"/>
              <a:t>bens referidos no n.º 1 </a:t>
            </a:r>
            <a:r>
              <a:rPr lang="pt-PT" dirty="0"/>
              <a:t>em ordem à decisão sobre a sua perda </a:t>
            </a:r>
            <a:r>
              <a:rPr lang="pt-PT" dirty="0" smtClean="0"/>
              <a:t>ou </a:t>
            </a:r>
            <a:r>
              <a:rPr lang="pt-PT" dirty="0" err="1" smtClean="0"/>
              <a:t>respetiva</a:t>
            </a:r>
            <a:r>
              <a:rPr lang="pt-PT" dirty="0" smtClean="0"/>
              <a:t> </a:t>
            </a:r>
            <a:r>
              <a:rPr lang="pt-PT" dirty="0"/>
              <a:t>execução</a:t>
            </a:r>
            <a:r>
              <a:rPr lang="pt-PT" dirty="0" smtClean="0"/>
              <a:t>.”. Recorde-se </a:t>
            </a:r>
            <a:r>
              <a:rPr lang="pt-PT" b="1" dirty="0" err="1" smtClean="0"/>
              <a:t>art</a:t>
            </a:r>
            <a:r>
              <a:rPr lang="pt-PT" b="1" dirty="0" smtClean="0"/>
              <a:t>. 3.º/4 da Directiva: </a:t>
            </a:r>
            <a:r>
              <a:rPr lang="pt-PT" b="1" dirty="0"/>
              <a:t>«</a:t>
            </a:r>
            <a:r>
              <a:rPr lang="pt-PT" b="1" dirty="0" err="1"/>
              <a:t>Deteção</a:t>
            </a:r>
            <a:r>
              <a:rPr lang="pt-PT" b="1" dirty="0"/>
              <a:t> e identificação», </a:t>
            </a:r>
            <a:r>
              <a:rPr lang="pt-PT" b="1" u="sng" dirty="0"/>
              <a:t>qualquer investigação</a:t>
            </a:r>
            <a:r>
              <a:rPr lang="pt-PT" u="sng" dirty="0"/>
              <a:t> </a:t>
            </a:r>
            <a:r>
              <a:rPr lang="pt-PT" dirty="0"/>
              <a:t>realizada </a:t>
            </a:r>
            <a:r>
              <a:rPr lang="pt-PT" dirty="0" err="1"/>
              <a:t>pelas</a:t>
            </a:r>
            <a:r>
              <a:rPr lang="pt-PT" dirty="0"/>
              <a:t> autoridades competentes para determinar instrumentos, vantagens ou bens que possam ter resultado de </a:t>
            </a:r>
            <a:r>
              <a:rPr lang="pt-PT" dirty="0" err="1"/>
              <a:t>atividades</a:t>
            </a:r>
            <a:r>
              <a:rPr lang="pt-PT" dirty="0"/>
              <a:t> criminosas;</a:t>
            </a:r>
          </a:p>
          <a:p>
            <a:pPr algn="just"/>
            <a:r>
              <a:rPr lang="pt-PT" b="1" dirty="0" smtClean="0"/>
              <a:t>Dependência </a:t>
            </a:r>
            <a:r>
              <a:rPr lang="pt-PT" b="1" dirty="0"/>
              <a:t>funcional do </a:t>
            </a:r>
            <a:r>
              <a:rPr lang="pt-PT" b="1" dirty="0" smtClean="0"/>
              <a:t>MP </a:t>
            </a:r>
            <a:r>
              <a:rPr lang="pt-PT" dirty="0" smtClean="0"/>
              <a:t>(4.º Lei 45/2011): </a:t>
            </a:r>
            <a:r>
              <a:rPr lang="pt-PT" dirty="0"/>
              <a:t>“GRA procede à investigação financeira ou patrimonial mencionada </a:t>
            </a:r>
            <a:r>
              <a:rPr lang="pt-PT" dirty="0" smtClean="0"/>
              <a:t>no artigo </a:t>
            </a:r>
            <a:r>
              <a:rPr lang="pt-PT" dirty="0"/>
              <a:t>anterior por determinação do Ministério Público, sob a sua </a:t>
            </a:r>
            <a:r>
              <a:rPr lang="pt-PT" dirty="0" smtClean="0"/>
              <a:t>orientação e </a:t>
            </a:r>
            <a:r>
              <a:rPr lang="pt-PT" dirty="0"/>
              <a:t>na sua dependência </a:t>
            </a:r>
            <a:r>
              <a:rPr lang="pt-PT" dirty="0" smtClean="0"/>
              <a:t>funcional”.</a:t>
            </a:r>
          </a:p>
          <a:p>
            <a:pPr algn="just"/>
            <a:r>
              <a:rPr lang="pt-PT" b="1" dirty="0" smtClean="0"/>
              <a:t>Apreensão e arresto </a:t>
            </a:r>
            <a:r>
              <a:rPr lang="pt-PT" dirty="0" smtClean="0"/>
              <a:t>realizados </a:t>
            </a:r>
            <a:r>
              <a:rPr lang="pt-PT" dirty="0" err="1" smtClean="0"/>
              <a:t>pelo</a:t>
            </a:r>
            <a:r>
              <a:rPr lang="pt-PT" dirty="0" smtClean="0"/>
              <a:t> GRA;</a:t>
            </a:r>
            <a:endParaRPr lang="pt-PT" dirty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371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/>
              <a:t>As </a:t>
            </a:r>
            <a:r>
              <a:rPr lang="pt-PT" b="1" dirty="0"/>
              <a:t>insuficiências da IPF </a:t>
            </a:r>
            <a:r>
              <a:rPr lang="pt-PT" dirty="0"/>
              <a:t>e seus reflexos </a:t>
            </a:r>
            <a:r>
              <a:rPr lang="pt-PT" dirty="0" smtClean="0"/>
              <a:t>concretos</a:t>
            </a:r>
            <a:r>
              <a:rPr lang="pt-PT" dirty="0"/>
              <a:t>.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endParaRPr lang="pt-PT" dirty="0" smtClean="0"/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endParaRPr lang="pt-PT" dirty="0" smtClean="0"/>
          </a:p>
          <a:p>
            <a:pPr marL="0" indent="0" algn="just">
              <a:buNone/>
            </a:pPr>
            <a:r>
              <a:rPr lang="pt-PT" dirty="0"/>
              <a:t>Art. 7.º/1 da Lei 5/2002 (perda alargada): “presume-se constituir vantagem de </a:t>
            </a:r>
            <a:r>
              <a:rPr lang="pt-PT" dirty="0" err="1"/>
              <a:t>atividade</a:t>
            </a:r>
            <a:r>
              <a:rPr lang="pt-PT" dirty="0"/>
              <a:t> criminosa </a:t>
            </a:r>
            <a:r>
              <a:rPr lang="pt-PT" b="1" dirty="0"/>
              <a:t>a diferença </a:t>
            </a:r>
            <a:r>
              <a:rPr lang="pt-PT" dirty="0"/>
              <a:t>entre o valor do património do arguido e aquele que seja congruente com o seu rendimento lícito.”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Risco </a:t>
            </a:r>
            <a:r>
              <a:rPr lang="pt-PT" dirty="0" smtClean="0"/>
              <a:t>de associação apenas ao cálculo do património incongruente e risco de mera recolha de dados e automaticidade por reporte ao cálculo da diferença.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Quadros </a:t>
            </a:r>
            <a:r>
              <a:rPr lang="pt-PT" dirty="0"/>
              <a:t>do GRA (insuficiência e falta de capacitação para uma IPF </a:t>
            </a:r>
            <a:r>
              <a:rPr lang="pt-PT" dirty="0" smtClean="0"/>
              <a:t>abrangente; inexistência de peritos nas áreas de investigação e análise financeira, contabilidade, informática forense, etc…).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Cooperação </a:t>
            </a:r>
            <a:r>
              <a:rPr lang="pt-PT" dirty="0"/>
              <a:t>entre vertentes investigatória penal e </a:t>
            </a:r>
            <a:r>
              <a:rPr lang="pt-PT" dirty="0" smtClean="0"/>
              <a:t>IPF necessária </a:t>
            </a:r>
            <a:r>
              <a:rPr lang="pt-PT" dirty="0"/>
              <a:t>(v.g</a:t>
            </a:r>
            <a:r>
              <a:rPr lang="pt-PT" dirty="0" smtClean="0"/>
              <a:t>. envolvimento inicial; </a:t>
            </a:r>
            <a:r>
              <a:rPr lang="pt-PT" dirty="0"/>
              <a:t>presença do GRA no planeamento das operações e nas buscas).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Inexistência </a:t>
            </a:r>
            <a:r>
              <a:rPr lang="pt-PT" dirty="0"/>
              <a:t>de regulação - ou sequer protocolo, manuais de boas práticas - sobre </a:t>
            </a:r>
            <a:r>
              <a:rPr lang="pt-PT" i="1" dirty="0"/>
              <a:t>como</a:t>
            </a:r>
            <a:r>
              <a:rPr lang="pt-PT" dirty="0"/>
              <a:t> proceder para aferir o RENDIMENTO e o PATRIMÓNIO, com o fim de calcular o PATRIMÓNIO INCONGRUENTE. IPF reduzida ao cálculo</a:t>
            </a:r>
            <a:r>
              <a:rPr lang="pt-PT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PT" dirty="0"/>
          </a:p>
          <a:p>
            <a:pPr algn="just"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lvl="1" algn="just"/>
            <a:endParaRPr lang="pt-PT" dirty="0" smtClean="0"/>
          </a:p>
          <a:p>
            <a:pPr marL="502920" lvl="1" indent="0" algn="just">
              <a:buNone/>
            </a:pPr>
            <a:endParaRPr lang="pt-PT" dirty="0" smtClean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24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No imediato…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 smtClean="0"/>
              <a:t>Directiva 2024/1260 </a:t>
            </a:r>
            <a:r>
              <a:rPr lang="pt-PT" dirty="0" smtClean="0"/>
              <a:t>relativa à recuperação e perda de bens</a:t>
            </a:r>
          </a:p>
          <a:p>
            <a:pPr lvl="1" algn="just"/>
            <a:r>
              <a:rPr lang="pt-PT" dirty="0" smtClean="0"/>
              <a:t>Substitui Directiva 2014/42/EU</a:t>
            </a:r>
          </a:p>
          <a:p>
            <a:pPr lvl="1" algn="just"/>
            <a:r>
              <a:rPr lang="pt-PT" dirty="0" smtClean="0"/>
              <a:t>Transposição até 23/11/2026</a:t>
            </a:r>
          </a:p>
          <a:p>
            <a:pPr algn="just"/>
            <a:r>
              <a:rPr lang="pt-PT" b="1" dirty="0" smtClean="0"/>
              <a:t>Proposta </a:t>
            </a:r>
            <a:r>
              <a:rPr lang="pt-PT" b="1" dirty="0"/>
              <a:t>de Lei n.º </a:t>
            </a:r>
            <a:r>
              <a:rPr lang="pt-PT" b="1" dirty="0" smtClean="0"/>
              <a:t>50/XVII/1.ª.</a:t>
            </a:r>
          </a:p>
          <a:p>
            <a:pPr lvl="1" algn="just"/>
            <a:r>
              <a:rPr lang="pt-PT" dirty="0"/>
              <a:t>Base:  </a:t>
            </a:r>
            <a:r>
              <a:rPr lang="pt-PT" dirty="0" smtClean="0"/>
              <a:t>anteprojecto apresentado </a:t>
            </a:r>
            <a:r>
              <a:rPr lang="pt-PT" dirty="0"/>
              <a:t>por um grupo de trabalho </a:t>
            </a:r>
            <a:r>
              <a:rPr lang="pt-PT" dirty="0" smtClean="0"/>
              <a:t>constituído </a:t>
            </a:r>
            <a:r>
              <a:rPr lang="pt-PT" dirty="0"/>
              <a:t>por </a:t>
            </a:r>
            <a:r>
              <a:rPr lang="pt-PT" dirty="0" smtClean="0"/>
              <a:t>especialistas.</a:t>
            </a:r>
          </a:p>
          <a:p>
            <a:pPr lvl="1" algn="just"/>
            <a:r>
              <a:rPr lang="pt-PT" dirty="0" smtClean="0"/>
              <a:t>Constrangimentos assumidos </a:t>
            </a:r>
            <a:r>
              <a:rPr lang="pt-PT" dirty="0" err="1" smtClean="0"/>
              <a:t>pelo</a:t>
            </a:r>
            <a:r>
              <a:rPr lang="pt-PT" dirty="0" smtClean="0"/>
              <a:t> GT por “falta de mandato”: “aspectos </a:t>
            </a:r>
            <a:r>
              <a:rPr lang="pt-PT" dirty="0"/>
              <a:t>do regime da perda de bens eventualmente carecidos de </a:t>
            </a:r>
            <a:r>
              <a:rPr lang="pt-PT" b="1" dirty="0" smtClean="0"/>
              <a:t>revisão”; modelo </a:t>
            </a:r>
            <a:r>
              <a:rPr lang="pt-PT" dirty="0" smtClean="0"/>
              <a:t>vigente de actuação do </a:t>
            </a:r>
            <a:r>
              <a:rPr lang="pt-PT" b="1" dirty="0" smtClean="0"/>
              <a:t>GRA;</a:t>
            </a:r>
          </a:p>
          <a:p>
            <a:pPr lvl="1" algn="just"/>
            <a:r>
              <a:rPr lang="pt-PT" dirty="0" smtClean="0"/>
              <a:t>Proposta de alteração do Código Penal, Código de Proc. Penal, Lei 5/2002, Lei 45/2011, Lei 62/2013.</a:t>
            </a:r>
          </a:p>
          <a:p>
            <a:pPr lvl="1" algn="just"/>
            <a:r>
              <a:rPr lang="pt-PT" dirty="0" smtClean="0"/>
              <a:t>Mantém na Lei 5/2006 a </a:t>
            </a:r>
            <a:r>
              <a:rPr lang="pt-PT" dirty="0"/>
              <a:t>perda alargada (agora, perda do valor incongruente no </a:t>
            </a:r>
            <a:r>
              <a:rPr lang="pt-PT" dirty="0" smtClean="0"/>
              <a:t>7.º) e introduz duas novas modalidades de perda (</a:t>
            </a:r>
            <a:r>
              <a:rPr lang="pt-PT" dirty="0" err="1" smtClean="0"/>
              <a:t>arts</a:t>
            </a:r>
            <a:r>
              <a:rPr lang="pt-PT" dirty="0" smtClean="0"/>
              <a:t>. 6.º-A e 6.º-B). </a:t>
            </a:r>
            <a:endParaRPr lang="pt-PT" dirty="0"/>
          </a:p>
          <a:p>
            <a:pPr lvl="1" algn="just"/>
            <a:r>
              <a:rPr lang="pt-PT" dirty="0" smtClean="0"/>
              <a:t>Proposta votada na generalidade a 13/02/2026. Baixou à 1.ª Comissão.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70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/>
              <a:t>As </a:t>
            </a:r>
            <a:r>
              <a:rPr lang="pt-PT" b="1" dirty="0"/>
              <a:t>insuficiências da IPF </a:t>
            </a:r>
            <a:r>
              <a:rPr lang="pt-PT" dirty="0"/>
              <a:t>e seus reflexos </a:t>
            </a:r>
            <a:r>
              <a:rPr lang="pt-PT" dirty="0" smtClean="0"/>
              <a:t>concretos</a:t>
            </a:r>
            <a:r>
              <a:rPr lang="pt-PT" dirty="0"/>
              <a:t>.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PT" dirty="0"/>
          </a:p>
          <a:p>
            <a:pPr algn="just"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Sem regras claras sobre </a:t>
            </a:r>
            <a:r>
              <a:rPr lang="pt-PT" i="1" dirty="0" smtClean="0"/>
              <a:t>como </a:t>
            </a:r>
            <a:r>
              <a:rPr lang="pt-PT" dirty="0" smtClean="0"/>
              <a:t>proceder, sem capacitação activa do GRA: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Erro na id. de r</a:t>
            </a:r>
            <a:r>
              <a:rPr lang="pt-PT" dirty="0" smtClean="0"/>
              <a:t>endimentos </a:t>
            </a:r>
            <a:r>
              <a:rPr lang="pt-PT" dirty="0"/>
              <a:t>não </a:t>
            </a:r>
            <a:r>
              <a:rPr lang="pt-PT" dirty="0" smtClean="0"/>
              <a:t>sujeitos a declaração </a:t>
            </a:r>
            <a:r>
              <a:rPr lang="pt-PT" dirty="0" smtClean="0"/>
              <a:t>(identificados, por vezes, como movimentos bancários a crédito e anulados porque contabilizados como rendimentos; ex. heranças).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Património oculto/não sujeito a registo por apurar.</a:t>
            </a:r>
            <a:endParaRPr lang="pt-PT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Movimentos </a:t>
            </a:r>
            <a:r>
              <a:rPr lang="pt-PT" dirty="0"/>
              <a:t>bancários a </a:t>
            </a:r>
            <a:r>
              <a:rPr lang="pt-PT" dirty="0" smtClean="0"/>
              <a:t>crédito: que </a:t>
            </a:r>
            <a:r>
              <a:rPr lang="pt-PT" dirty="0"/>
              <a:t>critérios para a inclusão e que operações deverão ser feitas? Risco de erro na interpretação do descritivo. Diminutas ou inexistentes diligências posteriores.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Pessoas </a:t>
            </a:r>
            <a:r>
              <a:rPr lang="pt-PT" dirty="0"/>
              <a:t>colectivas </a:t>
            </a:r>
            <a:r>
              <a:rPr lang="pt-PT" dirty="0" smtClean="0"/>
              <a:t>(?).</a:t>
            </a:r>
            <a:endParaRPr lang="pt-PT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Erros por deficiente articulação das vertentes da investigação. Ex: consideração </a:t>
            </a:r>
            <a:r>
              <a:rPr lang="pt-PT" dirty="0"/>
              <a:t>do património sob domínio ou benefício do </a:t>
            </a:r>
            <a:r>
              <a:rPr lang="pt-PT" dirty="0" smtClean="0"/>
              <a:t>arguido (</a:t>
            </a:r>
            <a:r>
              <a:rPr lang="pt-PT" dirty="0" err="1" smtClean="0"/>
              <a:t>art</a:t>
            </a:r>
            <a:r>
              <a:rPr lang="pt-PT" dirty="0" smtClean="0"/>
              <a:t>. 7.º/2/a) da Lei 5/2002), por ex., no caso de familiares, </a:t>
            </a:r>
            <a:r>
              <a:rPr lang="pt-PT" dirty="0"/>
              <a:t>sem prova sustentante.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lvl="1" algn="just"/>
            <a:endParaRPr lang="pt-PT" dirty="0" smtClean="0"/>
          </a:p>
          <a:p>
            <a:pPr marL="502920" lvl="1" indent="0" algn="just">
              <a:buNone/>
            </a:pPr>
            <a:endParaRPr lang="pt-PT" dirty="0" smtClean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39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/>
              <a:t>As </a:t>
            </a:r>
            <a:r>
              <a:rPr lang="pt-PT" b="1" dirty="0"/>
              <a:t>insuficiências da IPF </a:t>
            </a:r>
            <a:r>
              <a:rPr lang="pt-PT" dirty="0"/>
              <a:t>e seus reflexos </a:t>
            </a:r>
            <a:r>
              <a:rPr lang="pt-PT" dirty="0" smtClean="0"/>
              <a:t>concretos</a:t>
            </a:r>
            <a:r>
              <a:rPr lang="pt-PT" dirty="0"/>
              <a:t>.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Em termos da prossecução processual: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Ausência da audição dos interessados antes do julgamento (caso inexistam apreensões ou arrestos, com incidentes processuais).</a:t>
            </a:r>
            <a:endParaRPr lang="pt-PT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Papel efectivo do MP quando recebe a IPF finalizada </a:t>
            </a:r>
            <a:r>
              <a:rPr lang="pt-PT" dirty="0" err="1" smtClean="0"/>
              <a:t>pelo</a:t>
            </a:r>
            <a:r>
              <a:rPr lang="pt-PT" dirty="0" smtClean="0"/>
              <a:t> GRA.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Complexificação do julgamento vs. eficiência e eficácia.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Risco de elevada inoperância. </a:t>
            </a:r>
          </a:p>
          <a:p>
            <a:pPr lvl="1" algn="just"/>
            <a:endParaRPr lang="pt-PT" dirty="0" smtClean="0"/>
          </a:p>
          <a:p>
            <a:pPr marL="502920" lvl="1" indent="0" algn="just">
              <a:buNone/>
            </a:pPr>
            <a:endParaRPr lang="pt-PT" dirty="0" smtClean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45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As </a:t>
            </a:r>
            <a:r>
              <a:rPr lang="pt-PT" b="1" dirty="0"/>
              <a:t>insuficiências da IPF </a:t>
            </a:r>
            <a:r>
              <a:rPr lang="pt-PT" dirty="0"/>
              <a:t>e seus reflexos concretos.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Estratégia da PGR em matéria de Recuperação de </a:t>
            </a:r>
            <a:r>
              <a:rPr lang="pt-PT" dirty="0" err="1" smtClean="0"/>
              <a:t>Ativos</a:t>
            </a:r>
            <a:r>
              <a:rPr lang="pt-PT" dirty="0" smtClean="0"/>
              <a:t>, Janeiro de 2025 - </a:t>
            </a:r>
            <a:r>
              <a:rPr lang="pt-PT" dirty="0" smtClean="0">
                <a:hlinkClick r:id="rId3"/>
              </a:rPr>
              <a:t>https</a:t>
            </a:r>
            <a:r>
              <a:rPr lang="pt-PT" dirty="0">
                <a:hlinkClick r:id="rId3"/>
              </a:rPr>
              <a:t>://</a:t>
            </a:r>
            <a:r>
              <a:rPr lang="pt-PT" dirty="0" smtClean="0">
                <a:hlinkClick r:id="rId3"/>
              </a:rPr>
              <a:t>www.ministeriopublico.pt/sites/default/files/2025-01/estrategia-do-ministerio-publico-para-a-recuperacao-da-ativos_0.pdf</a:t>
            </a:r>
            <a:endParaRPr lang="pt-PT" dirty="0" smtClean="0"/>
          </a:p>
          <a:p>
            <a:pPr lvl="1" algn="just"/>
            <a:r>
              <a:rPr lang="pt-PT" dirty="0" smtClean="0"/>
              <a:t>Pontos de contacto e articulação nas diferentes fases do processo;</a:t>
            </a:r>
          </a:p>
          <a:p>
            <a:pPr lvl="1" algn="just"/>
            <a:r>
              <a:rPr lang="pt-PT" dirty="0" smtClean="0"/>
              <a:t>Formação (incluindo em colaboração com CSM, CEJ, </a:t>
            </a:r>
            <a:r>
              <a:rPr lang="pt-PT" dirty="0" err="1" smtClean="0"/>
              <a:t>OPC’s</a:t>
            </a:r>
            <a:r>
              <a:rPr lang="pt-PT" dirty="0" smtClean="0"/>
              <a:t>); formação avançada (pontos de contacto);</a:t>
            </a:r>
          </a:p>
          <a:p>
            <a:pPr lvl="1" algn="just"/>
            <a:r>
              <a:rPr lang="pt-PT" dirty="0" smtClean="0"/>
              <a:t>Uniformização de procedimentos</a:t>
            </a:r>
            <a:r>
              <a:rPr lang="pt-PT" dirty="0" smtClean="0"/>
              <a:t>;</a:t>
            </a:r>
          </a:p>
          <a:p>
            <a:pPr lvl="1" algn="just"/>
            <a:r>
              <a:rPr lang="pt-PT" dirty="0" smtClean="0"/>
              <a:t>Cooperação;</a:t>
            </a:r>
            <a:endParaRPr lang="pt-PT" dirty="0" smtClean="0"/>
          </a:p>
          <a:p>
            <a:pPr lvl="1" algn="just"/>
            <a:endParaRPr lang="pt-PT" dirty="0"/>
          </a:p>
          <a:p>
            <a:pPr marL="502920" lvl="1" indent="0" algn="just">
              <a:buNone/>
            </a:pPr>
            <a:r>
              <a:rPr lang="pt-PT" dirty="0" smtClean="0"/>
              <a:t>“3</a:t>
            </a:r>
            <a:r>
              <a:rPr lang="pt-PT" dirty="0"/>
              <a:t>. Articulação com vista a criação de </a:t>
            </a:r>
            <a:r>
              <a:rPr lang="pt-PT" b="1" dirty="0"/>
              <a:t>procedimentos eficientes de condução </a:t>
            </a:r>
            <a:r>
              <a:rPr lang="pt-PT" b="1" dirty="0" smtClean="0"/>
              <a:t>da investigação </a:t>
            </a:r>
            <a:r>
              <a:rPr lang="pt-PT" b="1" dirty="0"/>
              <a:t>criminal</a:t>
            </a:r>
            <a:r>
              <a:rPr lang="pt-PT" dirty="0"/>
              <a:t> e da </a:t>
            </a:r>
            <a:r>
              <a:rPr lang="pt-PT" b="1" dirty="0"/>
              <a:t>investigação patrimonial e financeira</a:t>
            </a:r>
            <a:r>
              <a:rPr lang="pt-PT" dirty="0"/>
              <a:t> tendente ao </a:t>
            </a:r>
            <a:r>
              <a:rPr lang="pt-PT" dirty="0" smtClean="0"/>
              <a:t>confisco com </a:t>
            </a:r>
            <a:r>
              <a:rPr lang="pt-PT" dirty="0"/>
              <a:t>os diversos </a:t>
            </a:r>
            <a:r>
              <a:rPr lang="pt-PT" b="1" dirty="0"/>
              <a:t>Órgãos de Polícia Criminal e com os Gabinetes que intervém </a:t>
            </a:r>
            <a:r>
              <a:rPr lang="pt-PT" b="1" dirty="0" smtClean="0"/>
              <a:t>neste domínio </a:t>
            </a:r>
            <a:r>
              <a:rPr lang="pt-PT" dirty="0"/>
              <a:t>e ainda com a UIF. </a:t>
            </a:r>
            <a:r>
              <a:rPr lang="pt-PT" dirty="0" smtClean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25926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Alguns antecedentes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40034" y="864108"/>
            <a:ext cx="8229600" cy="51206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Analysis </a:t>
            </a:r>
            <a:r>
              <a:rPr lang="en-US" dirty="0"/>
              <a:t>of N</a:t>
            </a:r>
            <a:r>
              <a:rPr lang="en-US" dirty="0" smtClean="0"/>
              <a:t>CBC in EU– </a:t>
            </a:r>
            <a:r>
              <a:rPr lang="en-US" dirty="0"/>
              <a:t>Commission Staff Working document </a:t>
            </a:r>
            <a:r>
              <a:rPr lang="pt-PT" dirty="0"/>
              <a:t>SWD(2019</a:t>
            </a:r>
            <a:r>
              <a:rPr lang="pt-PT" dirty="0" smtClean="0"/>
              <a:t>): </a:t>
            </a:r>
            <a:r>
              <a:rPr lang="pt-PT" b="1" dirty="0" smtClean="0"/>
              <a:t>diversidade</a:t>
            </a:r>
            <a:r>
              <a:rPr lang="pt-PT" dirty="0" smtClean="0"/>
              <a:t> da NCBC </a:t>
            </a:r>
            <a:r>
              <a:rPr lang="pt-PT" dirty="0"/>
              <a:t>(incluindo acções in rem</a:t>
            </a:r>
            <a:r>
              <a:rPr lang="pt-PT" dirty="0" smtClean="0"/>
              <a:t>); sistemas </a:t>
            </a:r>
            <a:r>
              <a:rPr lang="pt-PT" dirty="0"/>
              <a:t>de </a:t>
            </a:r>
            <a:r>
              <a:rPr lang="pt-PT" b="1" dirty="0"/>
              <a:t>maior alcance do que o previsto </a:t>
            </a:r>
            <a:r>
              <a:rPr lang="pt-PT" b="1" dirty="0" smtClean="0"/>
              <a:t>Directiva 2014/42/EU; </a:t>
            </a:r>
            <a:r>
              <a:rPr lang="pt-PT" dirty="0"/>
              <a:t>s</a:t>
            </a:r>
            <a:r>
              <a:rPr lang="pt-PT" dirty="0" smtClean="0"/>
              <a:t>istemas </a:t>
            </a:r>
            <a:r>
              <a:rPr lang="pt-PT" dirty="0"/>
              <a:t>esses </a:t>
            </a:r>
            <a:r>
              <a:rPr lang="pt-PT" b="1" dirty="0"/>
              <a:t>compatíveis com o TEDH.</a:t>
            </a:r>
            <a:endParaRPr lang="en-US" b="1" dirty="0"/>
          </a:p>
          <a:p>
            <a:pPr marL="0" indent="0" algn="just">
              <a:buNone/>
            </a:pPr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Relatório </a:t>
            </a:r>
            <a:r>
              <a:rPr lang="pt-PT" dirty="0"/>
              <a:t>da Comissão ao Parlamento Europeu e ao Conselho intitulado «Recuperação e perda de bens: garantir que o crime não compensa», COM(2020) 217 final de </a:t>
            </a:r>
            <a:r>
              <a:rPr lang="pt-PT" dirty="0" smtClean="0"/>
              <a:t>02/06/2020:</a:t>
            </a:r>
          </a:p>
          <a:p>
            <a:pPr algn="just"/>
            <a:r>
              <a:rPr lang="pt-PT" dirty="0" smtClean="0"/>
              <a:t>“A </a:t>
            </a:r>
            <a:r>
              <a:rPr lang="pt-PT" dirty="0"/>
              <a:t>análise realizada no presente relatório demonstra que há </a:t>
            </a:r>
            <a:r>
              <a:rPr lang="pt-PT" b="1" dirty="0"/>
              <a:t>margem para progredir </a:t>
            </a:r>
            <a:r>
              <a:rPr lang="pt-PT" dirty="0" smtClean="0"/>
              <a:t>no domínio </a:t>
            </a:r>
            <a:r>
              <a:rPr lang="pt-PT" dirty="0"/>
              <a:t>da recuperação de bens. Tais progressos poderão ser alcançados, por exemplo</a:t>
            </a:r>
            <a:r>
              <a:rPr lang="pt-PT" dirty="0" smtClean="0"/>
              <a:t>, mediante</a:t>
            </a:r>
            <a:r>
              <a:rPr lang="pt-PT" b="1" dirty="0"/>
              <a:t>: </a:t>
            </a:r>
            <a:r>
              <a:rPr lang="pt-PT" dirty="0"/>
              <a:t>i) o </a:t>
            </a:r>
            <a:r>
              <a:rPr lang="pt-PT" b="1" dirty="0"/>
              <a:t>alargamento da lista de </a:t>
            </a:r>
            <a:r>
              <a:rPr lang="pt-PT" b="1" dirty="0" err="1"/>
              <a:t>infrações</a:t>
            </a:r>
            <a:r>
              <a:rPr lang="pt-PT" b="1" dirty="0"/>
              <a:t> penais </a:t>
            </a:r>
            <a:r>
              <a:rPr lang="pt-PT" dirty="0"/>
              <a:t>às quais a </a:t>
            </a:r>
            <a:r>
              <a:rPr lang="pt-PT" dirty="0" err="1"/>
              <a:t>Diretiva</a:t>
            </a:r>
            <a:r>
              <a:rPr lang="pt-PT" dirty="0"/>
              <a:t> é aplicável</a:t>
            </a:r>
            <a:r>
              <a:rPr lang="pt-PT" dirty="0" smtClean="0"/>
              <a:t>; ii</a:t>
            </a:r>
            <a:r>
              <a:rPr lang="pt-PT" dirty="0"/>
              <a:t>) </a:t>
            </a:r>
            <a:r>
              <a:rPr lang="pt-PT" b="1" dirty="0"/>
              <a:t>a introdução de regras mais eficazes</a:t>
            </a:r>
            <a:r>
              <a:rPr lang="pt-PT" dirty="0"/>
              <a:t> sobre a perda </a:t>
            </a:r>
            <a:r>
              <a:rPr lang="pt-PT" b="1" dirty="0"/>
              <a:t>não baseada numa condenação</a:t>
            </a:r>
            <a:r>
              <a:rPr lang="pt-PT" dirty="0" smtClean="0"/>
              <a:t>, iii</a:t>
            </a:r>
            <a:r>
              <a:rPr lang="pt-PT" dirty="0"/>
              <a:t>) uma maior precisão na </a:t>
            </a:r>
            <a:r>
              <a:rPr lang="pt-PT" b="1" dirty="0"/>
              <a:t>administração </a:t>
            </a:r>
            <a:r>
              <a:rPr lang="pt-PT" dirty="0"/>
              <a:t>dos bens congelados, iv) a introdução </a:t>
            </a:r>
            <a:r>
              <a:rPr lang="pt-PT" dirty="0" smtClean="0"/>
              <a:t>de disposições </a:t>
            </a:r>
            <a:r>
              <a:rPr lang="pt-PT" dirty="0"/>
              <a:t>sobre a </a:t>
            </a:r>
            <a:r>
              <a:rPr lang="pt-PT" b="1" dirty="0"/>
              <a:t>alienação de bens</a:t>
            </a:r>
            <a:r>
              <a:rPr lang="pt-PT" dirty="0"/>
              <a:t>, incluindo a </a:t>
            </a:r>
            <a:r>
              <a:rPr lang="pt-PT" b="1" dirty="0"/>
              <a:t>reutilização social </a:t>
            </a:r>
            <a:r>
              <a:rPr lang="pt-PT" dirty="0"/>
              <a:t>de bens cuja </a:t>
            </a:r>
            <a:r>
              <a:rPr lang="pt-PT" dirty="0" smtClean="0"/>
              <a:t>perda tenha </a:t>
            </a:r>
            <a:r>
              <a:rPr lang="pt-PT" dirty="0"/>
              <a:t>sido decidida, v) o estabelecimento de regras sobre a </a:t>
            </a:r>
            <a:r>
              <a:rPr lang="pt-PT" b="1" dirty="0"/>
              <a:t>compensação das vítimas </a:t>
            </a:r>
            <a:r>
              <a:rPr lang="pt-PT" b="1" dirty="0" smtClean="0"/>
              <a:t>de crimes </a:t>
            </a:r>
            <a:r>
              <a:rPr lang="pt-PT" dirty="0"/>
              <a:t>e vi) </a:t>
            </a:r>
            <a:r>
              <a:rPr lang="pt-PT" b="1" u="sng" dirty="0"/>
              <a:t>o reforço </a:t>
            </a:r>
            <a:r>
              <a:rPr lang="pt-PT" b="1" u="sng" dirty="0" smtClean="0"/>
              <a:t>da </a:t>
            </a:r>
            <a:r>
              <a:rPr lang="pt-PT" b="1" u="sng" dirty="0"/>
              <a:t>capacidade dos gabinetes de recuperação de bens para </a:t>
            </a:r>
            <a:r>
              <a:rPr lang="pt-PT" b="1" u="sng" dirty="0" err="1"/>
              <a:t>detetar</a:t>
            </a:r>
            <a:r>
              <a:rPr lang="pt-PT" b="1" u="sng" dirty="0"/>
              <a:t> </a:t>
            </a:r>
            <a:r>
              <a:rPr lang="pt-PT" b="1" u="sng" dirty="0" smtClean="0"/>
              <a:t>e identificar </a:t>
            </a:r>
            <a:r>
              <a:rPr lang="pt-PT" b="1" u="sng" dirty="0"/>
              <a:t>bens ilícitos</a:t>
            </a:r>
            <a:r>
              <a:rPr lang="pt-PT" b="1" u="sng" dirty="0" smtClean="0"/>
              <a:t>.”</a:t>
            </a:r>
          </a:p>
          <a:p>
            <a:pPr marL="0" indent="0" algn="just">
              <a:buNone/>
            </a:pPr>
            <a:endParaRPr lang="pt-PT" dirty="0" smtClean="0"/>
          </a:p>
          <a:p>
            <a:pPr marL="0" indent="0" algn="just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851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Alguns antecedentes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/>
              <a:t>Comunicação da Comissão de </a:t>
            </a:r>
            <a:r>
              <a:rPr lang="pt-PT" dirty="0" smtClean="0"/>
              <a:t>14/04/2021 </a:t>
            </a:r>
            <a:r>
              <a:rPr lang="pt-PT" dirty="0"/>
              <a:t>sobre a Estratégia da UE para lutar contra a criminalidade organizada (2021-2025</a:t>
            </a:r>
            <a:r>
              <a:rPr lang="pt-PT" dirty="0" smtClean="0"/>
              <a:t>)</a:t>
            </a:r>
          </a:p>
          <a:p>
            <a:pPr algn="just"/>
            <a:r>
              <a:rPr lang="pt-PT" dirty="0" smtClean="0"/>
              <a:t>“</a:t>
            </a:r>
            <a:r>
              <a:rPr lang="pt-PT" b="1" dirty="0" smtClean="0"/>
              <a:t>intensificar </a:t>
            </a:r>
            <a:r>
              <a:rPr lang="pt-PT" b="1" dirty="0"/>
              <a:t>os esforços </a:t>
            </a:r>
            <a:r>
              <a:rPr lang="pt-PT" dirty="0"/>
              <a:t>em matéria de congelamento e de </a:t>
            </a:r>
            <a:r>
              <a:rPr lang="pt-PT" dirty="0" smtClean="0"/>
              <a:t>confisco através </a:t>
            </a:r>
            <a:r>
              <a:rPr lang="pt-PT" dirty="0"/>
              <a:t>do </a:t>
            </a:r>
            <a:r>
              <a:rPr lang="pt-PT" b="1" dirty="0"/>
              <a:t>reforço do quadro jurídico</a:t>
            </a:r>
            <a:r>
              <a:rPr lang="pt-PT" dirty="0"/>
              <a:t> a nível da UE, </a:t>
            </a:r>
            <a:r>
              <a:rPr lang="pt-PT" b="1" dirty="0"/>
              <a:t>bem como das capacidades </a:t>
            </a:r>
            <a:r>
              <a:rPr lang="pt-PT" b="1" dirty="0" smtClean="0"/>
              <a:t>operacionais dos </a:t>
            </a:r>
            <a:r>
              <a:rPr lang="pt-PT" b="1" dirty="0"/>
              <a:t>gabinetes de recuperação</a:t>
            </a:r>
            <a:r>
              <a:rPr lang="pt-PT" dirty="0"/>
              <a:t> de </a:t>
            </a:r>
            <a:r>
              <a:rPr lang="pt-PT" dirty="0" smtClean="0"/>
              <a:t>bens”</a:t>
            </a:r>
          </a:p>
          <a:p>
            <a:pPr algn="just"/>
            <a:r>
              <a:rPr lang="pt-PT" dirty="0" smtClean="0"/>
              <a:t>“revisão </a:t>
            </a:r>
            <a:r>
              <a:rPr lang="pt-PT" dirty="0"/>
              <a:t>da </a:t>
            </a:r>
            <a:r>
              <a:rPr lang="pt-PT" dirty="0" err="1"/>
              <a:t>Diretiva</a:t>
            </a:r>
            <a:r>
              <a:rPr lang="pt-PT" dirty="0"/>
              <a:t> </a:t>
            </a:r>
            <a:r>
              <a:rPr lang="pt-PT" dirty="0" smtClean="0"/>
              <a:t>(…) </a:t>
            </a:r>
            <a:r>
              <a:rPr lang="pt-PT" dirty="0"/>
              <a:t>de </a:t>
            </a:r>
            <a:r>
              <a:rPr lang="pt-PT" dirty="0" smtClean="0"/>
              <a:t>2014</a:t>
            </a:r>
            <a:r>
              <a:rPr lang="pt-PT" dirty="0"/>
              <a:t> </a:t>
            </a:r>
            <a:r>
              <a:rPr lang="pt-PT" dirty="0" smtClean="0"/>
              <a:t>(…) </a:t>
            </a:r>
            <a:r>
              <a:rPr lang="pt-PT" dirty="0"/>
              <a:t>a fim de </a:t>
            </a:r>
            <a:r>
              <a:rPr lang="pt-PT" b="1" dirty="0"/>
              <a:t>alargar a lista de </a:t>
            </a:r>
            <a:r>
              <a:rPr lang="pt-PT" b="1" dirty="0" err="1"/>
              <a:t>infrações</a:t>
            </a:r>
            <a:r>
              <a:rPr lang="pt-PT" b="1" dirty="0"/>
              <a:t> penais </a:t>
            </a:r>
            <a:r>
              <a:rPr lang="pt-PT" b="1" dirty="0" smtClean="0"/>
              <a:t>abrangidas</a:t>
            </a:r>
            <a:r>
              <a:rPr lang="pt-PT" dirty="0" smtClean="0"/>
              <a:t>, introduzir </a:t>
            </a:r>
            <a:r>
              <a:rPr lang="pt-PT" b="1" dirty="0"/>
              <a:t>regras mais eficazes sobre a perda não baseada numa condenação</a:t>
            </a:r>
            <a:r>
              <a:rPr lang="pt-PT" dirty="0"/>
              <a:t>; assegurar </a:t>
            </a:r>
            <a:r>
              <a:rPr lang="pt-PT" dirty="0" smtClean="0"/>
              <a:t>uma </a:t>
            </a:r>
            <a:r>
              <a:rPr lang="pt-PT" b="1" dirty="0" smtClean="0"/>
              <a:t>gestão </a:t>
            </a:r>
            <a:r>
              <a:rPr lang="pt-PT" b="1" dirty="0"/>
              <a:t>eficaz e a reutilização social dos bens </a:t>
            </a:r>
            <a:r>
              <a:rPr lang="pt-PT" dirty="0"/>
              <a:t>cuja perda tenha sido decidida e a </a:t>
            </a:r>
            <a:r>
              <a:rPr lang="pt-PT" dirty="0" smtClean="0"/>
              <a:t>compensação das </a:t>
            </a:r>
            <a:r>
              <a:rPr lang="pt-PT" dirty="0"/>
              <a:t>vítimas de crimes e </a:t>
            </a:r>
            <a:r>
              <a:rPr lang="pt-PT" b="1" dirty="0"/>
              <a:t>reforçar a capacidade dos gabinetes de recuperação </a:t>
            </a:r>
            <a:r>
              <a:rPr lang="pt-PT" dirty="0"/>
              <a:t>de bens </a:t>
            </a:r>
            <a:r>
              <a:rPr lang="pt-PT" dirty="0" smtClean="0"/>
              <a:t>para </a:t>
            </a:r>
            <a:r>
              <a:rPr lang="pt-PT" dirty="0" err="1" smtClean="0"/>
              <a:t>detetar</a:t>
            </a:r>
            <a:r>
              <a:rPr lang="pt-PT" dirty="0" smtClean="0"/>
              <a:t> </a:t>
            </a:r>
            <a:r>
              <a:rPr lang="pt-PT" dirty="0"/>
              <a:t>e identificar bens </a:t>
            </a:r>
            <a:r>
              <a:rPr lang="pt-PT" dirty="0" smtClean="0"/>
              <a:t>ilícitos”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034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Directiva </a:t>
            </a:r>
            <a:r>
              <a:rPr lang="pt-PT" dirty="0" smtClean="0"/>
              <a:t>n.º 2024/1260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Foco na </a:t>
            </a:r>
            <a:r>
              <a:rPr lang="pt-PT" b="1" dirty="0" smtClean="0"/>
              <a:t>ameaça sistémica </a:t>
            </a:r>
            <a:r>
              <a:rPr lang="pt-PT" dirty="0" smtClean="0"/>
              <a:t>representada pela </a:t>
            </a:r>
            <a:r>
              <a:rPr lang="pt-PT" b="1" dirty="0" smtClean="0"/>
              <a:t>criminalidade organizada</a:t>
            </a:r>
            <a:r>
              <a:rPr lang="pt-PT" dirty="0" smtClean="0"/>
              <a:t> e promoção da sua </a:t>
            </a:r>
            <a:r>
              <a:rPr lang="pt-PT" b="1" dirty="0" smtClean="0"/>
              <a:t>asfixia financeira</a:t>
            </a:r>
            <a:r>
              <a:rPr lang="pt-PT" dirty="0" smtClean="0"/>
              <a:t>.</a:t>
            </a:r>
          </a:p>
          <a:p>
            <a:pPr algn="just"/>
            <a:r>
              <a:rPr lang="pt-PT" dirty="0" smtClean="0"/>
              <a:t>Facilitação da </a:t>
            </a:r>
            <a:r>
              <a:rPr lang="pt-PT" b="1" dirty="0" smtClean="0"/>
              <a:t>cooperação transfronteiriça</a:t>
            </a:r>
            <a:r>
              <a:rPr lang="pt-PT" dirty="0"/>
              <a:t>.</a:t>
            </a:r>
            <a:endParaRPr lang="pt-PT" dirty="0" smtClean="0"/>
          </a:p>
          <a:p>
            <a:pPr algn="just"/>
            <a:r>
              <a:rPr lang="pt-PT" b="1" dirty="0" smtClean="0"/>
              <a:t>Reforço dos </a:t>
            </a:r>
            <a:r>
              <a:rPr lang="pt-PT" b="1" dirty="0"/>
              <a:t>instrumentos </a:t>
            </a:r>
            <a:r>
              <a:rPr lang="pt-PT" dirty="0"/>
              <a:t>para facilitação da perda.</a:t>
            </a:r>
          </a:p>
          <a:p>
            <a:pPr algn="just"/>
            <a:r>
              <a:rPr lang="pt-PT" dirty="0" smtClean="0"/>
              <a:t>Dotação das autoridades competentes com os poderes e recursos necessários à </a:t>
            </a:r>
            <a:r>
              <a:rPr lang="pt-PT" b="1" dirty="0" smtClean="0"/>
              <a:t>melhoria da </a:t>
            </a:r>
            <a:r>
              <a:rPr lang="pt-PT" b="1" dirty="0"/>
              <a:t>eficiência global do sistema de recuperação de </a:t>
            </a:r>
            <a:r>
              <a:rPr lang="pt-PT" b="1" dirty="0" smtClean="0"/>
              <a:t>bens.</a:t>
            </a:r>
          </a:p>
          <a:p>
            <a:pPr algn="just"/>
            <a:r>
              <a:rPr lang="pt-PT" dirty="0" smtClean="0"/>
              <a:t>Promoção de </a:t>
            </a:r>
            <a:r>
              <a:rPr lang="pt-PT" b="1" dirty="0" smtClean="0"/>
              <a:t>abordagens estratégicas nacionais</a:t>
            </a:r>
            <a:r>
              <a:rPr lang="pt-PT" dirty="0" smtClean="0"/>
              <a:t>.</a:t>
            </a:r>
          </a:p>
          <a:p>
            <a:pPr algn="just"/>
            <a:r>
              <a:rPr lang="pt-PT" dirty="0" smtClean="0"/>
              <a:t>Respeito </a:t>
            </a:r>
            <a:r>
              <a:rPr lang="pt-PT" dirty="0" err="1" smtClean="0"/>
              <a:t>pelos</a:t>
            </a:r>
            <a:r>
              <a:rPr lang="pt-PT" dirty="0" smtClean="0"/>
              <a:t> </a:t>
            </a:r>
            <a:r>
              <a:rPr lang="pt-PT" b="1" dirty="0" smtClean="0"/>
              <a:t>direitos fundamentais</a:t>
            </a:r>
            <a:r>
              <a:rPr lang="pt-P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Proposta </a:t>
            </a:r>
            <a:r>
              <a:rPr lang="pt-PT" dirty="0" smtClean="0"/>
              <a:t>de Lei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/>
              <a:t>Exposição de Motivos </a:t>
            </a:r>
            <a:r>
              <a:rPr lang="pt-PT" dirty="0" smtClean="0"/>
              <a:t>: </a:t>
            </a:r>
            <a:r>
              <a:rPr lang="pt-PT" b="1" dirty="0"/>
              <a:t>“combate à corrupção </a:t>
            </a:r>
            <a:r>
              <a:rPr lang="pt-PT" dirty="0"/>
              <a:t>(…) a ser rodeada de </a:t>
            </a:r>
            <a:r>
              <a:rPr lang="pt-PT" b="1" dirty="0"/>
              <a:t>condições de isenção e de </a:t>
            </a:r>
            <a:r>
              <a:rPr lang="pt-PT" b="1" dirty="0" err="1"/>
              <a:t>objetividade</a:t>
            </a:r>
            <a:r>
              <a:rPr lang="pt-PT" dirty="0"/>
              <a:t>, tendo em vista o </a:t>
            </a:r>
            <a:r>
              <a:rPr lang="pt-PT" b="1" dirty="0"/>
              <a:t>restabelecimento da confiança dos cidadãos nas instituições democráticas</a:t>
            </a:r>
            <a:r>
              <a:rPr lang="pt-PT" dirty="0"/>
              <a:t>.”</a:t>
            </a:r>
          </a:p>
          <a:p>
            <a:pPr algn="just"/>
            <a:endParaRPr lang="pt-PT" dirty="0"/>
          </a:p>
          <a:p>
            <a:pPr marL="0" indent="0" algn="just">
              <a:buNone/>
            </a:pPr>
            <a:r>
              <a:rPr lang="pt-PT" dirty="0"/>
              <a:t>Ministra da Justiça no plenário (00:55:30): </a:t>
            </a:r>
          </a:p>
          <a:p>
            <a:pPr lvl="1" algn="just"/>
            <a:r>
              <a:rPr lang="pt-PT" dirty="0"/>
              <a:t>“a opção que seguimos foi a de </a:t>
            </a:r>
            <a:r>
              <a:rPr lang="pt-PT" b="1" dirty="0"/>
              <a:t>colmatar lacunas </a:t>
            </a:r>
            <a:r>
              <a:rPr lang="pt-PT" dirty="0"/>
              <a:t>do regime da perda de bens, </a:t>
            </a:r>
            <a:r>
              <a:rPr lang="pt-PT" b="1" dirty="0"/>
              <a:t>reduzir as arbitrariedades </a:t>
            </a:r>
            <a:r>
              <a:rPr lang="pt-PT" dirty="0"/>
              <a:t>que podem resultar da falta de regulamentação, e assim, </a:t>
            </a:r>
            <a:r>
              <a:rPr lang="pt-PT" b="1" dirty="0"/>
              <a:t>potenciar a aplicação eficaz </a:t>
            </a:r>
            <a:r>
              <a:rPr lang="pt-PT" dirty="0"/>
              <a:t>dos vários mecanismos da perda. Escolhemos o </a:t>
            </a:r>
            <a:r>
              <a:rPr lang="pt-PT" b="1" dirty="0"/>
              <a:t>caminho mais exigente</a:t>
            </a:r>
            <a:r>
              <a:rPr lang="pt-PT" dirty="0"/>
              <a:t>, o caminho do </a:t>
            </a:r>
            <a:r>
              <a:rPr lang="pt-PT" b="1" dirty="0"/>
              <a:t>equilíbrio</a:t>
            </a:r>
            <a:r>
              <a:rPr lang="pt-PT" dirty="0"/>
              <a:t>”.</a:t>
            </a:r>
          </a:p>
          <a:p>
            <a:pPr marL="457200" lvl="1" indent="0" algn="just">
              <a:buNone/>
            </a:pPr>
            <a:endParaRPr lang="pt-PT" b="1" dirty="0"/>
          </a:p>
          <a:p>
            <a:pPr lvl="1" algn="just"/>
            <a:r>
              <a:rPr lang="pt-PT" dirty="0"/>
              <a:t>“o que </a:t>
            </a:r>
            <a:r>
              <a:rPr lang="pt-PT" b="1" dirty="0"/>
              <a:t>queremos fazer</a:t>
            </a:r>
            <a:r>
              <a:rPr lang="pt-PT" dirty="0"/>
              <a:t>, e ao contrário do que diz o CSMP, foi </a:t>
            </a:r>
            <a:r>
              <a:rPr lang="pt-PT" b="1" dirty="0"/>
              <a:t>limitar as arbitrariedades</a:t>
            </a:r>
            <a:r>
              <a:rPr lang="pt-PT" dirty="0"/>
              <a:t>. O sistema tem que ter regras para funcionar, estamos numa área muito sensível de direitos, liberdades e garantias”.</a:t>
            </a:r>
          </a:p>
        </p:txBody>
      </p:sp>
    </p:spTree>
    <p:extLst>
      <p:ext uri="{BB962C8B-B14F-4D97-AF65-F5344CB8AC3E}">
        <p14:creationId xmlns:p14="http://schemas.microsoft.com/office/powerpoint/2010/main" val="194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Duas modalidades novas de perda.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Clr>
                <a:srgbClr val="40BAD2"/>
              </a:buClr>
              <a:buNone/>
            </a:pPr>
            <a:r>
              <a:rPr lang="pt-PT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Aplicáveis </a:t>
            </a:r>
            <a:r>
              <a:rPr lang="pt-PT" dirty="0">
                <a:solidFill>
                  <a:srgbClr val="000000">
                    <a:lumMod val="65000"/>
                    <a:lumOff val="35000"/>
                  </a:srgbClr>
                </a:solidFill>
              </a:rPr>
              <a:t>às </a:t>
            </a:r>
            <a:r>
              <a:rPr lang="pt-PT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infracções objecto dos instrumentos europeus elencados no </a:t>
            </a:r>
            <a:r>
              <a:rPr lang="pt-PT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art</a:t>
            </a:r>
            <a:r>
              <a:rPr lang="pt-PT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. 2.º, 1 a 3, da Directiva </a:t>
            </a:r>
            <a:r>
              <a:rPr lang="pt-PT" dirty="0">
                <a:solidFill>
                  <a:srgbClr val="000000">
                    <a:lumMod val="65000"/>
                    <a:lumOff val="35000"/>
                  </a:srgbClr>
                </a:solidFill>
              </a:rPr>
              <a:t>(combate ao crime organizado, terrorismo e criminalidade grave, branqueamento de capitais, tráfico de seres humanos, exploração sexual infantil, etc…).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716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Duas modalidades novas de perda</a:t>
            </a:r>
            <a:br>
              <a:rPr lang="pt-PT" dirty="0" smtClean="0"/>
            </a:br>
            <a:r>
              <a:rPr lang="pt-PT" dirty="0" smtClean="0"/>
              <a:t>para alguns </a:t>
            </a:r>
            <a:r>
              <a:rPr lang="pt-PT" dirty="0" smtClean="0"/>
              <a:t>crimes – 1.º/5 Lei 5/2006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PT" dirty="0" smtClean="0"/>
              <a:t>a</a:t>
            </a:r>
            <a:r>
              <a:rPr lang="pt-PT" dirty="0"/>
              <a:t>) Artigos 160.º, 171.º a 176.º-C, 221.º, 225.º, 262.º a 266.º, 279.º a 281.º</a:t>
            </a:r>
            <a:r>
              <a:rPr lang="pt-PT" dirty="0" smtClean="0"/>
              <a:t>, 299.º</a:t>
            </a:r>
            <a:r>
              <a:rPr lang="pt-PT" dirty="0"/>
              <a:t>, 368.º-A, 369.º, 372.º a 374.º, 375.º e 377.º do Código Penal;</a:t>
            </a:r>
          </a:p>
          <a:p>
            <a:pPr marL="0" indent="0" algn="just">
              <a:buNone/>
            </a:pPr>
            <a:r>
              <a:rPr lang="pt-PT" dirty="0"/>
              <a:t>b) Artigos 163.º a 170.º do Código Penal, quando a vítima seja menor;</a:t>
            </a:r>
          </a:p>
          <a:p>
            <a:pPr marL="0" indent="0" algn="just">
              <a:buNone/>
            </a:pPr>
            <a:r>
              <a:rPr lang="pt-PT" dirty="0"/>
              <a:t>c) Artigos 36.º a 37.º-A do Decreto-Lei n.º 28/84, de 20 de </a:t>
            </a:r>
            <a:r>
              <a:rPr lang="pt-PT" dirty="0" err="1"/>
              <a:t>janeiro</a:t>
            </a:r>
            <a:r>
              <a:rPr lang="pt-PT" dirty="0"/>
              <a:t>, </a:t>
            </a:r>
            <a:r>
              <a:rPr lang="pt-PT" dirty="0" smtClean="0"/>
              <a:t>e nos </a:t>
            </a:r>
            <a:r>
              <a:rPr lang="pt-PT" dirty="0"/>
              <a:t>artigos 87.º, 92.º, 103.º e 104.º da Lei n.º 15/2001, de 5 de </a:t>
            </a:r>
            <a:r>
              <a:rPr lang="pt-PT" dirty="0" err="1"/>
              <a:t>junho</a:t>
            </a:r>
            <a:r>
              <a:rPr lang="pt-PT" dirty="0" smtClean="0"/>
              <a:t>, quando </a:t>
            </a:r>
            <a:r>
              <a:rPr lang="pt-PT" dirty="0"/>
              <a:t>sejam lesivos dos interesses financeiros da União Europeia;</a:t>
            </a:r>
          </a:p>
          <a:p>
            <a:pPr marL="0" indent="0" algn="just">
              <a:buNone/>
            </a:pPr>
            <a:r>
              <a:rPr lang="pt-PT" dirty="0"/>
              <a:t>d) Artigos 16.º a 18.º e 20.º da Lei n.º 34/87, de 16 de </a:t>
            </a:r>
            <a:r>
              <a:rPr lang="pt-PT" dirty="0" err="1"/>
              <a:t>julho</a:t>
            </a:r>
            <a:r>
              <a:rPr lang="pt-PT" dirty="0"/>
              <a:t>;</a:t>
            </a:r>
          </a:p>
          <a:p>
            <a:pPr marL="0" indent="0" algn="just">
              <a:buNone/>
            </a:pPr>
            <a:r>
              <a:rPr lang="pt-PT" dirty="0"/>
              <a:t>e) Artigos 3.º a 5.º-A da Lei n.º 52/2003, de 22 de </a:t>
            </a:r>
            <a:r>
              <a:rPr lang="pt-PT" dirty="0" err="1"/>
              <a:t>agosto</a:t>
            </a:r>
            <a:r>
              <a:rPr lang="pt-PT" dirty="0"/>
              <a:t>;</a:t>
            </a:r>
          </a:p>
          <a:p>
            <a:pPr marL="0" indent="0" algn="just">
              <a:buNone/>
            </a:pPr>
            <a:r>
              <a:rPr lang="pt-PT" dirty="0"/>
              <a:t>f) Artigos 21.º, 22.º, 25.º e 28.º do Decreto-Lei n.º 15/93, de 22 </a:t>
            </a:r>
            <a:r>
              <a:rPr lang="pt-PT" dirty="0" smtClean="0"/>
              <a:t>de </a:t>
            </a:r>
            <a:r>
              <a:rPr lang="pt-PT" dirty="0" err="1" smtClean="0"/>
              <a:t>janeiro</a:t>
            </a:r>
            <a:r>
              <a:rPr lang="pt-PT" dirty="0"/>
              <a:t>;</a:t>
            </a:r>
          </a:p>
          <a:p>
            <a:pPr marL="0" indent="0" algn="just">
              <a:buNone/>
            </a:pPr>
            <a:r>
              <a:rPr lang="pt-PT" dirty="0"/>
              <a:t>g) Artigos 3.º a 3.º-C, 3.º-E e 4.º a 8.º da Lei n.º 109/2009, de 15 </a:t>
            </a:r>
            <a:r>
              <a:rPr lang="pt-PT" dirty="0" smtClean="0"/>
              <a:t>de </a:t>
            </a:r>
            <a:r>
              <a:rPr lang="pt-PT" dirty="0" err="1" smtClean="0"/>
              <a:t>setembro</a:t>
            </a:r>
            <a:r>
              <a:rPr lang="pt-PT" dirty="0"/>
              <a:t>;</a:t>
            </a:r>
          </a:p>
          <a:p>
            <a:pPr marL="0" indent="0" algn="just">
              <a:buNone/>
            </a:pPr>
            <a:r>
              <a:rPr lang="pt-PT" dirty="0"/>
              <a:t>h) Artigo 87.º da Lei n.º 5/2006, de 23 de </a:t>
            </a:r>
            <a:r>
              <a:rPr lang="pt-PT" dirty="0" err="1"/>
              <a:t>fevereiro</a:t>
            </a:r>
            <a:r>
              <a:rPr lang="pt-PT" dirty="0"/>
              <a:t>;</a:t>
            </a:r>
          </a:p>
          <a:p>
            <a:pPr marL="0" indent="0" algn="just">
              <a:buNone/>
            </a:pPr>
            <a:r>
              <a:rPr lang="pt-PT" dirty="0"/>
              <a:t>i) Artigos 183.º e 184.º da Lei n.º 23/2007, de 4 de </a:t>
            </a:r>
            <a:r>
              <a:rPr lang="pt-PT" dirty="0" err="1"/>
              <a:t>julho</a:t>
            </a:r>
            <a:r>
              <a:rPr lang="pt-PT" dirty="0"/>
              <a:t>;</a:t>
            </a:r>
          </a:p>
          <a:p>
            <a:pPr marL="0" indent="0" algn="just">
              <a:buNone/>
            </a:pPr>
            <a:r>
              <a:rPr lang="pt-PT" dirty="0"/>
              <a:t>j) Artigos 378.º a 379.º-C e 379.º-E do Decreto-lei n.º 486/99, de 13 </a:t>
            </a:r>
            <a:r>
              <a:rPr lang="pt-PT" dirty="0" smtClean="0"/>
              <a:t>de </a:t>
            </a:r>
            <a:r>
              <a:rPr lang="pt-PT" dirty="0" err="1" smtClean="0"/>
              <a:t>novembro</a:t>
            </a:r>
            <a:r>
              <a:rPr lang="pt-PT" dirty="0"/>
              <a:t>;</a:t>
            </a:r>
          </a:p>
          <a:p>
            <a:pPr marL="0" indent="0" algn="just">
              <a:buNone/>
            </a:pPr>
            <a:r>
              <a:rPr lang="pt-PT" dirty="0"/>
              <a:t>k) Artigo 28.º da Lei n.º 97/2017, de 23 de </a:t>
            </a:r>
            <a:r>
              <a:rPr lang="pt-PT" dirty="0" err="1"/>
              <a:t>agosto</a:t>
            </a:r>
            <a:r>
              <a:rPr lang="pt-PT" dirty="0"/>
              <a:t>,</a:t>
            </a:r>
          </a:p>
          <a:p>
            <a:pPr marL="0" indent="0" algn="just">
              <a:buNone/>
            </a:pPr>
            <a:r>
              <a:rPr lang="pt-PT" dirty="0"/>
              <a:t>l) Artigos 7.º a 9.º da Lei n.º 20/2008, de 21 de </a:t>
            </a:r>
            <a:r>
              <a:rPr lang="pt-PT" dirty="0" err="1"/>
              <a:t>abril</a:t>
            </a:r>
            <a:r>
              <a:rPr lang="pt-PT" dirty="0"/>
              <a:t>.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6410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ldura">
  <a:themeElements>
    <a:clrScheme name="Moldura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oldura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ld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Moldura</Template>
  <TotalTime>4283</TotalTime>
  <Words>3822</Words>
  <Application>Microsoft Office PowerPoint</Application>
  <PresentationFormat>Ecrã Panorâmico</PresentationFormat>
  <Paragraphs>240</Paragraphs>
  <Slides>32</Slides>
  <Notes>26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Corbel</vt:lpstr>
      <vt:lpstr>Wingdings</vt:lpstr>
      <vt:lpstr>Wingdings 2</vt:lpstr>
      <vt:lpstr>Moldura</vt:lpstr>
      <vt:lpstr>Novas perspectivas substantivas e processuais no processo de recuperação de activos</vt:lpstr>
      <vt:lpstr>Panorama actual</vt:lpstr>
      <vt:lpstr>No imediato…</vt:lpstr>
      <vt:lpstr>Alguns antecedentes</vt:lpstr>
      <vt:lpstr>Alguns antecedentes</vt:lpstr>
      <vt:lpstr>Directiva n.º 2024/1260</vt:lpstr>
      <vt:lpstr>Proposta de Lei</vt:lpstr>
      <vt:lpstr>Duas modalidades novas de perda.</vt:lpstr>
      <vt:lpstr>Duas modalidades novas de perda para alguns crimes – 1.º/5 Lei 5/2006</vt:lpstr>
      <vt:lpstr>Âmbitos de aplicação “das perdas”.</vt:lpstr>
      <vt:lpstr>Âmbitos de aplicação “das perdas”.</vt:lpstr>
      <vt:lpstr>Perda alargada 6.-A Lei 5/2002</vt:lpstr>
      <vt:lpstr>Perda alargada 6.-A Lei 5/2002</vt:lpstr>
      <vt:lpstr>Perda alargada 6.-A Lei 5/2002</vt:lpstr>
      <vt:lpstr>Perda de bens apreendidos associados actividade criminosa  6.-B Lei 5/2002</vt:lpstr>
      <vt:lpstr>Perda de bens apreendidos associados actividade criminosa  6.-B Lei 5/2002</vt:lpstr>
      <vt:lpstr>Questões com as duas modalidades de perda novas.</vt:lpstr>
      <vt:lpstr>Relação entre as novas modalidades e a perda do pat. incongruente</vt:lpstr>
      <vt:lpstr>Perda não baseada numa condenação (NCBC)</vt:lpstr>
      <vt:lpstr>Perda não baseada numa condenação (NCBC)</vt:lpstr>
      <vt:lpstr>Perda não baseada numa condenação (NCBC)</vt:lpstr>
      <vt:lpstr>Perda não baseada numa condenação (NCBC)</vt:lpstr>
      <vt:lpstr>A Pessoa afectada</vt:lpstr>
      <vt:lpstr>A Pessoa afectada</vt:lpstr>
      <vt:lpstr>As insuficiências da Inv. Patrimonial e Financeira (IPF) e seus reflexos concretos. </vt:lpstr>
      <vt:lpstr>As insuficiências da IPF e seus reflexos concretos. </vt:lpstr>
      <vt:lpstr>As insuficiências da IPF e seus reflexos concretos. </vt:lpstr>
      <vt:lpstr>As insuficiências da IPF e seus reflexos concretos. </vt:lpstr>
      <vt:lpstr>As insuficiências da IPF e seus reflexos concretos. </vt:lpstr>
      <vt:lpstr>As insuficiências da IPF e seus reflexos concretos. </vt:lpstr>
      <vt:lpstr>As insuficiências da IPF e seus reflexos concretos. </vt:lpstr>
      <vt:lpstr>As insuficiências da IPF e seus reflexos concretos.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Celso Alexandre  Sousa e Rocha</dc:creator>
  <cp:lastModifiedBy>Celso Alexandre  Sousa e Rocha</cp:lastModifiedBy>
  <cp:revision>219</cp:revision>
  <cp:lastPrinted>2026-03-04T21:07:35Z</cp:lastPrinted>
  <dcterms:created xsi:type="dcterms:W3CDTF">2026-02-25T19:08:20Z</dcterms:created>
  <dcterms:modified xsi:type="dcterms:W3CDTF">2026-03-05T16:41:46Z</dcterms:modified>
</cp:coreProperties>
</file>