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8"/>
  </p:handoutMasterIdLst>
  <p:sldIdLst>
    <p:sldId id="256" r:id="rId2"/>
    <p:sldId id="257" r:id="rId3"/>
    <p:sldId id="284" r:id="rId4"/>
    <p:sldId id="295" r:id="rId5"/>
    <p:sldId id="258" r:id="rId6"/>
    <p:sldId id="261" r:id="rId7"/>
    <p:sldId id="260" r:id="rId8"/>
    <p:sldId id="262" r:id="rId9"/>
    <p:sldId id="283" r:id="rId10"/>
    <p:sldId id="263" r:id="rId11"/>
    <p:sldId id="264" r:id="rId12"/>
    <p:sldId id="259" r:id="rId13"/>
    <p:sldId id="265" r:id="rId14"/>
    <p:sldId id="266" r:id="rId15"/>
    <p:sldId id="267" r:id="rId16"/>
    <p:sldId id="269" r:id="rId17"/>
    <p:sldId id="270" r:id="rId18"/>
    <p:sldId id="271" r:id="rId19"/>
    <p:sldId id="268" r:id="rId20"/>
    <p:sldId id="272" r:id="rId21"/>
    <p:sldId id="273" r:id="rId22"/>
    <p:sldId id="274" r:id="rId23"/>
    <p:sldId id="275" r:id="rId24"/>
    <p:sldId id="285" r:id="rId25"/>
    <p:sldId id="276" r:id="rId26"/>
    <p:sldId id="277" r:id="rId27"/>
    <p:sldId id="308" r:id="rId28"/>
    <p:sldId id="278" r:id="rId29"/>
    <p:sldId id="280" r:id="rId30"/>
    <p:sldId id="281" r:id="rId31"/>
    <p:sldId id="296" r:id="rId32"/>
    <p:sldId id="286" r:id="rId33"/>
    <p:sldId id="287" r:id="rId34"/>
    <p:sldId id="309" r:id="rId35"/>
    <p:sldId id="297" r:id="rId36"/>
    <p:sldId id="288" r:id="rId37"/>
    <p:sldId id="289" r:id="rId38"/>
    <p:sldId id="290" r:id="rId39"/>
    <p:sldId id="291" r:id="rId40"/>
    <p:sldId id="292" r:id="rId41"/>
    <p:sldId id="293" r:id="rId42"/>
    <p:sldId id="298" r:id="rId43"/>
    <p:sldId id="294" r:id="rId44"/>
    <p:sldId id="299" r:id="rId45"/>
    <p:sldId id="300" r:id="rId46"/>
    <p:sldId id="301" r:id="rId47"/>
    <p:sldId id="302" r:id="rId48"/>
    <p:sldId id="303" r:id="rId49"/>
    <p:sldId id="304" r:id="rId50"/>
    <p:sldId id="305" r:id="rId51"/>
    <p:sldId id="306" r:id="rId52"/>
    <p:sldId id="307" r:id="rId53"/>
    <p:sldId id="310" r:id="rId54"/>
    <p:sldId id="311" r:id="rId55"/>
    <p:sldId id="312" r:id="rId56"/>
    <p:sldId id="313" r:id="rId57"/>
  </p:sldIdLst>
  <p:sldSz cx="12192000" cy="6858000"/>
  <p:notesSz cx="6805613" cy="99441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78AD761C-B221-48B7-89AD-A32EFD56C85D}" type="datetimeFigureOut">
              <a:rPr lang="pt-PT" smtClean="0"/>
              <a:t>17-11-2022</a:t>
            </a:fld>
            <a:endParaRPr lang="pt-PT"/>
          </a:p>
        </p:txBody>
      </p:sp>
      <p:sp>
        <p:nvSpPr>
          <p:cNvPr id="4" name="Marcador de Posição do Rodapé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3A261AF2-87F2-48A0-B59E-4915A56ED8BD}" type="slidenum">
              <a:rPr lang="pt-PT" smtClean="0"/>
              <a:t>‹nº›</a:t>
            </a:fld>
            <a:endParaRPr lang="pt-PT"/>
          </a:p>
        </p:txBody>
      </p:sp>
    </p:spTree>
    <p:extLst>
      <p:ext uri="{BB962C8B-B14F-4D97-AF65-F5344CB8AC3E}">
        <p14:creationId xmlns:p14="http://schemas.microsoft.com/office/powerpoint/2010/main" val="2527555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PT" smtClean="0"/>
              <a:t>Clique para editar o estilo</a:t>
            </a:r>
            <a:endParaRPr lang="pt-P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smtClean="0"/>
              <a:t>Clique para editar o estilo do subtítulo do Modelo Global</a:t>
            </a:r>
            <a:endParaRPr lang="pt-PT"/>
          </a:p>
        </p:txBody>
      </p:sp>
      <p:sp>
        <p:nvSpPr>
          <p:cNvPr id="4" name="Marcador de Posição da Data 3"/>
          <p:cNvSpPr>
            <a:spLocks noGrp="1"/>
          </p:cNvSpPr>
          <p:nvPr>
            <p:ph type="dt" sz="half" idx="10"/>
          </p:nvPr>
        </p:nvSpPr>
        <p:spPr/>
        <p:txBody>
          <a:body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012332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2836581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838200" y="365125"/>
            <a:ext cx="7734300" cy="5811838"/>
          </a:xfrm>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1779463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2207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PT" smtClean="0"/>
              <a:t>Clique para editar o estilo</a:t>
            </a:r>
            <a:endParaRPr lang="pt-PT"/>
          </a:p>
        </p:txBody>
      </p:sp>
      <p:sp>
        <p:nvSpPr>
          <p:cNvPr id="3" name="Marcador de Posição do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PT" smtClean="0"/>
              <a:t>Editar os estilos de texto do Modelo Global</a:t>
            </a:r>
          </a:p>
        </p:txBody>
      </p:sp>
      <p:sp>
        <p:nvSpPr>
          <p:cNvPr id="4" name="Marcador de Posição da Data 3"/>
          <p:cNvSpPr>
            <a:spLocks noGrp="1"/>
          </p:cNvSpPr>
          <p:nvPr>
            <p:ph type="dt" sz="half" idx="10"/>
          </p:nvPr>
        </p:nvSpPr>
        <p:spPr/>
        <p:txBody>
          <a:body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80585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838200" y="1825625"/>
            <a:ext cx="5181600" cy="435133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6172200" y="1825625"/>
            <a:ext cx="5181600" cy="435133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7C92BEA3-DD38-425B-AF86-A147C90DAC75}" type="datetimeFigureOut">
              <a:rPr lang="pt-PT" smtClean="0"/>
              <a:t>17-11-2022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2662239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PT" smtClean="0"/>
              <a:t>Clique para editar o estilo</a:t>
            </a:r>
            <a:endParaRPr lang="pt-PT"/>
          </a:p>
        </p:txBody>
      </p:sp>
      <p:sp>
        <p:nvSpPr>
          <p:cNvPr id="3" name="Marcador de Posição do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Editar os estilos de texto do Modelo Global</a:t>
            </a:r>
          </a:p>
        </p:txBody>
      </p:sp>
      <p:sp>
        <p:nvSpPr>
          <p:cNvPr id="4" name="Marcador de Posição de Conteúdo 3"/>
          <p:cNvSpPr>
            <a:spLocks noGrp="1"/>
          </p:cNvSpPr>
          <p:nvPr>
            <p:ph sz="half" idx="2"/>
          </p:nvPr>
        </p:nvSpPr>
        <p:spPr>
          <a:xfrm>
            <a:off x="839788" y="2505075"/>
            <a:ext cx="5157787" cy="368458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Editar os estilos de texto do Modelo Global</a:t>
            </a:r>
          </a:p>
        </p:txBody>
      </p:sp>
      <p:sp>
        <p:nvSpPr>
          <p:cNvPr id="6" name="Marcador de Posição de Conteúdo 5"/>
          <p:cNvSpPr>
            <a:spLocks noGrp="1"/>
          </p:cNvSpPr>
          <p:nvPr>
            <p:ph sz="quarter" idx="4"/>
          </p:nvPr>
        </p:nvSpPr>
        <p:spPr>
          <a:xfrm>
            <a:off x="6172200" y="2505075"/>
            <a:ext cx="5183188" cy="368458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7C92BEA3-DD38-425B-AF86-A147C90DAC75}" type="datetimeFigureOut">
              <a:rPr lang="pt-PT" smtClean="0"/>
              <a:t>17-11-2022</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272608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7C92BEA3-DD38-425B-AF86-A147C90DAC75}" type="datetimeFigureOut">
              <a:rPr lang="pt-PT" smtClean="0"/>
              <a:t>17-11-2022</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4001419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7C92BEA3-DD38-425B-AF86-A147C90DAC75}" type="datetimeFigureOut">
              <a:rPr lang="pt-PT" smtClean="0"/>
              <a:t>17-11-2022</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1875903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PT" smtClean="0"/>
              <a:t>Clique para editar o estilo</a:t>
            </a:r>
            <a:endParaRPr lang="pt-PT"/>
          </a:p>
        </p:txBody>
      </p:sp>
      <p:sp>
        <p:nvSpPr>
          <p:cNvPr id="3" name="Marcador de Posição de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smtClean="0"/>
              <a:t>Editar os estilos de texto do Modelo Global</a:t>
            </a:r>
          </a:p>
        </p:txBody>
      </p:sp>
      <p:sp>
        <p:nvSpPr>
          <p:cNvPr id="5" name="Marcador de Posição da Data 4"/>
          <p:cNvSpPr>
            <a:spLocks noGrp="1"/>
          </p:cNvSpPr>
          <p:nvPr>
            <p:ph type="dt" sz="half" idx="10"/>
          </p:nvPr>
        </p:nvSpPr>
        <p:spPr/>
        <p:txBody>
          <a:bodyPr/>
          <a:lstStyle/>
          <a:p>
            <a:fld id="{7C92BEA3-DD38-425B-AF86-A147C90DAC75}" type="datetimeFigureOut">
              <a:rPr lang="pt-PT" smtClean="0"/>
              <a:t>17-11-2022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25560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PT" smtClean="0"/>
              <a:t>Clique para editar o estilo</a:t>
            </a:r>
            <a:endParaRPr lang="pt-PT"/>
          </a:p>
        </p:txBody>
      </p:sp>
      <p:sp>
        <p:nvSpPr>
          <p:cNvPr id="3" name="Marcador de Posição d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smtClean="0"/>
              <a:t>Editar os estilos de texto do Modelo Global</a:t>
            </a:r>
          </a:p>
        </p:txBody>
      </p:sp>
      <p:sp>
        <p:nvSpPr>
          <p:cNvPr id="5" name="Marcador de Posição da Data 4"/>
          <p:cNvSpPr>
            <a:spLocks noGrp="1"/>
          </p:cNvSpPr>
          <p:nvPr>
            <p:ph type="dt" sz="half" idx="10"/>
          </p:nvPr>
        </p:nvSpPr>
        <p:spPr/>
        <p:txBody>
          <a:bodyPr/>
          <a:lstStyle/>
          <a:p>
            <a:fld id="{7C92BEA3-DD38-425B-AF86-A147C90DAC75}" type="datetimeFigureOut">
              <a:rPr lang="pt-PT" smtClean="0"/>
              <a:t>17-11-2022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5262854-3C0B-497D-BEB1-034E6952A487}" type="slidenum">
              <a:rPr lang="pt-PT" smtClean="0"/>
              <a:t>‹nº›</a:t>
            </a:fld>
            <a:endParaRPr lang="pt-PT"/>
          </a:p>
        </p:txBody>
      </p:sp>
    </p:spTree>
    <p:extLst>
      <p:ext uri="{BB962C8B-B14F-4D97-AF65-F5344CB8AC3E}">
        <p14:creationId xmlns:p14="http://schemas.microsoft.com/office/powerpoint/2010/main" val="3445039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2BEA3-DD38-425B-AF86-A147C90DAC75}" type="datetimeFigureOut">
              <a:rPr lang="pt-PT" smtClean="0"/>
              <a:t>17-11-2022</a:t>
            </a:fld>
            <a:endParaRPr lang="pt-PT"/>
          </a:p>
        </p:txBody>
      </p:sp>
      <p:sp>
        <p:nvSpPr>
          <p:cNvPr id="5" name="Marcador de Posição do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62854-3C0B-497D-BEB1-034E6952A487}" type="slidenum">
              <a:rPr lang="pt-PT" smtClean="0"/>
              <a:t>‹nº›</a:t>
            </a:fld>
            <a:endParaRPr lang="pt-PT"/>
          </a:p>
        </p:txBody>
      </p:sp>
    </p:spTree>
    <p:extLst>
      <p:ext uri="{BB962C8B-B14F-4D97-AF65-F5344CB8AC3E}">
        <p14:creationId xmlns:p14="http://schemas.microsoft.com/office/powerpoint/2010/main" val="79579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958645"/>
            <a:ext cx="9144000" cy="1828800"/>
          </a:xfrm>
          <a:solidFill>
            <a:schemeClr val="accent1">
              <a:lumMod val="75000"/>
            </a:schemeClr>
          </a:solidFill>
          <a:ln>
            <a:solidFill>
              <a:schemeClr val="accent1">
                <a:lumMod val="50000"/>
              </a:schemeClr>
            </a:solidFill>
          </a:ln>
          <a:effectLst>
            <a:innerShdw blurRad="63500" dist="50800" dir="13500000">
              <a:prstClr val="black">
                <a:alpha val="50000"/>
              </a:prstClr>
            </a:innerShdw>
          </a:effectLst>
        </p:spPr>
        <p:txBody>
          <a:bodyPr>
            <a:normAutofit fontScale="90000"/>
          </a:bodyPr>
          <a:lstStyle/>
          <a:p>
            <a:r>
              <a:rPr lang="pt-PT" b="1" dirty="0" smtClean="0"/>
              <a:t>O Regulamento Europeu relativo aos processos de Insolvência</a:t>
            </a:r>
            <a:endParaRPr lang="pt-PT" b="1" dirty="0"/>
          </a:p>
        </p:txBody>
      </p:sp>
      <p:sp>
        <p:nvSpPr>
          <p:cNvPr id="3" name="Subtítulo 2"/>
          <p:cNvSpPr>
            <a:spLocks noGrp="1"/>
          </p:cNvSpPr>
          <p:nvPr>
            <p:ph type="subTitle" idx="1"/>
          </p:nvPr>
        </p:nvSpPr>
        <p:spPr>
          <a:xfrm>
            <a:off x="1524000" y="3126659"/>
            <a:ext cx="9144000" cy="2979174"/>
          </a:xfrm>
          <a:solidFill>
            <a:schemeClr val="accent1">
              <a:lumMod val="60000"/>
              <a:lumOff val="40000"/>
            </a:schemeClr>
          </a:solidFill>
          <a:ln>
            <a:solidFill>
              <a:schemeClr val="accent1">
                <a:lumMod val="75000"/>
              </a:schemeClr>
            </a:solidFill>
          </a:ln>
        </p:spPr>
        <p:txBody>
          <a:bodyPr>
            <a:normAutofit/>
          </a:bodyPr>
          <a:lstStyle/>
          <a:p>
            <a:endParaRPr lang="pt-PT" dirty="0" smtClean="0"/>
          </a:p>
          <a:p>
            <a:pPr>
              <a:spcBef>
                <a:spcPts val="0"/>
              </a:spcBef>
            </a:pPr>
            <a:r>
              <a:rPr lang="pt-PT" sz="3600" b="1" dirty="0" smtClean="0"/>
              <a:t>Regulamento (EU) 2015/848 do Parlamento Europeu e do Conselho de 20 de maio de 2015</a:t>
            </a:r>
          </a:p>
          <a:p>
            <a:pPr>
              <a:spcBef>
                <a:spcPts val="0"/>
              </a:spcBef>
            </a:pPr>
            <a:r>
              <a:rPr lang="pt-PT" sz="3600" b="1" dirty="0" smtClean="0"/>
              <a:t>(reformulado)</a:t>
            </a:r>
          </a:p>
          <a:p>
            <a:pPr>
              <a:spcBef>
                <a:spcPts val="0"/>
              </a:spcBef>
            </a:pPr>
            <a:r>
              <a:rPr lang="pt-PT" sz="3600" b="1" dirty="0" smtClean="0"/>
              <a:t>Regulamento de Execução (EU) 2017/1105 da Comissão de 12 de junho de 2017</a:t>
            </a:r>
            <a:endParaRPr lang="pt-PT" sz="3600" b="1" dirty="0"/>
          </a:p>
        </p:txBody>
      </p:sp>
    </p:spTree>
    <p:extLst>
      <p:ext uri="{BB962C8B-B14F-4D97-AF65-F5344CB8AC3E}">
        <p14:creationId xmlns:p14="http://schemas.microsoft.com/office/powerpoint/2010/main" val="11695931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91251"/>
            <a:ext cx="10515600" cy="1325563"/>
          </a:xfrm>
          <a:solidFill>
            <a:schemeClr val="accent1">
              <a:lumMod val="60000"/>
              <a:lumOff val="40000"/>
            </a:schemeClr>
          </a:solidFill>
        </p:spPr>
        <p:txBody>
          <a:bodyPr/>
          <a:lstStyle/>
          <a:p>
            <a:pPr algn="ctr"/>
            <a:r>
              <a:rPr lang="pt-PT" b="1" dirty="0"/>
              <a:t>Regulamento Europeu relativo aos processos de insolvência – âmbito de aplicação </a:t>
            </a:r>
          </a:p>
        </p:txBody>
      </p:sp>
      <p:sp>
        <p:nvSpPr>
          <p:cNvPr id="3" name="Marcador de Posição de Conteúdo 2"/>
          <p:cNvSpPr>
            <a:spLocks noGrp="1"/>
          </p:cNvSpPr>
          <p:nvPr>
            <p:ph idx="1"/>
          </p:nvPr>
        </p:nvSpPr>
        <p:spPr/>
        <p:txBody>
          <a:bodyPr/>
          <a:lstStyle/>
          <a:p>
            <a:endParaRPr lang="pt-PT" dirty="0" smtClean="0"/>
          </a:p>
          <a:p>
            <a:pPr algn="just"/>
            <a:r>
              <a:rPr lang="pt-PT" dirty="0" smtClean="0"/>
              <a:t>O </a:t>
            </a:r>
            <a:r>
              <a:rPr lang="pt-PT" dirty="0" smtClean="0">
                <a:solidFill>
                  <a:schemeClr val="accent1">
                    <a:lumMod val="50000"/>
                  </a:schemeClr>
                </a:solidFill>
              </a:rPr>
              <a:t>Regulamento não é aplicável </a:t>
            </a:r>
            <a:r>
              <a:rPr lang="pt-PT" dirty="0" smtClean="0"/>
              <a:t>aos processos referidos respeitantes a:</a:t>
            </a:r>
          </a:p>
          <a:p>
            <a:pPr lvl="1" algn="just"/>
            <a:r>
              <a:rPr lang="pt-PT" sz="2800" dirty="0" smtClean="0"/>
              <a:t>Empresas de seguros;</a:t>
            </a:r>
          </a:p>
          <a:p>
            <a:pPr lvl="1" algn="just"/>
            <a:r>
              <a:rPr lang="pt-PT" sz="2800" dirty="0" smtClean="0"/>
              <a:t>Instituições de crédito;</a:t>
            </a:r>
          </a:p>
          <a:p>
            <a:pPr lvl="1" algn="just"/>
            <a:r>
              <a:rPr lang="pt-PT" sz="2800" dirty="0" smtClean="0"/>
              <a:t>Empresas de investimento e outras empresas e instituições, na medida em que estas sejam abrangidas pela Diretiva 2001/24/CE (saneamento e liquidação das Instituições de Crédito);</a:t>
            </a:r>
          </a:p>
          <a:p>
            <a:pPr lvl="1" algn="just"/>
            <a:r>
              <a:rPr lang="pt-PT" sz="2800" dirty="0" smtClean="0"/>
              <a:t>Organismos de investimento coletivo. – art.º 1º, n.º 2.</a:t>
            </a:r>
          </a:p>
          <a:p>
            <a:pPr lvl="1" algn="just"/>
            <a:endParaRPr lang="pt-PT" sz="2800" dirty="0"/>
          </a:p>
          <a:p>
            <a:pPr marL="457200" lvl="1" indent="0">
              <a:buNone/>
            </a:pPr>
            <a:endParaRPr lang="pt-PT" dirty="0"/>
          </a:p>
        </p:txBody>
      </p:sp>
    </p:spTree>
    <p:extLst>
      <p:ext uri="{BB962C8B-B14F-4D97-AF65-F5344CB8AC3E}">
        <p14:creationId xmlns:p14="http://schemas.microsoft.com/office/powerpoint/2010/main" val="36878650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Regulamento Europeu relativo aos processos de insolvência – âmbito de aplicação </a:t>
            </a:r>
          </a:p>
        </p:txBody>
      </p:sp>
      <p:sp>
        <p:nvSpPr>
          <p:cNvPr id="3" name="Marcador de Posição de Conteúdo 2"/>
          <p:cNvSpPr>
            <a:spLocks noGrp="1"/>
          </p:cNvSpPr>
          <p:nvPr>
            <p:ph idx="1"/>
          </p:nvPr>
        </p:nvSpPr>
        <p:spPr>
          <a:xfrm>
            <a:off x="838200" y="1825624"/>
            <a:ext cx="10515600" cy="5032375"/>
          </a:xfrm>
        </p:spPr>
        <p:txBody>
          <a:bodyPr>
            <a:normAutofit/>
          </a:bodyPr>
          <a:lstStyle/>
          <a:p>
            <a:pPr algn="just"/>
            <a:r>
              <a:rPr lang="pt-PT" dirty="0" smtClean="0"/>
              <a:t>O Regulamento consagra um conjunto de normas de:</a:t>
            </a:r>
          </a:p>
          <a:p>
            <a:pPr lvl="1" algn="just"/>
            <a:r>
              <a:rPr lang="pt-PT" dirty="0">
                <a:solidFill>
                  <a:schemeClr val="accent1">
                    <a:lumMod val="50000"/>
                  </a:schemeClr>
                </a:solidFill>
              </a:rPr>
              <a:t>C</a:t>
            </a:r>
            <a:r>
              <a:rPr lang="pt-PT" dirty="0" smtClean="0">
                <a:solidFill>
                  <a:schemeClr val="accent1">
                    <a:lumMod val="50000"/>
                  </a:schemeClr>
                </a:solidFill>
              </a:rPr>
              <a:t>ompetência internacional – art.º 3º;</a:t>
            </a:r>
          </a:p>
          <a:p>
            <a:pPr lvl="1" algn="just"/>
            <a:r>
              <a:rPr lang="pt-PT" dirty="0" smtClean="0">
                <a:solidFill>
                  <a:schemeClr val="accent1">
                    <a:lumMod val="50000"/>
                  </a:schemeClr>
                </a:solidFill>
              </a:rPr>
              <a:t>Lei aplicável – </a:t>
            </a:r>
            <a:r>
              <a:rPr lang="pt-PT" dirty="0" err="1" smtClean="0">
                <a:solidFill>
                  <a:schemeClr val="accent1">
                    <a:lumMod val="50000"/>
                  </a:schemeClr>
                </a:solidFill>
              </a:rPr>
              <a:t>artºs</a:t>
            </a:r>
            <a:r>
              <a:rPr lang="pt-PT" dirty="0" smtClean="0">
                <a:solidFill>
                  <a:schemeClr val="accent1">
                    <a:lumMod val="50000"/>
                  </a:schemeClr>
                </a:solidFill>
              </a:rPr>
              <a:t> 7º e 18º;</a:t>
            </a:r>
          </a:p>
          <a:p>
            <a:pPr lvl="1" algn="just"/>
            <a:r>
              <a:rPr lang="pt-PT" dirty="0" smtClean="0">
                <a:solidFill>
                  <a:schemeClr val="accent1">
                    <a:lumMod val="50000"/>
                  </a:schemeClr>
                </a:solidFill>
              </a:rPr>
              <a:t>Reconhecimento de decisões que determinam a abertura de um processo de insolvência – </a:t>
            </a:r>
            <a:r>
              <a:rPr lang="pt-PT" dirty="0" err="1" smtClean="0">
                <a:solidFill>
                  <a:schemeClr val="accent1">
                    <a:lumMod val="50000"/>
                  </a:schemeClr>
                </a:solidFill>
              </a:rPr>
              <a:t>artºs</a:t>
            </a:r>
            <a:r>
              <a:rPr lang="pt-PT" dirty="0" smtClean="0">
                <a:solidFill>
                  <a:schemeClr val="accent1">
                    <a:lumMod val="50000"/>
                  </a:schemeClr>
                </a:solidFill>
              </a:rPr>
              <a:t> 19º e 20º;</a:t>
            </a:r>
          </a:p>
          <a:p>
            <a:pPr lvl="1" algn="just"/>
            <a:r>
              <a:rPr lang="pt-PT" dirty="0" smtClean="0">
                <a:solidFill>
                  <a:schemeClr val="accent1">
                    <a:lumMod val="50000"/>
                  </a:schemeClr>
                </a:solidFill>
              </a:rPr>
              <a:t>Reconhecimento e execução de outras decisões – art.º 32º</a:t>
            </a:r>
          </a:p>
          <a:p>
            <a:pPr lvl="1" algn="just"/>
            <a:endParaRPr lang="pt-PT" dirty="0">
              <a:solidFill>
                <a:schemeClr val="accent1">
                  <a:lumMod val="50000"/>
                </a:schemeClr>
              </a:solidFill>
            </a:endParaRPr>
          </a:p>
          <a:p>
            <a:pPr lvl="1" algn="just"/>
            <a:r>
              <a:rPr lang="pt-PT" dirty="0" smtClean="0"/>
              <a:t>Destacar ainda:</a:t>
            </a:r>
          </a:p>
          <a:p>
            <a:pPr lvl="2" algn="just"/>
            <a:r>
              <a:rPr lang="pt-PT" sz="2400" dirty="0" smtClean="0"/>
              <a:t>Disposições relativas aos processos de insolvência secundários – </a:t>
            </a:r>
            <a:r>
              <a:rPr lang="pt-PT" sz="2400" dirty="0" err="1" smtClean="0"/>
              <a:t>artºs</a:t>
            </a:r>
            <a:r>
              <a:rPr lang="pt-PT" sz="2400" dirty="0" smtClean="0"/>
              <a:t> 34º a 52º;</a:t>
            </a:r>
          </a:p>
          <a:p>
            <a:pPr lvl="2" algn="just"/>
            <a:r>
              <a:rPr lang="pt-PT" sz="2400" dirty="0" smtClean="0"/>
              <a:t>Disposições referentes a processos de insolvência relativos a membros de um grupo de sociedades – </a:t>
            </a:r>
            <a:r>
              <a:rPr lang="pt-PT" sz="2400" dirty="0" err="1" smtClean="0"/>
              <a:t>artºs</a:t>
            </a:r>
            <a:r>
              <a:rPr lang="pt-PT" sz="2400" dirty="0" smtClean="0"/>
              <a:t> 56º a 77º.</a:t>
            </a:r>
            <a:endParaRPr lang="pt-PT" sz="2400" dirty="0"/>
          </a:p>
        </p:txBody>
      </p:sp>
    </p:spTree>
    <p:extLst>
      <p:ext uri="{BB962C8B-B14F-4D97-AF65-F5344CB8AC3E}">
        <p14:creationId xmlns:p14="http://schemas.microsoft.com/office/powerpoint/2010/main" val="1152122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a:bodyPr>
          <a:lstStyle/>
          <a:p>
            <a:pPr algn="ctr"/>
            <a:r>
              <a:rPr lang="pt-PT" b="1" dirty="0" smtClean="0"/>
              <a:t>Regulamento Europeu relativo aos processos de insolvência – âmbito de aplicação</a:t>
            </a:r>
            <a:endParaRPr lang="pt-PT" b="1" dirty="0"/>
          </a:p>
        </p:txBody>
      </p:sp>
      <p:sp>
        <p:nvSpPr>
          <p:cNvPr id="3" name="Marcador de Posição de Conteúdo 2"/>
          <p:cNvSpPr>
            <a:spLocks noGrp="1"/>
          </p:cNvSpPr>
          <p:nvPr>
            <p:ph idx="1"/>
          </p:nvPr>
        </p:nvSpPr>
        <p:spPr>
          <a:xfrm>
            <a:off x="838200" y="1825624"/>
            <a:ext cx="10515600" cy="5032375"/>
          </a:xfrm>
        </p:spPr>
        <p:txBody>
          <a:bodyPr/>
          <a:lstStyle/>
          <a:p>
            <a:endParaRPr lang="pt-PT" dirty="0" smtClean="0"/>
          </a:p>
          <a:p>
            <a:endParaRPr lang="pt-PT" dirty="0"/>
          </a:p>
          <a:p>
            <a:endParaRPr lang="pt-PT" dirty="0" smtClean="0"/>
          </a:p>
          <a:p>
            <a:pPr algn="just"/>
            <a:r>
              <a:rPr lang="pt-PT" sz="3200" dirty="0" smtClean="0"/>
              <a:t>O regulamento aplica-se exclusivamente aos processos transfronteiriços, relativos ao devedor cujo </a:t>
            </a:r>
            <a:r>
              <a:rPr lang="pt-PT" sz="3200" dirty="0" smtClean="0">
                <a:solidFill>
                  <a:schemeClr val="accent1">
                    <a:lumMod val="50000"/>
                  </a:schemeClr>
                </a:solidFill>
              </a:rPr>
              <a:t>centro dos interesses principais (CIP)</a:t>
            </a:r>
            <a:r>
              <a:rPr lang="pt-PT" sz="3200" dirty="0" smtClean="0"/>
              <a:t> está situado na união – Considerandos 3, 4 e 25.</a:t>
            </a:r>
          </a:p>
          <a:p>
            <a:pPr algn="just"/>
            <a:endParaRPr lang="pt-PT" sz="3200" dirty="0" smtClean="0"/>
          </a:p>
          <a:p>
            <a:pPr algn="just"/>
            <a:endParaRPr lang="pt-PT" sz="3200" dirty="0" smtClean="0"/>
          </a:p>
          <a:p>
            <a:endParaRPr lang="pt-PT" dirty="0" smtClean="0"/>
          </a:p>
          <a:p>
            <a:endParaRPr lang="pt-PT" dirty="0" smtClean="0"/>
          </a:p>
        </p:txBody>
      </p:sp>
    </p:spTree>
    <p:extLst>
      <p:ext uri="{BB962C8B-B14F-4D97-AF65-F5344CB8AC3E}">
        <p14:creationId xmlns:p14="http://schemas.microsoft.com/office/powerpoint/2010/main" val="2647152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Regulamento Europeu relativo aos processos de insolvência </a:t>
            </a:r>
            <a:r>
              <a:rPr lang="pt-PT" b="1" dirty="0" smtClean="0"/>
              <a:t>– Competência internacional</a:t>
            </a:r>
            <a:endParaRPr lang="pt-PT" b="1" dirty="0"/>
          </a:p>
        </p:txBody>
      </p:sp>
      <p:sp>
        <p:nvSpPr>
          <p:cNvPr id="3" name="Marcador de Posição de Conteúdo 2"/>
          <p:cNvSpPr>
            <a:spLocks noGrp="1"/>
          </p:cNvSpPr>
          <p:nvPr>
            <p:ph idx="1"/>
          </p:nvPr>
        </p:nvSpPr>
        <p:spPr>
          <a:xfrm>
            <a:off x="838200" y="1825624"/>
            <a:ext cx="10515600" cy="4784181"/>
          </a:xfrm>
        </p:spPr>
        <p:txBody>
          <a:bodyPr>
            <a:normAutofit/>
          </a:bodyPr>
          <a:lstStyle/>
          <a:p>
            <a:endParaRPr lang="pt-PT" dirty="0" smtClean="0"/>
          </a:p>
          <a:p>
            <a:pPr algn="just"/>
            <a:r>
              <a:rPr lang="pt-PT" dirty="0" smtClean="0">
                <a:solidFill>
                  <a:schemeClr val="accent1">
                    <a:lumMod val="50000"/>
                  </a:schemeClr>
                </a:solidFill>
              </a:rPr>
              <a:t>Art.º 3º, n.º 1:</a:t>
            </a:r>
          </a:p>
          <a:p>
            <a:pPr algn="just"/>
            <a:r>
              <a:rPr lang="pt-PT" dirty="0" smtClean="0">
                <a:solidFill>
                  <a:schemeClr val="accent1">
                    <a:lumMod val="50000"/>
                  </a:schemeClr>
                </a:solidFill>
              </a:rPr>
              <a:t>São competentes para abrir o processo de insolvência principal de insolvência </a:t>
            </a:r>
            <a:r>
              <a:rPr lang="pt-PT" dirty="0" smtClean="0"/>
              <a:t>– os órgãos jurisdicionais em cujo território está situado o centro dos interesses principais do devedor (definição de órgão jurisdicional – art.º 2º, n.º 6). </a:t>
            </a:r>
            <a:endParaRPr lang="pt-PT" dirty="0" smtClean="0"/>
          </a:p>
          <a:p>
            <a:pPr algn="just"/>
            <a:r>
              <a:rPr lang="pt-PT" dirty="0"/>
              <a:t>Verificar ainda o disposto no art.º 7º, n.º 4 do C.I.R.E.</a:t>
            </a:r>
          </a:p>
          <a:p>
            <a:pPr algn="just"/>
            <a:endParaRPr lang="pt-PT" dirty="0"/>
          </a:p>
          <a:p>
            <a:pPr lvl="1" algn="just"/>
            <a:r>
              <a:rPr lang="pt-PT" sz="2800" dirty="0" smtClean="0">
                <a:solidFill>
                  <a:schemeClr val="accent1">
                    <a:lumMod val="50000"/>
                  </a:schemeClr>
                </a:solidFill>
              </a:rPr>
              <a:t>O que é o centro dos interesses principais do devedor (CIP)?</a:t>
            </a:r>
          </a:p>
          <a:p>
            <a:pPr lvl="1" algn="just"/>
            <a:endParaRPr lang="pt-PT" sz="2800" dirty="0">
              <a:solidFill>
                <a:schemeClr val="accent1">
                  <a:lumMod val="50000"/>
                </a:schemeClr>
              </a:solidFill>
            </a:endParaRPr>
          </a:p>
        </p:txBody>
      </p:sp>
    </p:spTree>
    <p:extLst>
      <p:ext uri="{BB962C8B-B14F-4D97-AF65-F5344CB8AC3E}">
        <p14:creationId xmlns:p14="http://schemas.microsoft.com/office/powerpoint/2010/main" val="732415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CIP – Processo Principal de Insolvência</a:t>
            </a:r>
            <a:endParaRPr lang="pt-PT" b="1" dirty="0"/>
          </a:p>
        </p:txBody>
      </p:sp>
      <p:sp>
        <p:nvSpPr>
          <p:cNvPr id="3" name="Marcador de Posição de Conteúdo 2"/>
          <p:cNvSpPr>
            <a:spLocks noGrp="1"/>
          </p:cNvSpPr>
          <p:nvPr>
            <p:ph idx="1"/>
          </p:nvPr>
        </p:nvSpPr>
        <p:spPr>
          <a:xfrm>
            <a:off x="838200" y="1825625"/>
            <a:ext cx="10515600" cy="4862558"/>
          </a:xfrm>
        </p:spPr>
        <p:txBody>
          <a:bodyPr>
            <a:normAutofit lnSpcReduction="10000"/>
          </a:bodyPr>
          <a:lstStyle/>
          <a:p>
            <a:endParaRPr lang="pt-PT" dirty="0" smtClean="0"/>
          </a:p>
          <a:p>
            <a:pPr marL="0" indent="0">
              <a:buNone/>
            </a:pPr>
            <a:r>
              <a:rPr lang="pt-PT" dirty="0" smtClean="0"/>
              <a:t>→ </a:t>
            </a:r>
            <a:r>
              <a:rPr lang="pt-PT" dirty="0" smtClean="0">
                <a:solidFill>
                  <a:schemeClr val="accent1">
                    <a:lumMod val="50000"/>
                  </a:schemeClr>
                </a:solidFill>
              </a:rPr>
              <a:t>Local em que o devedor exerce habitualmente a administração dos seus interesses </a:t>
            </a:r>
            <a:r>
              <a:rPr lang="pt-PT" dirty="0" smtClean="0"/>
              <a:t>– de forma habitual e cognoscível por </a:t>
            </a:r>
            <a:r>
              <a:rPr lang="pt-PT" dirty="0"/>
              <a:t>t</a:t>
            </a:r>
            <a:r>
              <a:rPr lang="pt-PT" dirty="0" smtClean="0"/>
              <a:t>odos.</a:t>
            </a:r>
          </a:p>
          <a:p>
            <a:pPr marL="0" indent="0">
              <a:buNone/>
            </a:pPr>
            <a:r>
              <a:rPr lang="pt-PT" dirty="0" smtClean="0"/>
              <a:t>→ </a:t>
            </a:r>
            <a:r>
              <a:rPr lang="pt-PT" dirty="0" smtClean="0">
                <a:solidFill>
                  <a:schemeClr val="accent1">
                    <a:lumMod val="50000"/>
                  </a:schemeClr>
                </a:solidFill>
              </a:rPr>
              <a:t>No caso de sociedades e pessoas coletivas públicas </a:t>
            </a:r>
            <a:r>
              <a:rPr lang="pt-PT" dirty="0" smtClean="0"/>
              <a:t>– local da respetiva sede estatutária (presunção).</a:t>
            </a:r>
          </a:p>
          <a:p>
            <a:pPr marL="0" indent="0">
              <a:buNone/>
            </a:pPr>
            <a:r>
              <a:rPr lang="pt-PT" dirty="0" smtClean="0"/>
              <a:t>→ </a:t>
            </a:r>
            <a:r>
              <a:rPr lang="pt-PT" dirty="0" smtClean="0">
                <a:solidFill>
                  <a:schemeClr val="accent1">
                    <a:lumMod val="50000"/>
                  </a:schemeClr>
                </a:solidFill>
              </a:rPr>
              <a:t>No caso de pessoa singular que exerça uma atividade comercial ou profissional independente</a:t>
            </a:r>
            <a:r>
              <a:rPr lang="pt-PT" dirty="0" smtClean="0"/>
              <a:t> – local onde exerce a atividade principal (presunção).</a:t>
            </a:r>
          </a:p>
          <a:p>
            <a:pPr marL="0" indent="0">
              <a:buNone/>
            </a:pPr>
            <a:r>
              <a:rPr lang="pt-PT" dirty="0" smtClean="0"/>
              <a:t>→ </a:t>
            </a:r>
            <a:r>
              <a:rPr lang="pt-PT" dirty="0" smtClean="0">
                <a:solidFill>
                  <a:schemeClr val="accent1">
                    <a:lumMod val="50000"/>
                  </a:schemeClr>
                </a:solidFill>
              </a:rPr>
              <a:t>No caso de qualquer outra pessoa singular </a:t>
            </a:r>
            <a:r>
              <a:rPr lang="pt-PT" dirty="0" smtClean="0"/>
              <a:t>– lugar da residência habitual (presunção).</a:t>
            </a:r>
          </a:p>
          <a:p>
            <a:r>
              <a:rPr lang="pt-PT" dirty="0" smtClean="0"/>
              <a:t>V. considerandos 28 e 30.</a:t>
            </a:r>
          </a:p>
          <a:p>
            <a:endParaRPr lang="pt-PT" dirty="0"/>
          </a:p>
          <a:p>
            <a:pPr lvl="4"/>
            <a:endParaRPr lang="pt-PT" dirty="0" smtClean="0"/>
          </a:p>
        </p:txBody>
      </p:sp>
    </p:spTree>
    <p:extLst>
      <p:ext uri="{BB962C8B-B14F-4D97-AF65-F5344CB8AC3E}">
        <p14:creationId xmlns:p14="http://schemas.microsoft.com/office/powerpoint/2010/main" val="777198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CIP – Processo secundário de insolvência</a:t>
            </a:r>
            <a:endParaRPr lang="pt-PT" b="1" dirty="0"/>
          </a:p>
        </p:txBody>
      </p:sp>
      <p:sp>
        <p:nvSpPr>
          <p:cNvPr id="3" name="Marcador de Posição de Conteúdo 2"/>
          <p:cNvSpPr>
            <a:spLocks noGrp="1"/>
          </p:cNvSpPr>
          <p:nvPr>
            <p:ph idx="1"/>
          </p:nvPr>
        </p:nvSpPr>
        <p:spPr>
          <a:xfrm>
            <a:off x="838200" y="1825625"/>
            <a:ext cx="10515600" cy="4901746"/>
          </a:xfrm>
        </p:spPr>
        <p:txBody>
          <a:bodyPr>
            <a:normAutofit/>
          </a:bodyPr>
          <a:lstStyle/>
          <a:p>
            <a:pPr marL="0" indent="0" algn="just">
              <a:buNone/>
            </a:pPr>
            <a:r>
              <a:rPr lang="pt-PT" dirty="0" smtClean="0"/>
              <a:t>→ </a:t>
            </a:r>
            <a:r>
              <a:rPr lang="pt-PT" dirty="0" smtClean="0">
                <a:solidFill>
                  <a:schemeClr val="accent1">
                    <a:lumMod val="50000"/>
                  </a:schemeClr>
                </a:solidFill>
              </a:rPr>
              <a:t>Devedor possui estabelecimento no território de outro Estado membro que não o Estado Membro onde se localiza o CIP </a:t>
            </a:r>
            <a:r>
              <a:rPr lang="pt-PT" dirty="0" smtClean="0"/>
              <a:t>– órgãos jurisdicionais desse outro Estado Membro são competentes para abrir um processo de insolvência secundário/territorial → conceito de estabelecimento – art.º 2, n.º 10.</a:t>
            </a:r>
          </a:p>
          <a:p>
            <a:pPr marL="0" indent="0" algn="just">
              <a:buNone/>
            </a:pPr>
            <a:endParaRPr lang="pt-PT" dirty="0" smtClean="0"/>
          </a:p>
          <a:p>
            <a:endParaRPr lang="pt-PT" dirty="0"/>
          </a:p>
          <a:p>
            <a:pPr lvl="7"/>
            <a:endParaRPr lang="pt-PT" dirty="0" smtClean="0"/>
          </a:p>
          <a:p>
            <a:pPr lvl="1"/>
            <a:endParaRPr lang="pt-PT" dirty="0" smtClean="0"/>
          </a:p>
          <a:p>
            <a:pPr lvl="1" algn="just"/>
            <a:r>
              <a:rPr lang="pt-PT" sz="2800" dirty="0" smtClean="0">
                <a:solidFill>
                  <a:schemeClr val="accent1">
                    <a:lumMod val="50000"/>
                  </a:schemeClr>
                </a:solidFill>
              </a:rPr>
              <a:t>Efeitos do processo </a:t>
            </a:r>
            <a:r>
              <a:rPr lang="pt-PT" sz="2800" dirty="0" smtClean="0"/>
              <a:t>– limitados aos bens do devedor que se encontram nesse território - art.º 3º, n.º 2. (v. considerando 39).</a:t>
            </a:r>
            <a:endParaRPr lang="pt-PT" sz="2800" dirty="0"/>
          </a:p>
        </p:txBody>
      </p:sp>
      <p:sp>
        <p:nvSpPr>
          <p:cNvPr id="4" name="Seta para baixo 3"/>
          <p:cNvSpPr/>
          <p:nvPr/>
        </p:nvSpPr>
        <p:spPr>
          <a:xfrm>
            <a:off x="5225143" y="427649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extLst>
      <p:ext uri="{BB962C8B-B14F-4D97-AF65-F5344CB8AC3E}">
        <p14:creationId xmlns:p14="http://schemas.microsoft.com/office/powerpoint/2010/main" val="4092193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Processo secundário de insolvência</a:t>
            </a:r>
            <a:endParaRPr lang="pt-PT" b="1" dirty="0"/>
          </a:p>
        </p:txBody>
      </p:sp>
      <p:sp>
        <p:nvSpPr>
          <p:cNvPr id="3" name="Marcador de Posição de Conteúdo 2"/>
          <p:cNvSpPr>
            <a:spLocks noGrp="1"/>
          </p:cNvSpPr>
          <p:nvPr>
            <p:ph idx="1"/>
          </p:nvPr>
        </p:nvSpPr>
        <p:spPr/>
        <p:txBody>
          <a:bodyPr/>
          <a:lstStyle/>
          <a:p>
            <a:pPr marL="0" indent="0" algn="just">
              <a:buNone/>
            </a:pPr>
            <a:r>
              <a:rPr lang="pt-PT" dirty="0" smtClean="0">
                <a:solidFill>
                  <a:schemeClr val="accent1">
                    <a:lumMod val="50000"/>
                  </a:schemeClr>
                </a:solidFill>
              </a:rPr>
              <a:t>Como distinguir processo secundário e processo territorial de insolvência?</a:t>
            </a:r>
            <a:endParaRPr lang="pt-PT" dirty="0">
              <a:solidFill>
                <a:schemeClr val="accent1">
                  <a:lumMod val="50000"/>
                </a:schemeClr>
              </a:solidFill>
            </a:endParaRPr>
          </a:p>
        </p:txBody>
      </p:sp>
      <p:sp>
        <p:nvSpPr>
          <p:cNvPr id="5" name="Oval 4"/>
          <p:cNvSpPr/>
          <p:nvPr/>
        </p:nvSpPr>
        <p:spPr>
          <a:xfrm>
            <a:off x="1345473" y="2690949"/>
            <a:ext cx="9026435" cy="3472950"/>
          </a:xfrm>
          <a:prstGeom prst="ellipse">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pt-PT" sz="2800" dirty="0" smtClean="0">
                <a:solidFill>
                  <a:schemeClr val="accent1">
                    <a:lumMod val="50000"/>
                  </a:schemeClr>
                </a:solidFill>
              </a:rPr>
              <a:t>Aberto Processo </a:t>
            </a:r>
            <a:r>
              <a:rPr lang="pt-PT" sz="2800" dirty="0">
                <a:solidFill>
                  <a:schemeClr val="accent1">
                    <a:lumMod val="50000"/>
                  </a:schemeClr>
                </a:solidFill>
              </a:rPr>
              <a:t>P</a:t>
            </a:r>
            <a:r>
              <a:rPr lang="pt-PT" sz="2800" dirty="0" smtClean="0">
                <a:solidFill>
                  <a:schemeClr val="accent1">
                    <a:lumMod val="50000"/>
                  </a:schemeClr>
                </a:solidFill>
              </a:rPr>
              <a:t>rincipal de insolvência</a:t>
            </a:r>
          </a:p>
          <a:p>
            <a:pPr algn="ctr"/>
            <a:endParaRPr lang="pt-PT" dirty="0"/>
          </a:p>
          <a:p>
            <a:pPr algn="ctr"/>
            <a:r>
              <a:rPr lang="pt-PT" dirty="0" smtClean="0"/>
              <a:t>  </a:t>
            </a:r>
            <a:r>
              <a:rPr lang="pt-PT" sz="2800" dirty="0" smtClean="0"/>
              <a:t>Qualquer processo posterior → processo secundário de insolvência</a:t>
            </a:r>
            <a:endParaRPr lang="pt-PT" sz="2800" dirty="0"/>
          </a:p>
        </p:txBody>
      </p:sp>
    </p:spTree>
    <p:extLst>
      <p:ext uri="{BB962C8B-B14F-4D97-AF65-F5344CB8AC3E}">
        <p14:creationId xmlns:p14="http://schemas.microsoft.com/office/powerpoint/2010/main" val="33158798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Processo territorial de insolvência</a:t>
            </a:r>
            <a:endParaRPr lang="pt-PT" b="1" dirty="0"/>
          </a:p>
        </p:txBody>
      </p:sp>
      <p:sp>
        <p:nvSpPr>
          <p:cNvPr id="3" name="Marcador de Posição de Conteúdo 2"/>
          <p:cNvSpPr>
            <a:spLocks noGrp="1"/>
          </p:cNvSpPr>
          <p:nvPr>
            <p:ph idx="1"/>
          </p:nvPr>
        </p:nvSpPr>
        <p:spPr/>
        <p:txBody>
          <a:bodyPr/>
          <a:lstStyle/>
          <a:p>
            <a:endParaRPr lang="pt-PT" dirty="0"/>
          </a:p>
        </p:txBody>
      </p:sp>
      <p:sp>
        <p:nvSpPr>
          <p:cNvPr id="6" name="Oval 5"/>
          <p:cNvSpPr/>
          <p:nvPr/>
        </p:nvSpPr>
        <p:spPr>
          <a:xfrm>
            <a:off x="1449977" y="1825625"/>
            <a:ext cx="9575073" cy="4771118"/>
          </a:xfrm>
          <a:prstGeom prst="ellipse">
            <a:avLst/>
          </a:prstGeom>
          <a:solidFill>
            <a:schemeClr val="accent1">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pt-PT" sz="2800" dirty="0" smtClean="0"/>
          </a:p>
          <a:p>
            <a:pPr algn="ctr"/>
            <a:r>
              <a:rPr lang="pt-PT" sz="2800" dirty="0" smtClean="0">
                <a:solidFill>
                  <a:schemeClr val="accent1">
                    <a:lumMod val="50000"/>
                  </a:schemeClr>
                </a:solidFill>
              </a:rPr>
              <a:t>Processo territorial de insolvência</a:t>
            </a:r>
          </a:p>
          <a:p>
            <a:pPr algn="ctr"/>
            <a:r>
              <a:rPr lang="pt-PT" sz="2800" dirty="0" smtClean="0"/>
              <a:t>Aberto antes do processo principal de insolvência</a:t>
            </a:r>
          </a:p>
          <a:p>
            <a:pPr algn="ctr"/>
            <a:r>
              <a:rPr lang="pt-PT" sz="2800" b="1" dirty="0" smtClean="0">
                <a:solidFill>
                  <a:schemeClr val="accent1">
                    <a:lumMod val="50000"/>
                  </a:schemeClr>
                </a:solidFill>
              </a:rPr>
              <a:t>Condições:</a:t>
            </a:r>
          </a:p>
          <a:p>
            <a:pPr marL="285750" indent="-285750" algn="ctr">
              <a:buFontTx/>
              <a:buChar char="-"/>
            </a:pPr>
            <a:r>
              <a:rPr lang="pt-PT" sz="2800" dirty="0" smtClean="0"/>
              <a:t>Não é possível abrir um processo principal de insolvência;</a:t>
            </a:r>
          </a:p>
          <a:p>
            <a:pPr marL="285750" indent="-285750" algn="ctr">
              <a:buFontTx/>
              <a:buChar char="-"/>
            </a:pPr>
            <a:r>
              <a:rPr lang="pt-PT" sz="2800" dirty="0" smtClean="0"/>
              <a:t>Credor ou autoridade publica requeiram a abertura desse processo territorial, nos termos do art.º 3º, n.º 4 al. b) i e </a:t>
            </a:r>
            <a:r>
              <a:rPr lang="pt-PT" sz="2800" dirty="0" err="1" smtClean="0"/>
              <a:t>ii</a:t>
            </a:r>
            <a:r>
              <a:rPr lang="pt-PT" sz="2800" dirty="0" smtClean="0"/>
              <a:t>).</a:t>
            </a:r>
          </a:p>
          <a:p>
            <a:pPr marL="285750" indent="-285750" algn="ctr">
              <a:buFontTx/>
              <a:buChar char="-"/>
            </a:pPr>
            <a:endParaRPr lang="pt-PT" dirty="0"/>
          </a:p>
          <a:p>
            <a:pPr marL="285750" indent="-285750" algn="ctr">
              <a:buFontTx/>
              <a:buChar char="-"/>
            </a:pPr>
            <a:endParaRPr lang="pt-PT" dirty="0"/>
          </a:p>
        </p:txBody>
      </p:sp>
    </p:spTree>
    <p:extLst>
      <p:ext uri="{BB962C8B-B14F-4D97-AF65-F5344CB8AC3E}">
        <p14:creationId xmlns:p14="http://schemas.microsoft.com/office/powerpoint/2010/main" val="2829492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Conversão do processo</a:t>
            </a:r>
            <a:endParaRPr lang="pt-PT" b="1" dirty="0"/>
          </a:p>
        </p:txBody>
      </p:sp>
      <p:sp>
        <p:nvSpPr>
          <p:cNvPr id="3" name="Marcador de Posição de Conteúdo 2"/>
          <p:cNvSpPr>
            <a:spLocks noGrp="1"/>
          </p:cNvSpPr>
          <p:nvPr>
            <p:ph idx="1"/>
          </p:nvPr>
        </p:nvSpPr>
        <p:spPr/>
        <p:txBody>
          <a:bodyPr/>
          <a:lstStyle/>
          <a:p>
            <a:endParaRPr lang="pt-PT" dirty="0"/>
          </a:p>
        </p:txBody>
      </p:sp>
      <p:sp>
        <p:nvSpPr>
          <p:cNvPr id="4" name="Oval 3"/>
          <p:cNvSpPr/>
          <p:nvPr/>
        </p:nvSpPr>
        <p:spPr>
          <a:xfrm>
            <a:off x="1018902" y="2181497"/>
            <a:ext cx="10334897" cy="3995466"/>
          </a:xfrm>
          <a:prstGeom prst="ellipse">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pt-PT" sz="2800" dirty="0" smtClean="0">
                <a:solidFill>
                  <a:schemeClr val="accent1">
                    <a:lumMod val="50000"/>
                  </a:schemeClr>
                </a:solidFill>
              </a:rPr>
              <a:t>Aberto o processo principal de insolvência </a:t>
            </a:r>
            <a:r>
              <a:rPr lang="pt-PT" sz="2800" dirty="0" smtClean="0"/>
              <a:t>→ processo territorial passa a ser um processo secundário de insolvência</a:t>
            </a:r>
          </a:p>
          <a:p>
            <a:pPr algn="ctr"/>
            <a:endParaRPr lang="pt-PT" sz="2800" dirty="0" smtClean="0"/>
          </a:p>
          <a:p>
            <a:pPr algn="ctr"/>
            <a:r>
              <a:rPr lang="pt-PT" sz="2800" dirty="0" smtClean="0"/>
              <a:t>Consagração de um sistema misto.</a:t>
            </a:r>
            <a:endParaRPr lang="pt-PT" sz="2800" dirty="0"/>
          </a:p>
        </p:txBody>
      </p:sp>
    </p:spTree>
    <p:extLst>
      <p:ext uri="{BB962C8B-B14F-4D97-AF65-F5344CB8AC3E}">
        <p14:creationId xmlns:p14="http://schemas.microsoft.com/office/powerpoint/2010/main" val="2435798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CIP – Processo secundário de insolvência</a:t>
            </a:r>
          </a:p>
        </p:txBody>
      </p:sp>
      <p:sp>
        <p:nvSpPr>
          <p:cNvPr id="3" name="Marcador de Posição de Conteúdo 2"/>
          <p:cNvSpPr>
            <a:spLocks noGrp="1"/>
          </p:cNvSpPr>
          <p:nvPr>
            <p:ph idx="1"/>
          </p:nvPr>
        </p:nvSpPr>
        <p:spPr>
          <a:xfrm>
            <a:off x="838200" y="1825625"/>
            <a:ext cx="10515600" cy="4888684"/>
          </a:xfrm>
        </p:spPr>
        <p:txBody>
          <a:bodyPr>
            <a:noAutofit/>
          </a:bodyPr>
          <a:lstStyle/>
          <a:p>
            <a:pPr algn="just"/>
            <a:r>
              <a:rPr lang="pt-PT" dirty="0" smtClean="0"/>
              <a:t>Conjugação com o disposto nos </a:t>
            </a:r>
            <a:r>
              <a:rPr lang="pt-PT" dirty="0" err="1" smtClean="0">
                <a:solidFill>
                  <a:schemeClr val="accent1">
                    <a:lumMod val="50000"/>
                  </a:schemeClr>
                </a:solidFill>
              </a:rPr>
              <a:t>artºs</a:t>
            </a:r>
            <a:r>
              <a:rPr lang="pt-PT" dirty="0" smtClean="0">
                <a:solidFill>
                  <a:schemeClr val="accent1">
                    <a:lumMod val="50000"/>
                  </a:schemeClr>
                </a:solidFill>
              </a:rPr>
              <a:t> 294º, 295º e 296º</a:t>
            </a:r>
            <a:r>
              <a:rPr lang="pt-PT" dirty="0" smtClean="0"/>
              <a:t> do CIRE.</a:t>
            </a:r>
            <a:endParaRPr lang="pt-PT" dirty="0"/>
          </a:p>
          <a:p>
            <a:pPr algn="just"/>
            <a:endParaRPr lang="pt-PT" dirty="0" smtClean="0">
              <a:solidFill>
                <a:schemeClr val="accent1">
                  <a:lumMod val="50000"/>
                </a:schemeClr>
              </a:solidFill>
            </a:endParaRPr>
          </a:p>
          <a:p>
            <a:pPr algn="just"/>
            <a:r>
              <a:rPr lang="pt-PT" dirty="0" smtClean="0">
                <a:solidFill>
                  <a:schemeClr val="accent1">
                    <a:lumMod val="50000"/>
                  </a:schemeClr>
                </a:solidFill>
              </a:rPr>
              <a:t>Capítulo </a:t>
            </a:r>
            <a:r>
              <a:rPr lang="pt-PT" dirty="0" smtClean="0">
                <a:solidFill>
                  <a:schemeClr val="accent1">
                    <a:lumMod val="50000"/>
                  </a:schemeClr>
                </a:solidFill>
              </a:rPr>
              <a:t>III </a:t>
            </a:r>
            <a:r>
              <a:rPr lang="pt-PT" dirty="0" smtClean="0"/>
              <a:t>– Processo particular de insolvência – Processo secundário de insolvência/processo territorial de insolvência – art.º 294º, n.º 3 CIRE.</a:t>
            </a:r>
          </a:p>
          <a:p>
            <a:pPr algn="just"/>
            <a:endParaRPr lang="pt-PT" dirty="0" smtClean="0">
              <a:solidFill>
                <a:schemeClr val="accent1">
                  <a:lumMod val="50000"/>
                </a:schemeClr>
              </a:solidFill>
            </a:endParaRPr>
          </a:p>
          <a:p>
            <a:pPr algn="just"/>
            <a:r>
              <a:rPr lang="pt-PT" dirty="0" smtClean="0">
                <a:solidFill>
                  <a:schemeClr val="accent1">
                    <a:lumMod val="50000"/>
                  </a:schemeClr>
                </a:solidFill>
              </a:rPr>
              <a:t>Critério </a:t>
            </a:r>
            <a:r>
              <a:rPr lang="pt-PT" dirty="0" smtClean="0">
                <a:solidFill>
                  <a:schemeClr val="accent1">
                    <a:lumMod val="50000"/>
                  </a:schemeClr>
                </a:solidFill>
              </a:rPr>
              <a:t>do CIP </a:t>
            </a:r>
            <a:r>
              <a:rPr lang="pt-PT" dirty="0" smtClean="0"/>
              <a:t>– art.º 294º, n.º 1 CIRE.</a:t>
            </a:r>
          </a:p>
          <a:p>
            <a:pPr algn="just"/>
            <a:endParaRPr lang="pt-PT" dirty="0" smtClean="0"/>
          </a:p>
          <a:p>
            <a:pPr algn="just"/>
            <a:r>
              <a:rPr lang="pt-PT" dirty="0" smtClean="0"/>
              <a:t>Prevalência </a:t>
            </a:r>
            <a:r>
              <a:rPr lang="pt-PT" dirty="0" smtClean="0"/>
              <a:t>do Regulamento em caso de conflito – art.º 275º, nºs 1 e 2 CIRE.</a:t>
            </a:r>
          </a:p>
          <a:p>
            <a:pPr algn="just"/>
            <a:endParaRPr lang="pt-PT" dirty="0"/>
          </a:p>
          <a:p>
            <a:pPr algn="just"/>
            <a:endParaRPr lang="pt-PT" dirty="0" smtClean="0"/>
          </a:p>
          <a:p>
            <a:pPr algn="just"/>
            <a:endParaRPr lang="pt-PT" dirty="0"/>
          </a:p>
        </p:txBody>
      </p:sp>
    </p:spTree>
    <p:extLst>
      <p:ext uri="{BB962C8B-B14F-4D97-AF65-F5344CB8AC3E}">
        <p14:creationId xmlns:p14="http://schemas.microsoft.com/office/powerpoint/2010/main" val="2517385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Regulamento Europeu relativo aos processos de insolvência - objetivo</a:t>
            </a:r>
            <a:endParaRPr lang="pt-PT" b="1" dirty="0"/>
          </a:p>
        </p:txBody>
      </p:sp>
      <p:sp>
        <p:nvSpPr>
          <p:cNvPr id="3" name="Marcador de Posição de Conteúdo 2"/>
          <p:cNvSpPr>
            <a:spLocks noGrp="1"/>
          </p:cNvSpPr>
          <p:nvPr>
            <p:ph idx="1"/>
          </p:nvPr>
        </p:nvSpPr>
        <p:spPr>
          <a:xfrm>
            <a:off x="838200" y="1825625"/>
            <a:ext cx="10515600" cy="4627426"/>
          </a:xfrm>
          <a:noFill/>
        </p:spPr>
        <p:txBody>
          <a:bodyPr/>
          <a:lstStyle/>
          <a:p>
            <a:endParaRPr lang="pt-PT" dirty="0" smtClean="0"/>
          </a:p>
          <a:p>
            <a:pPr algn="just"/>
            <a:r>
              <a:rPr lang="pt-PT" dirty="0" smtClean="0"/>
              <a:t>O regulamento visa alcançar o objetivo de obter uma tramitação eficiente e eficaz dos processos de insolvência que produzam efeitos transfronteiriços → âmbito da cooperação judiciária em matéria civil - considerando 3.</a:t>
            </a:r>
          </a:p>
          <a:p>
            <a:pPr algn="just"/>
            <a:endParaRPr lang="pt-PT" dirty="0" smtClean="0"/>
          </a:p>
          <a:p>
            <a:pPr algn="just"/>
            <a:r>
              <a:rPr lang="pt-PT" dirty="0"/>
              <a:t>O regulamento tem caráter geral. É obrigatório em todos os seus elementos e diretamente aplicável em todos os Estados-Membros</a:t>
            </a:r>
            <a:r>
              <a:rPr lang="pt-PT" dirty="0" smtClean="0"/>
              <a:t>. – art.º 288º do TFUE.</a:t>
            </a:r>
          </a:p>
        </p:txBody>
      </p:sp>
    </p:spTree>
    <p:extLst>
      <p:ext uri="{BB962C8B-B14F-4D97-AF65-F5344CB8AC3E}">
        <p14:creationId xmlns:p14="http://schemas.microsoft.com/office/powerpoint/2010/main" val="38612701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Legitimidade para recorrer da decisão de abertura do processo principal de insolvência</a:t>
            </a:r>
            <a:endParaRPr lang="pt-PT" b="1" dirty="0"/>
          </a:p>
        </p:txBody>
      </p:sp>
      <p:sp>
        <p:nvSpPr>
          <p:cNvPr id="3" name="Marcador de Posição de Conteúdo 2"/>
          <p:cNvSpPr>
            <a:spLocks noGrp="1"/>
          </p:cNvSpPr>
          <p:nvPr>
            <p:ph idx="1"/>
          </p:nvPr>
        </p:nvSpPr>
        <p:spPr/>
        <p:txBody>
          <a:bodyPr/>
          <a:lstStyle/>
          <a:p>
            <a:endParaRPr lang="pt-PT" dirty="0" smtClean="0"/>
          </a:p>
          <a:p>
            <a:pPr algn="just"/>
            <a:r>
              <a:rPr lang="pt-PT" dirty="0" smtClean="0"/>
              <a:t>Art.º 5º</a:t>
            </a:r>
          </a:p>
          <a:p>
            <a:pPr algn="just"/>
            <a:r>
              <a:rPr lang="pt-PT" dirty="0" smtClean="0">
                <a:solidFill>
                  <a:schemeClr val="accent1">
                    <a:lumMod val="50000"/>
                  </a:schemeClr>
                </a:solidFill>
              </a:rPr>
              <a:t>Devedor ou credor</a:t>
            </a:r>
            <a:r>
              <a:rPr lang="pt-PT" dirty="0" smtClean="0"/>
              <a:t> → junto do órgão jurisdicional → com base na competência internacional;</a:t>
            </a:r>
          </a:p>
          <a:p>
            <a:pPr algn="just"/>
            <a:r>
              <a:rPr lang="pt-PT" dirty="0" smtClean="0">
                <a:solidFill>
                  <a:schemeClr val="accent1">
                    <a:lumMod val="50000"/>
                  </a:schemeClr>
                </a:solidFill>
              </a:rPr>
              <a:t>Outros</a:t>
            </a:r>
            <a:r>
              <a:rPr lang="pt-PT" dirty="0" smtClean="0"/>
              <a:t> → com fundamentos distintos → se a lei nacional o previr. </a:t>
            </a:r>
          </a:p>
          <a:p>
            <a:pPr algn="just"/>
            <a:endParaRPr lang="pt-PT" dirty="0"/>
          </a:p>
          <a:p>
            <a:pPr algn="just"/>
            <a:r>
              <a:rPr lang="pt-PT" dirty="0" smtClean="0">
                <a:solidFill>
                  <a:schemeClr val="accent1">
                    <a:lumMod val="50000"/>
                  </a:schemeClr>
                </a:solidFill>
              </a:rPr>
              <a:t>Prevenção do fórum shopping ilícito – Considerando 29.</a:t>
            </a:r>
            <a:endParaRPr lang="pt-PT" dirty="0">
              <a:solidFill>
                <a:schemeClr val="accent1">
                  <a:lumMod val="50000"/>
                </a:schemeClr>
              </a:solidFill>
            </a:endParaRPr>
          </a:p>
        </p:txBody>
      </p:sp>
    </p:spTree>
    <p:extLst>
      <p:ext uri="{BB962C8B-B14F-4D97-AF65-F5344CB8AC3E}">
        <p14:creationId xmlns:p14="http://schemas.microsoft.com/office/powerpoint/2010/main" val="40168598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Verificação oficiosa de competência</a:t>
            </a:r>
            <a:endParaRPr lang="pt-PT" b="1" dirty="0"/>
          </a:p>
        </p:txBody>
      </p:sp>
      <p:sp>
        <p:nvSpPr>
          <p:cNvPr id="3" name="Marcador de Posição de Conteúdo 2"/>
          <p:cNvSpPr>
            <a:spLocks noGrp="1"/>
          </p:cNvSpPr>
          <p:nvPr>
            <p:ph idx="1"/>
          </p:nvPr>
        </p:nvSpPr>
        <p:spPr>
          <a:xfrm>
            <a:off x="838200" y="1825624"/>
            <a:ext cx="10515600" cy="4849495"/>
          </a:xfrm>
        </p:spPr>
        <p:txBody>
          <a:bodyPr>
            <a:normAutofit/>
          </a:bodyPr>
          <a:lstStyle/>
          <a:p>
            <a:pPr marL="0" indent="0">
              <a:buNone/>
            </a:pPr>
            <a:r>
              <a:rPr lang="pt-PT" dirty="0" smtClean="0"/>
              <a:t> Art.º 4º:</a:t>
            </a:r>
          </a:p>
          <a:p>
            <a:pPr algn="just"/>
            <a:r>
              <a:rPr lang="pt-PT" dirty="0" smtClean="0">
                <a:solidFill>
                  <a:schemeClr val="accent1">
                    <a:lumMod val="50000"/>
                  </a:schemeClr>
                </a:solidFill>
              </a:rPr>
              <a:t>Pelo órgão jurisdicional  </a:t>
            </a:r>
            <a:r>
              <a:rPr lang="pt-PT" dirty="0" smtClean="0"/>
              <a:t>- indicando na decisão de abertura do processo os fundamentos que determinam a sua competência e se a mesma decorre do art.º 3º, n.ºs 1 ou 2;</a:t>
            </a:r>
          </a:p>
          <a:p>
            <a:pPr algn="just"/>
            <a:r>
              <a:rPr lang="pt-PT" dirty="0" smtClean="0">
                <a:solidFill>
                  <a:schemeClr val="accent1">
                    <a:lumMod val="50000"/>
                  </a:schemeClr>
                </a:solidFill>
              </a:rPr>
              <a:t>Pelo administrador da insolvência nomeado para o processo </a:t>
            </a:r>
            <a:r>
              <a:rPr lang="pt-PT" dirty="0" smtClean="0"/>
              <a:t>- </a:t>
            </a:r>
            <a:r>
              <a:rPr lang="pt-PT" dirty="0"/>
              <a:t>indicando na decisão de abertura do processo os fundamentos que determinam a sua competência e se a mesma </a:t>
            </a:r>
            <a:r>
              <a:rPr lang="pt-PT" dirty="0" smtClean="0"/>
              <a:t>decorre </a:t>
            </a:r>
            <a:r>
              <a:rPr lang="pt-PT" dirty="0"/>
              <a:t>do art.º 3º, n.º 1 ou 2;</a:t>
            </a:r>
          </a:p>
          <a:p>
            <a:pPr lvl="1" algn="just"/>
            <a:r>
              <a:rPr lang="pt-PT" dirty="0" smtClean="0"/>
              <a:t>Administradores da insolvência – </a:t>
            </a:r>
            <a:r>
              <a:rPr lang="pt-PT" dirty="0" err="1" smtClean="0"/>
              <a:t>cfr</a:t>
            </a:r>
            <a:r>
              <a:rPr lang="pt-PT" dirty="0" smtClean="0"/>
              <a:t>. definição art.º 2º, ponto 5 e Anexo B</a:t>
            </a:r>
          </a:p>
          <a:p>
            <a:pPr marL="457200" lvl="1" indent="0" algn="just">
              <a:buNone/>
            </a:pPr>
            <a:endParaRPr lang="pt-PT" dirty="0" smtClean="0"/>
          </a:p>
          <a:p>
            <a:pPr lvl="1" algn="just"/>
            <a:r>
              <a:rPr lang="pt-PT" sz="2800" dirty="0" smtClean="0">
                <a:solidFill>
                  <a:schemeClr val="accent1">
                    <a:lumMod val="50000"/>
                  </a:schemeClr>
                </a:solidFill>
              </a:rPr>
              <a:t>Prevenção </a:t>
            </a:r>
            <a:r>
              <a:rPr lang="pt-PT" sz="2800" dirty="0">
                <a:solidFill>
                  <a:schemeClr val="accent1">
                    <a:lumMod val="50000"/>
                  </a:schemeClr>
                </a:solidFill>
              </a:rPr>
              <a:t>do fórum shopping </a:t>
            </a:r>
            <a:r>
              <a:rPr lang="pt-PT" sz="2800" dirty="0" smtClean="0">
                <a:solidFill>
                  <a:schemeClr val="accent1">
                    <a:lumMod val="50000"/>
                  </a:schemeClr>
                </a:solidFill>
              </a:rPr>
              <a:t>ilícito – Considerando 29.</a:t>
            </a:r>
            <a:endParaRPr lang="pt-PT" sz="2800" dirty="0">
              <a:solidFill>
                <a:schemeClr val="accent1">
                  <a:lumMod val="50000"/>
                </a:schemeClr>
              </a:solidFill>
            </a:endParaRPr>
          </a:p>
          <a:p>
            <a:pPr marL="457200" lvl="1" indent="0">
              <a:buNone/>
            </a:pPr>
            <a:endParaRPr lang="pt-PT" dirty="0"/>
          </a:p>
          <a:p>
            <a:pPr marL="457200" lvl="1" indent="0">
              <a:buNone/>
            </a:pPr>
            <a:endParaRPr lang="pt-PT" dirty="0" smtClean="0"/>
          </a:p>
        </p:txBody>
      </p:sp>
    </p:spTree>
    <p:extLst>
      <p:ext uri="{BB962C8B-B14F-4D97-AF65-F5344CB8AC3E}">
        <p14:creationId xmlns:p14="http://schemas.microsoft.com/office/powerpoint/2010/main" val="10696024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Extensão de competência</a:t>
            </a:r>
            <a:endParaRPr lang="pt-PT" b="1" dirty="0"/>
          </a:p>
        </p:txBody>
      </p:sp>
      <p:sp>
        <p:nvSpPr>
          <p:cNvPr id="3" name="Marcador de Posição de Conteúdo 2"/>
          <p:cNvSpPr>
            <a:spLocks noGrp="1"/>
          </p:cNvSpPr>
          <p:nvPr>
            <p:ph idx="1"/>
          </p:nvPr>
        </p:nvSpPr>
        <p:spPr/>
        <p:txBody>
          <a:bodyPr/>
          <a:lstStyle/>
          <a:p>
            <a:endParaRPr lang="pt-PT" dirty="0" smtClean="0"/>
          </a:p>
          <a:p>
            <a:pPr algn="just"/>
            <a:r>
              <a:rPr lang="pt-PT" dirty="0" smtClean="0">
                <a:solidFill>
                  <a:schemeClr val="accent1">
                    <a:lumMod val="50000"/>
                  </a:schemeClr>
                </a:solidFill>
              </a:rPr>
              <a:t>Competência dos órgãos jurisdicionais da abertura para apreciar as ações </a:t>
            </a:r>
            <a:r>
              <a:rPr lang="pt-PT" dirty="0" smtClean="0"/>
              <a:t>– Regra geral – art.º 6º, n.º 1</a:t>
            </a:r>
          </a:p>
          <a:p>
            <a:pPr algn="just"/>
            <a:endParaRPr lang="pt-PT" dirty="0"/>
          </a:p>
          <a:p>
            <a:pPr lvl="5" algn="just"/>
            <a:r>
              <a:rPr lang="pt-PT" sz="2800" dirty="0" smtClean="0"/>
              <a:t>Que decorram diretamente do processo de insolvência;</a:t>
            </a:r>
          </a:p>
          <a:p>
            <a:pPr lvl="5" algn="just"/>
            <a:r>
              <a:rPr lang="pt-PT" sz="2800" dirty="0" smtClean="0"/>
              <a:t>Que com este se encontrem estreitamente </a:t>
            </a:r>
            <a:r>
              <a:rPr lang="pt-PT" sz="2800" dirty="0" smtClean="0"/>
              <a:t>relacionadas</a:t>
            </a:r>
            <a:endParaRPr lang="pt-PT" sz="2800" dirty="0"/>
          </a:p>
        </p:txBody>
      </p:sp>
    </p:spTree>
    <p:extLst>
      <p:ext uri="{BB962C8B-B14F-4D97-AF65-F5344CB8AC3E}">
        <p14:creationId xmlns:p14="http://schemas.microsoft.com/office/powerpoint/2010/main" val="4142619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Lei aplicável ao processo insolvência e aos seus efeitos</a:t>
            </a:r>
            <a:endParaRPr lang="pt-PT" b="1" dirty="0"/>
          </a:p>
        </p:txBody>
      </p:sp>
      <p:sp>
        <p:nvSpPr>
          <p:cNvPr id="3" name="Marcador de Posição de Conteúdo 2"/>
          <p:cNvSpPr>
            <a:spLocks noGrp="1"/>
          </p:cNvSpPr>
          <p:nvPr>
            <p:ph idx="1"/>
          </p:nvPr>
        </p:nvSpPr>
        <p:spPr>
          <a:xfrm>
            <a:off x="838200" y="1825625"/>
            <a:ext cx="10515600" cy="4862558"/>
          </a:xfrm>
        </p:spPr>
        <p:txBody>
          <a:bodyPr>
            <a:normAutofit/>
          </a:bodyPr>
          <a:lstStyle/>
          <a:p>
            <a:pPr marL="0" indent="0">
              <a:buNone/>
            </a:pPr>
            <a:r>
              <a:rPr lang="pt-PT" dirty="0" smtClean="0">
                <a:solidFill>
                  <a:schemeClr val="accent1">
                    <a:lumMod val="50000"/>
                  </a:schemeClr>
                </a:solidFill>
              </a:rPr>
              <a:t>Art.º 7º</a:t>
            </a:r>
          </a:p>
          <a:p>
            <a:pPr algn="just"/>
            <a:r>
              <a:rPr lang="pt-PT" dirty="0" smtClean="0">
                <a:solidFill>
                  <a:schemeClr val="accent1">
                    <a:lumMod val="50000"/>
                  </a:schemeClr>
                </a:solidFill>
              </a:rPr>
              <a:t>Regra geral </a:t>
            </a:r>
            <a:r>
              <a:rPr lang="pt-PT" dirty="0" smtClean="0"/>
              <a:t>→ Lei do Estado da Abertura do Processo – </a:t>
            </a:r>
          </a:p>
          <a:p>
            <a:pPr algn="just"/>
            <a:endParaRPr lang="pt-PT" dirty="0"/>
          </a:p>
          <a:p>
            <a:pPr lvl="1" algn="just"/>
            <a:r>
              <a:rPr lang="pt-PT" dirty="0" smtClean="0"/>
              <a:t>Aplicável tanto ao processo principal, como aos processos territoriais, </a:t>
            </a:r>
            <a:r>
              <a:rPr lang="pt-PT" dirty="0" smtClean="0"/>
              <a:t>secundários </a:t>
            </a:r>
            <a:r>
              <a:rPr lang="pt-PT" dirty="0" smtClean="0"/>
              <a:t>– </a:t>
            </a:r>
            <a:r>
              <a:rPr lang="pt-PT" dirty="0" err="1" smtClean="0"/>
              <a:t>artºs</a:t>
            </a:r>
            <a:r>
              <a:rPr lang="pt-PT" dirty="0" smtClean="0"/>
              <a:t> 7º e 35º Regulamento e 276º CIRE.</a:t>
            </a:r>
          </a:p>
          <a:p>
            <a:pPr algn="just"/>
            <a:endParaRPr lang="pt-PT" dirty="0"/>
          </a:p>
          <a:p>
            <a:pPr algn="just"/>
            <a:r>
              <a:rPr lang="pt-PT" dirty="0" smtClean="0"/>
              <a:t>Esta Lei determina as condições de abertura, tramitação e encerramento do processo de insolvência e nomeadamente o elenco enunciativo previsto no art.º 7º, n.º 2. – A Lei do foro regula os respetivos aspetos </a:t>
            </a:r>
            <a:r>
              <a:rPr lang="pt-PT" dirty="0" err="1" smtClean="0"/>
              <a:t>procedimentais</a:t>
            </a:r>
            <a:r>
              <a:rPr lang="pt-PT" dirty="0"/>
              <a:t>.</a:t>
            </a:r>
          </a:p>
        </p:txBody>
      </p:sp>
    </p:spTree>
    <p:extLst>
      <p:ext uri="{BB962C8B-B14F-4D97-AF65-F5344CB8AC3E}">
        <p14:creationId xmlns:p14="http://schemas.microsoft.com/office/powerpoint/2010/main" val="9411016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Competência/Lei aplicável</a:t>
            </a:r>
            <a:endParaRPr lang="pt-PT" b="1" dirty="0"/>
          </a:p>
        </p:txBody>
      </p:sp>
      <p:sp>
        <p:nvSpPr>
          <p:cNvPr id="3" name="Marcador de Posição de Conteúdo 2"/>
          <p:cNvSpPr>
            <a:spLocks noGrp="1"/>
          </p:cNvSpPr>
          <p:nvPr>
            <p:ph idx="1"/>
          </p:nvPr>
        </p:nvSpPr>
        <p:spPr/>
        <p:txBody>
          <a:bodyPr/>
          <a:lstStyle/>
          <a:p>
            <a:endParaRPr lang="pt-PT" dirty="0" smtClean="0"/>
          </a:p>
          <a:p>
            <a:r>
              <a:rPr lang="pt-PT" dirty="0" smtClean="0">
                <a:solidFill>
                  <a:schemeClr val="accent1">
                    <a:lumMod val="50000"/>
                  </a:schemeClr>
                </a:solidFill>
              </a:rPr>
              <a:t>Coincidência entre a Lei do Foro e a Lei Material aplicável.</a:t>
            </a:r>
          </a:p>
          <a:p>
            <a:pPr marL="0" indent="0">
              <a:buNone/>
            </a:pPr>
            <a:endParaRPr lang="pt-PT" dirty="0"/>
          </a:p>
          <a:p>
            <a:r>
              <a:rPr lang="pt-PT" dirty="0" smtClean="0"/>
              <a:t>Vantagens: </a:t>
            </a:r>
          </a:p>
          <a:p>
            <a:pPr lvl="1"/>
            <a:r>
              <a:rPr lang="pt-PT" dirty="0" smtClean="0"/>
              <a:t>Maior clareza no quadro legal aplicável;</a:t>
            </a:r>
          </a:p>
          <a:p>
            <a:pPr lvl="1"/>
            <a:r>
              <a:rPr lang="pt-PT" dirty="0" smtClean="0"/>
              <a:t>Maior igualdade dos credores;</a:t>
            </a:r>
          </a:p>
          <a:p>
            <a:pPr lvl="1"/>
            <a:r>
              <a:rPr lang="pt-PT" dirty="0"/>
              <a:t>Proteção dos interesses locais;</a:t>
            </a:r>
          </a:p>
          <a:p>
            <a:pPr lvl="1"/>
            <a:r>
              <a:rPr lang="pt-PT" dirty="0" smtClean="0"/>
              <a:t>Maior facilidade na tramitação do processo.</a:t>
            </a:r>
          </a:p>
          <a:p>
            <a:pPr marL="457200" lvl="1" indent="0">
              <a:buNone/>
            </a:pPr>
            <a:endParaRPr lang="pt-PT" dirty="0" smtClean="0"/>
          </a:p>
          <a:p>
            <a:pPr lvl="1"/>
            <a:endParaRPr lang="pt-PT" dirty="0"/>
          </a:p>
        </p:txBody>
      </p:sp>
    </p:spTree>
    <p:extLst>
      <p:ext uri="{BB962C8B-B14F-4D97-AF65-F5344CB8AC3E}">
        <p14:creationId xmlns:p14="http://schemas.microsoft.com/office/powerpoint/2010/main" val="13743341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Exceções – </a:t>
            </a:r>
            <a:r>
              <a:rPr lang="pt-PT" b="1" dirty="0" err="1" smtClean="0"/>
              <a:t>art.ºs</a:t>
            </a:r>
            <a:r>
              <a:rPr lang="pt-PT" b="1" dirty="0" smtClean="0"/>
              <a:t> 8º a 18º</a:t>
            </a:r>
            <a:endParaRPr lang="pt-PT" b="1" dirty="0"/>
          </a:p>
        </p:txBody>
      </p:sp>
      <p:sp>
        <p:nvSpPr>
          <p:cNvPr id="3" name="Marcador de Posição de Conteúdo 2"/>
          <p:cNvSpPr>
            <a:spLocks noGrp="1"/>
          </p:cNvSpPr>
          <p:nvPr>
            <p:ph idx="1"/>
          </p:nvPr>
        </p:nvSpPr>
        <p:spPr>
          <a:xfrm>
            <a:off x="838200" y="1825625"/>
            <a:ext cx="10515600" cy="4836432"/>
          </a:xfrm>
        </p:spPr>
        <p:txBody>
          <a:bodyPr>
            <a:normAutofit/>
          </a:bodyPr>
          <a:lstStyle/>
          <a:p>
            <a:endParaRPr lang="pt-PT" sz="3200" dirty="0" smtClean="0"/>
          </a:p>
          <a:p>
            <a:pPr algn="just"/>
            <a:r>
              <a:rPr lang="pt-PT" sz="3200" dirty="0" smtClean="0">
                <a:solidFill>
                  <a:schemeClr val="accent1">
                    <a:lumMod val="50000"/>
                  </a:schemeClr>
                </a:solidFill>
              </a:rPr>
              <a:t>Art.º 8º </a:t>
            </a:r>
            <a:r>
              <a:rPr lang="pt-PT" sz="3200" dirty="0" smtClean="0"/>
              <a:t>- Direitos reais de terceiros - Norma de Direito substantivo (art.º 280º CIRE);</a:t>
            </a:r>
          </a:p>
          <a:p>
            <a:pPr algn="just"/>
            <a:r>
              <a:rPr lang="pt-PT" sz="3200" dirty="0" smtClean="0">
                <a:solidFill>
                  <a:schemeClr val="accent1">
                    <a:lumMod val="50000"/>
                  </a:schemeClr>
                </a:solidFill>
              </a:rPr>
              <a:t>Art.º 9º </a:t>
            </a:r>
            <a:r>
              <a:rPr lang="pt-PT" sz="3200" dirty="0" smtClean="0"/>
              <a:t>- Condições de invocação da compensação – Norma de Direito substantivo (art.º 286º CIRE);</a:t>
            </a:r>
          </a:p>
          <a:p>
            <a:pPr algn="just"/>
            <a:r>
              <a:rPr lang="pt-PT" sz="3200" dirty="0" smtClean="0">
                <a:solidFill>
                  <a:schemeClr val="accent1">
                    <a:lumMod val="50000"/>
                  </a:schemeClr>
                </a:solidFill>
              </a:rPr>
              <a:t>Art.º 10º </a:t>
            </a:r>
            <a:r>
              <a:rPr lang="pt-PT" sz="3200" dirty="0" smtClean="0"/>
              <a:t>- Direitos decorrentes de reserva de propriedade – Norma de Direito substantivo </a:t>
            </a:r>
            <a:r>
              <a:rPr lang="pt-PT" sz="3200" dirty="0" smtClean="0"/>
              <a:t>(art.º </a:t>
            </a:r>
            <a:r>
              <a:rPr lang="pt-PT" sz="3200" dirty="0" smtClean="0"/>
              <a:t>280º CIRE);</a:t>
            </a:r>
          </a:p>
          <a:p>
            <a:pPr algn="just"/>
            <a:r>
              <a:rPr lang="pt-PT" sz="3200" dirty="0" smtClean="0">
                <a:solidFill>
                  <a:schemeClr val="accent1">
                    <a:lumMod val="50000"/>
                  </a:schemeClr>
                </a:solidFill>
              </a:rPr>
              <a:t>Art.º 11º </a:t>
            </a:r>
            <a:r>
              <a:rPr lang="pt-PT" sz="3200" dirty="0" smtClean="0"/>
              <a:t>- Efeitos do processo de insolvência nos contratos relativos a imóveis (n.º </a:t>
            </a:r>
            <a:r>
              <a:rPr lang="pt-PT" sz="3200" dirty="0" smtClean="0"/>
              <a:t>1– </a:t>
            </a:r>
            <a:r>
              <a:rPr lang="pt-PT" sz="3200" dirty="0" err="1" smtClean="0"/>
              <a:t>art</a:t>
            </a:r>
            <a:r>
              <a:rPr lang="pt-PT" sz="3200" dirty="0" err="1" smtClean="0"/>
              <a:t>.ºs</a:t>
            </a:r>
            <a:r>
              <a:rPr lang="pt-PT" sz="3200" dirty="0" smtClean="0"/>
              <a:t> </a:t>
            </a:r>
            <a:r>
              <a:rPr lang="pt-PT" sz="3200" dirty="0" smtClean="0"/>
              <a:t>279º, n.º 1 e 281º CIRE);</a:t>
            </a:r>
          </a:p>
        </p:txBody>
      </p:sp>
    </p:spTree>
    <p:extLst>
      <p:ext uri="{BB962C8B-B14F-4D97-AF65-F5344CB8AC3E}">
        <p14:creationId xmlns:p14="http://schemas.microsoft.com/office/powerpoint/2010/main" val="32628438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Exceções – </a:t>
            </a:r>
            <a:r>
              <a:rPr lang="pt-PT" b="1" dirty="0" err="1" smtClean="0"/>
              <a:t>art.ºs</a:t>
            </a:r>
            <a:r>
              <a:rPr lang="pt-PT" b="1" dirty="0" smtClean="0"/>
              <a:t> </a:t>
            </a:r>
            <a:r>
              <a:rPr lang="pt-PT" b="1" dirty="0"/>
              <a:t>8º a 18º</a:t>
            </a:r>
          </a:p>
        </p:txBody>
      </p:sp>
      <p:sp>
        <p:nvSpPr>
          <p:cNvPr id="3" name="Marcador de Posição de Conteúdo 2"/>
          <p:cNvSpPr>
            <a:spLocks noGrp="1"/>
          </p:cNvSpPr>
          <p:nvPr>
            <p:ph idx="1"/>
          </p:nvPr>
        </p:nvSpPr>
        <p:spPr>
          <a:xfrm>
            <a:off x="838200" y="1825624"/>
            <a:ext cx="10515600" cy="5032375"/>
          </a:xfrm>
        </p:spPr>
        <p:txBody>
          <a:bodyPr>
            <a:normAutofit/>
          </a:bodyPr>
          <a:lstStyle/>
          <a:p>
            <a:endParaRPr lang="pt-PT" sz="3200" dirty="0" smtClean="0"/>
          </a:p>
          <a:p>
            <a:pPr algn="just"/>
            <a:r>
              <a:rPr lang="pt-PT" sz="3200" dirty="0">
                <a:solidFill>
                  <a:schemeClr val="accent1">
                    <a:lumMod val="50000"/>
                  </a:schemeClr>
                </a:solidFill>
              </a:rPr>
              <a:t>Art.º 12º </a:t>
            </a:r>
            <a:r>
              <a:rPr lang="pt-PT" sz="3200" dirty="0"/>
              <a:t>- Efeitos do processo de insolvência no sistema de pagamento e mercados financeiros (art.º 282º, n.º 2 CIRE e 285º CVM</a:t>
            </a:r>
            <a:r>
              <a:rPr lang="pt-PT" sz="3200" dirty="0" smtClean="0"/>
              <a:t>);</a:t>
            </a:r>
            <a:endParaRPr lang="pt-PT" sz="3200" dirty="0"/>
          </a:p>
          <a:p>
            <a:pPr algn="just"/>
            <a:r>
              <a:rPr lang="pt-PT" sz="3200" dirty="0" smtClean="0">
                <a:solidFill>
                  <a:schemeClr val="accent1">
                    <a:lumMod val="50000"/>
                  </a:schemeClr>
                </a:solidFill>
              </a:rPr>
              <a:t>Art.º </a:t>
            </a:r>
            <a:r>
              <a:rPr lang="pt-PT" sz="3200" dirty="0">
                <a:solidFill>
                  <a:schemeClr val="accent1">
                    <a:lumMod val="50000"/>
                  </a:schemeClr>
                </a:solidFill>
              </a:rPr>
              <a:t>13º </a:t>
            </a:r>
            <a:r>
              <a:rPr lang="pt-PT" sz="3200" dirty="0"/>
              <a:t>- Efeitos do processo de insolvência nos contratos de trabalho e na relação </a:t>
            </a:r>
            <a:r>
              <a:rPr lang="pt-PT" sz="3200" dirty="0" smtClean="0"/>
              <a:t>laboral (n.º 1 – art.º 276º CIRE</a:t>
            </a:r>
            <a:r>
              <a:rPr lang="pt-PT" sz="3200" dirty="0" smtClean="0"/>
              <a:t>);</a:t>
            </a:r>
            <a:endParaRPr lang="pt-PT" sz="3200" dirty="0"/>
          </a:p>
          <a:p>
            <a:pPr algn="just"/>
            <a:r>
              <a:rPr lang="pt-PT" sz="3200" dirty="0" smtClean="0">
                <a:solidFill>
                  <a:schemeClr val="accent1">
                    <a:lumMod val="50000"/>
                  </a:schemeClr>
                </a:solidFill>
              </a:rPr>
              <a:t>Art.º 14º </a:t>
            </a:r>
            <a:r>
              <a:rPr lang="pt-PT" sz="3200" dirty="0" smtClean="0"/>
              <a:t>- Efeitos em certos bens sujeitos a </a:t>
            </a:r>
            <a:r>
              <a:rPr lang="pt-PT" sz="3200" dirty="0" smtClean="0"/>
              <a:t>registo;</a:t>
            </a:r>
            <a:endParaRPr lang="pt-PT" sz="3200" dirty="0" smtClean="0"/>
          </a:p>
          <a:p>
            <a:pPr algn="just"/>
            <a:r>
              <a:rPr lang="pt-PT" sz="3200" dirty="0" smtClean="0">
                <a:solidFill>
                  <a:schemeClr val="accent1">
                    <a:lumMod val="50000"/>
                  </a:schemeClr>
                </a:solidFill>
              </a:rPr>
              <a:t>Art.º 15º </a:t>
            </a:r>
            <a:r>
              <a:rPr lang="pt-PT" sz="3200" dirty="0" smtClean="0"/>
              <a:t>- Efeitos relativamente às patentes com efeito unitário e marcas </a:t>
            </a:r>
            <a:r>
              <a:rPr lang="pt-PT" sz="3200" dirty="0" smtClean="0"/>
              <a:t>comunitárias;</a:t>
            </a:r>
            <a:endParaRPr lang="pt-PT" sz="3200" dirty="0" smtClean="0"/>
          </a:p>
          <a:p>
            <a:endParaRPr lang="pt-PT" sz="3200" dirty="0"/>
          </a:p>
        </p:txBody>
      </p:sp>
    </p:spTree>
    <p:extLst>
      <p:ext uri="{BB962C8B-B14F-4D97-AF65-F5344CB8AC3E}">
        <p14:creationId xmlns:p14="http://schemas.microsoft.com/office/powerpoint/2010/main" val="1196003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Exceções – </a:t>
            </a:r>
            <a:r>
              <a:rPr lang="pt-PT" b="1" dirty="0" err="1" smtClean="0"/>
              <a:t>art.ºs</a:t>
            </a:r>
            <a:r>
              <a:rPr lang="pt-PT" b="1" dirty="0" smtClean="0"/>
              <a:t> </a:t>
            </a:r>
            <a:r>
              <a:rPr lang="pt-PT" b="1" dirty="0"/>
              <a:t>8º a 18º</a:t>
            </a:r>
            <a:endParaRPr lang="pt-PT" dirty="0"/>
          </a:p>
        </p:txBody>
      </p:sp>
      <p:sp>
        <p:nvSpPr>
          <p:cNvPr id="3" name="Marcador de Posição de Conteúdo 2"/>
          <p:cNvSpPr>
            <a:spLocks noGrp="1"/>
          </p:cNvSpPr>
          <p:nvPr>
            <p:ph idx="1"/>
          </p:nvPr>
        </p:nvSpPr>
        <p:spPr>
          <a:xfrm>
            <a:off x="838200" y="1825625"/>
            <a:ext cx="10515600" cy="4927872"/>
          </a:xfrm>
        </p:spPr>
        <p:txBody>
          <a:bodyPr>
            <a:normAutofit/>
          </a:bodyPr>
          <a:lstStyle/>
          <a:p>
            <a:pPr algn="just"/>
            <a:endParaRPr lang="pt-PT" sz="3200" dirty="0" smtClean="0">
              <a:solidFill>
                <a:schemeClr val="accent1">
                  <a:lumMod val="50000"/>
                </a:schemeClr>
              </a:solidFill>
            </a:endParaRPr>
          </a:p>
          <a:p>
            <a:pPr algn="just"/>
            <a:r>
              <a:rPr lang="pt-PT" sz="3200" dirty="0" smtClean="0">
                <a:solidFill>
                  <a:schemeClr val="accent1">
                    <a:lumMod val="50000"/>
                  </a:schemeClr>
                </a:solidFill>
              </a:rPr>
              <a:t>Art.º </a:t>
            </a:r>
            <a:r>
              <a:rPr lang="pt-PT" sz="3200" dirty="0">
                <a:solidFill>
                  <a:schemeClr val="accent1">
                    <a:lumMod val="50000"/>
                  </a:schemeClr>
                </a:solidFill>
              </a:rPr>
              <a:t>16º </a:t>
            </a:r>
            <a:r>
              <a:rPr lang="pt-PT" sz="3200" dirty="0"/>
              <a:t>- Exceção à aplicabilidade do art.º 7º, n.º 2, alínea m (art.º 287º CIRE);</a:t>
            </a:r>
          </a:p>
          <a:p>
            <a:pPr algn="just"/>
            <a:r>
              <a:rPr lang="pt-PT" sz="3200" dirty="0">
                <a:solidFill>
                  <a:schemeClr val="accent1">
                    <a:lumMod val="50000"/>
                  </a:schemeClr>
                </a:solidFill>
              </a:rPr>
              <a:t>Art.º 17º </a:t>
            </a:r>
            <a:r>
              <a:rPr lang="pt-PT" sz="3200" dirty="0"/>
              <a:t>- Norma de proteção do terceiro adquirente (</a:t>
            </a:r>
            <a:r>
              <a:rPr lang="pt-PT" sz="3200" dirty="0" err="1"/>
              <a:t>artºs</a:t>
            </a:r>
            <a:r>
              <a:rPr lang="pt-PT" sz="3200" dirty="0"/>
              <a:t> 278º, 279º, 281º e 282º CIRE</a:t>
            </a:r>
            <a:r>
              <a:rPr lang="pt-PT" sz="3200" dirty="0" smtClean="0"/>
              <a:t>);</a:t>
            </a:r>
            <a:endParaRPr lang="pt-PT" sz="3200" dirty="0"/>
          </a:p>
          <a:p>
            <a:pPr algn="just"/>
            <a:r>
              <a:rPr lang="pt-PT" sz="3200" dirty="0" smtClean="0">
                <a:solidFill>
                  <a:schemeClr val="accent1">
                    <a:lumMod val="50000"/>
                  </a:schemeClr>
                </a:solidFill>
              </a:rPr>
              <a:t>Art.º 18º </a:t>
            </a:r>
            <a:r>
              <a:rPr lang="pt-PT" sz="3200" dirty="0" smtClean="0"/>
              <a:t>- Efeitos do processo de insolvência sobre ações judiciais ou processos de arbitragem pendentes, relativamente a um bem ou direito pertencente à massa insolvente (art.º 285º CIRE).</a:t>
            </a:r>
            <a:endParaRPr lang="pt-PT" sz="3200" dirty="0"/>
          </a:p>
        </p:txBody>
      </p:sp>
    </p:spTree>
    <p:extLst>
      <p:ext uri="{BB962C8B-B14F-4D97-AF65-F5344CB8AC3E}">
        <p14:creationId xmlns:p14="http://schemas.microsoft.com/office/powerpoint/2010/main" val="42234009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Exceções – </a:t>
            </a:r>
            <a:r>
              <a:rPr lang="pt-PT" b="1" dirty="0" smtClean="0"/>
              <a:t>art.º </a:t>
            </a:r>
            <a:r>
              <a:rPr lang="pt-PT" b="1" dirty="0"/>
              <a:t>18º</a:t>
            </a:r>
          </a:p>
        </p:txBody>
      </p:sp>
      <p:sp>
        <p:nvSpPr>
          <p:cNvPr id="3" name="Marcador de Posição de Conteúdo 2"/>
          <p:cNvSpPr>
            <a:spLocks noGrp="1"/>
          </p:cNvSpPr>
          <p:nvPr>
            <p:ph idx="1"/>
          </p:nvPr>
        </p:nvSpPr>
        <p:spPr>
          <a:xfrm>
            <a:off x="838200" y="1825624"/>
            <a:ext cx="10515600" cy="5032375"/>
          </a:xfrm>
        </p:spPr>
        <p:txBody>
          <a:bodyPr/>
          <a:lstStyle/>
          <a:p>
            <a:pPr algn="just"/>
            <a:endParaRPr lang="pt-PT" dirty="0" smtClean="0"/>
          </a:p>
          <a:p>
            <a:pPr algn="just"/>
            <a:r>
              <a:rPr lang="pt-PT" dirty="0" smtClean="0">
                <a:solidFill>
                  <a:schemeClr val="accent1">
                    <a:lumMod val="50000"/>
                  </a:schemeClr>
                </a:solidFill>
              </a:rPr>
              <a:t>Efeitos do processo de insolvência sobre uma ação judicial ou processo de arbitragem pendente relativamente a um bem pertencente à massa insolvente do devedor </a:t>
            </a:r>
            <a:r>
              <a:rPr lang="pt-PT" dirty="0" smtClean="0"/>
              <a:t>– aplicável Lei do Estado Membro em que a referida ação se encontre pendente ou em que o Tribunal arbitral tem a sua sede.</a:t>
            </a:r>
          </a:p>
          <a:p>
            <a:pPr algn="just"/>
            <a:r>
              <a:rPr lang="pt-PT" dirty="0" smtClean="0"/>
              <a:t>Conjugação com o art.º 7º, n.º 2 al. f) (bem ou direito pertencente à massa insolvente – </a:t>
            </a:r>
            <a:r>
              <a:rPr lang="pt-PT" dirty="0" err="1" smtClean="0"/>
              <a:t>cfr</a:t>
            </a:r>
            <a:r>
              <a:rPr lang="pt-PT" dirty="0" smtClean="0"/>
              <a:t>. art.º 7º, n.º 2 al. b).</a:t>
            </a:r>
          </a:p>
          <a:p>
            <a:pPr algn="just"/>
            <a:r>
              <a:rPr lang="pt-PT" dirty="0" smtClean="0"/>
              <a:t>Razão de ser – maior proximidade.</a:t>
            </a:r>
            <a:endParaRPr lang="pt-PT" dirty="0"/>
          </a:p>
        </p:txBody>
      </p:sp>
    </p:spTree>
    <p:extLst>
      <p:ext uri="{BB962C8B-B14F-4D97-AF65-F5344CB8AC3E}">
        <p14:creationId xmlns:p14="http://schemas.microsoft.com/office/powerpoint/2010/main" val="25243382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Ações intentadas após abertura do processo de insolvência</a:t>
            </a:r>
            <a:endParaRPr lang="pt-PT" b="1" dirty="0"/>
          </a:p>
        </p:txBody>
      </p:sp>
      <p:sp>
        <p:nvSpPr>
          <p:cNvPr id="3" name="Marcador de Posição de Conteúdo 2"/>
          <p:cNvSpPr>
            <a:spLocks noGrp="1"/>
          </p:cNvSpPr>
          <p:nvPr>
            <p:ph idx="1"/>
          </p:nvPr>
        </p:nvSpPr>
        <p:spPr/>
        <p:txBody>
          <a:bodyPr>
            <a:normAutofit/>
          </a:bodyPr>
          <a:lstStyle/>
          <a:p>
            <a:endParaRPr lang="pt-PT" dirty="0" smtClean="0"/>
          </a:p>
          <a:p>
            <a:r>
              <a:rPr lang="pt-PT" dirty="0" smtClean="0"/>
              <a:t>Exceções ao art.º 18º:</a:t>
            </a:r>
          </a:p>
          <a:p>
            <a:r>
              <a:rPr lang="pt-PT" dirty="0" smtClean="0">
                <a:solidFill>
                  <a:schemeClr val="accent1">
                    <a:lumMod val="50000"/>
                  </a:schemeClr>
                </a:solidFill>
              </a:rPr>
              <a:t>Ações declarativas intentadas após a abertura do processo de insolvência </a:t>
            </a:r>
            <a:r>
              <a:rPr lang="pt-PT" dirty="0" smtClean="0"/>
              <a:t>– Lei do Estado de abertura do processo de insolvência – regidas pela norma do art.º 7º, n.º 2, al. f);  </a:t>
            </a:r>
          </a:p>
          <a:p>
            <a:r>
              <a:rPr lang="pt-PT" dirty="0">
                <a:solidFill>
                  <a:schemeClr val="accent1">
                    <a:lumMod val="50000"/>
                  </a:schemeClr>
                </a:solidFill>
              </a:rPr>
              <a:t>Ações executivas, diligências ou procedimentos executivos, intentadas ou requeridas após a abertura do processo de insolvência  </a:t>
            </a:r>
            <a:r>
              <a:rPr lang="pt-PT" dirty="0"/>
              <a:t>– Lei do Estado de abertura do processo de insolvência – </a:t>
            </a:r>
            <a:r>
              <a:rPr lang="pt-PT" dirty="0" smtClean="0"/>
              <a:t>regidas pela norma do art.º </a:t>
            </a:r>
            <a:r>
              <a:rPr lang="pt-PT" dirty="0"/>
              <a:t>7º, n.º 2, al. f</a:t>
            </a:r>
            <a:r>
              <a:rPr lang="pt-PT" dirty="0" smtClean="0"/>
              <a:t>).</a:t>
            </a:r>
            <a:endParaRPr lang="pt-PT" dirty="0"/>
          </a:p>
          <a:p>
            <a:endParaRPr lang="pt-PT" dirty="0"/>
          </a:p>
          <a:p>
            <a:endParaRPr lang="pt-PT" dirty="0"/>
          </a:p>
        </p:txBody>
      </p:sp>
    </p:spTree>
    <p:extLst>
      <p:ext uri="{BB962C8B-B14F-4D97-AF65-F5344CB8AC3E}">
        <p14:creationId xmlns:p14="http://schemas.microsoft.com/office/powerpoint/2010/main" val="3641484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Regulamento Europeu relativo aos processos de insolvência – âmbito de aplicação </a:t>
            </a:r>
          </a:p>
        </p:txBody>
      </p:sp>
      <p:sp>
        <p:nvSpPr>
          <p:cNvPr id="3" name="Marcador de Posição de Conteúdo 2"/>
          <p:cNvSpPr>
            <a:spLocks noGrp="1"/>
          </p:cNvSpPr>
          <p:nvPr>
            <p:ph idx="1"/>
          </p:nvPr>
        </p:nvSpPr>
        <p:spPr/>
        <p:txBody>
          <a:bodyPr>
            <a:normAutofit/>
          </a:bodyPr>
          <a:lstStyle/>
          <a:p>
            <a:endParaRPr lang="pt-PT" dirty="0" smtClean="0"/>
          </a:p>
          <a:p>
            <a:pPr algn="just"/>
            <a:r>
              <a:rPr lang="pt-PT" sz="3200" dirty="0" smtClean="0"/>
              <a:t>Não se estabelece, no Regulamento, um Direito Europeu de Insolvência ou seja um regime substantivo uniforme.</a:t>
            </a:r>
          </a:p>
          <a:p>
            <a:pPr algn="just"/>
            <a:endParaRPr lang="pt-PT" sz="3200" dirty="0" smtClean="0"/>
          </a:p>
          <a:p>
            <a:pPr algn="just"/>
            <a:r>
              <a:rPr lang="pt-PT" sz="3200" dirty="0" smtClean="0"/>
              <a:t>Regulamento não prejudica a aplicação do CIRE, sendo que, em caso de conflito prevalece o Regulamento (</a:t>
            </a:r>
            <a:r>
              <a:rPr lang="pt-PT" sz="3200" dirty="0" err="1" smtClean="0"/>
              <a:t>cfr</a:t>
            </a:r>
            <a:r>
              <a:rPr lang="pt-PT" sz="3200" dirty="0" smtClean="0"/>
              <a:t>. </a:t>
            </a:r>
            <a:r>
              <a:rPr lang="pt-PT" sz="3200" dirty="0" err="1" smtClean="0"/>
              <a:t>art.ºs</a:t>
            </a:r>
            <a:r>
              <a:rPr lang="pt-PT" sz="3200" dirty="0" smtClean="0"/>
              <a:t> 8º Constituição da República Portuguesa e 275º, n.º 1 CIRE).</a:t>
            </a:r>
          </a:p>
          <a:p>
            <a:pPr marL="0" indent="0" algn="just">
              <a:buNone/>
            </a:pPr>
            <a:r>
              <a:rPr lang="pt-PT" sz="3200" dirty="0" smtClean="0"/>
              <a:t> </a:t>
            </a:r>
            <a:endParaRPr lang="pt-PT" sz="3200" dirty="0"/>
          </a:p>
        </p:txBody>
      </p:sp>
    </p:spTree>
    <p:extLst>
      <p:ext uri="{BB962C8B-B14F-4D97-AF65-F5344CB8AC3E}">
        <p14:creationId xmlns:p14="http://schemas.microsoft.com/office/powerpoint/2010/main" val="31801162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Ações pendentes à data da abertura do processo de insolvência  </a:t>
            </a:r>
            <a:endParaRPr lang="pt-PT" b="1" dirty="0"/>
          </a:p>
        </p:txBody>
      </p:sp>
      <p:sp>
        <p:nvSpPr>
          <p:cNvPr id="3" name="Marcador de Posição de Conteúdo 2"/>
          <p:cNvSpPr>
            <a:spLocks noGrp="1"/>
          </p:cNvSpPr>
          <p:nvPr>
            <p:ph idx="1"/>
          </p:nvPr>
        </p:nvSpPr>
        <p:spPr>
          <a:xfrm>
            <a:off x="838200" y="1825624"/>
            <a:ext cx="10515600" cy="5032375"/>
          </a:xfrm>
        </p:spPr>
        <p:txBody>
          <a:bodyPr>
            <a:normAutofit/>
          </a:bodyPr>
          <a:lstStyle/>
          <a:p>
            <a:pPr algn="just"/>
            <a:endParaRPr lang="pt-PT" dirty="0" smtClean="0">
              <a:solidFill>
                <a:schemeClr val="accent1">
                  <a:lumMod val="50000"/>
                </a:schemeClr>
              </a:solidFill>
            </a:endParaRPr>
          </a:p>
          <a:p>
            <a:pPr algn="just"/>
            <a:endParaRPr lang="pt-PT" dirty="0">
              <a:solidFill>
                <a:schemeClr val="accent1">
                  <a:lumMod val="50000"/>
                </a:schemeClr>
              </a:solidFill>
            </a:endParaRPr>
          </a:p>
          <a:p>
            <a:pPr algn="just"/>
            <a:r>
              <a:rPr lang="pt-PT" sz="3200" dirty="0" smtClean="0">
                <a:solidFill>
                  <a:schemeClr val="accent1">
                    <a:lumMod val="50000"/>
                  </a:schemeClr>
                </a:solidFill>
              </a:rPr>
              <a:t>Ações </a:t>
            </a:r>
            <a:r>
              <a:rPr lang="pt-PT" sz="3200" dirty="0">
                <a:solidFill>
                  <a:schemeClr val="accent1">
                    <a:lumMod val="50000"/>
                  </a:schemeClr>
                </a:solidFill>
              </a:rPr>
              <a:t>executivas pendentes à data da abertura do processo de insolvência </a:t>
            </a:r>
            <a:r>
              <a:rPr lang="pt-PT" sz="3200" dirty="0"/>
              <a:t>– Lei do Estado da abertura do processo de insolvência </a:t>
            </a:r>
            <a:r>
              <a:rPr lang="pt-PT" sz="3200" dirty="0" smtClean="0"/>
              <a:t>– </a:t>
            </a:r>
            <a:r>
              <a:rPr lang="pt-PT" sz="3200" dirty="0" err="1" smtClean="0"/>
              <a:t>cfr</a:t>
            </a:r>
            <a:r>
              <a:rPr lang="pt-PT" sz="3200" dirty="0" smtClean="0"/>
              <a:t>. TJUE C – 212/15/razões de ordem sistemática referentes à razão de ser das exceções à aplicação desta lei e ainda atendendo ao perigo de pôr em causa a igualdade dos credores.</a:t>
            </a:r>
          </a:p>
          <a:p>
            <a:endParaRPr lang="pt-PT" dirty="0"/>
          </a:p>
        </p:txBody>
      </p:sp>
    </p:spTree>
    <p:extLst>
      <p:ext uri="{BB962C8B-B14F-4D97-AF65-F5344CB8AC3E}">
        <p14:creationId xmlns:p14="http://schemas.microsoft.com/office/powerpoint/2010/main" val="16627811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fontScale="90000"/>
          </a:bodyPr>
          <a:lstStyle/>
          <a:p>
            <a:pPr algn="ctr"/>
            <a:r>
              <a:rPr lang="pt-PT" dirty="0" smtClean="0"/>
              <a:t/>
            </a:r>
            <a:br>
              <a:rPr lang="pt-PT" dirty="0" smtClean="0"/>
            </a:br>
            <a:r>
              <a:rPr lang="pt-PT" b="1" dirty="0" smtClean="0"/>
              <a:t>Acórdão TJUE C-212/2015 </a:t>
            </a:r>
            <a:br>
              <a:rPr lang="pt-PT" b="1" dirty="0" smtClean="0"/>
            </a:br>
            <a:endParaRPr lang="pt-PT" b="1" dirty="0"/>
          </a:p>
        </p:txBody>
      </p:sp>
      <p:sp>
        <p:nvSpPr>
          <p:cNvPr id="3" name="Marcador de Posição de Conteúdo 2"/>
          <p:cNvSpPr>
            <a:spLocks noGrp="1"/>
          </p:cNvSpPr>
          <p:nvPr>
            <p:ph idx="1"/>
          </p:nvPr>
        </p:nvSpPr>
        <p:spPr>
          <a:xfrm>
            <a:off x="838200" y="1825624"/>
            <a:ext cx="10515600" cy="5032375"/>
          </a:xfrm>
        </p:spPr>
        <p:txBody>
          <a:bodyPr>
            <a:normAutofit lnSpcReduction="10000"/>
          </a:bodyPr>
          <a:lstStyle/>
          <a:p>
            <a:r>
              <a:rPr lang="pt-PT" dirty="0">
                <a:solidFill>
                  <a:schemeClr val="accent1">
                    <a:lumMod val="50000"/>
                  </a:schemeClr>
                </a:solidFill>
              </a:rPr>
              <a:t>Ac</a:t>
            </a:r>
            <a:r>
              <a:rPr lang="pt-PT" dirty="0" smtClean="0">
                <a:solidFill>
                  <a:schemeClr val="accent1">
                    <a:lumMod val="50000"/>
                  </a:schemeClr>
                </a:solidFill>
              </a:rPr>
              <a:t>. TJUE </a:t>
            </a:r>
            <a:r>
              <a:rPr lang="pt-PT" dirty="0">
                <a:solidFill>
                  <a:schemeClr val="accent1">
                    <a:lumMod val="50000"/>
                  </a:schemeClr>
                </a:solidFill>
              </a:rPr>
              <a:t>C- </a:t>
            </a:r>
            <a:r>
              <a:rPr lang="pt-PT" dirty="0" smtClean="0">
                <a:solidFill>
                  <a:schemeClr val="accent1">
                    <a:lumMod val="50000"/>
                  </a:schemeClr>
                </a:solidFill>
              </a:rPr>
              <a:t>212/2015</a:t>
            </a:r>
            <a:r>
              <a:rPr lang="pt-PT" dirty="0">
                <a:solidFill>
                  <a:schemeClr val="accent1">
                    <a:lumMod val="50000"/>
                  </a:schemeClr>
                </a:solidFill>
              </a:rPr>
              <a:t>:</a:t>
            </a:r>
          </a:p>
          <a:p>
            <a:pPr marL="0" indent="0" algn="just">
              <a:buNone/>
            </a:pPr>
            <a:r>
              <a:rPr lang="pt-PT" i="1" dirty="0"/>
              <a:t>“… seria contraditório interpretar o artigo 15.</a:t>
            </a:r>
            <a:r>
              <a:rPr lang="pt-PT" i="1" baseline="30000" dirty="0"/>
              <a:t>o</a:t>
            </a:r>
            <a:r>
              <a:rPr lang="pt-PT" i="1" dirty="0"/>
              <a:t> do Regulamento </a:t>
            </a:r>
            <a:r>
              <a:rPr lang="pt-PT" i="1" dirty="0" err="1"/>
              <a:t>n.</a:t>
            </a:r>
            <a:r>
              <a:rPr lang="pt-PT" i="1" baseline="30000" dirty="0" err="1"/>
              <a:t>o</a:t>
            </a:r>
            <a:r>
              <a:rPr lang="pt-PT" i="1" dirty="0"/>
              <a:t> 1346/2000 no sentido de que se refere também aos processos de execução forçada, com a consequência de que os efeitos da abertura de um processo de insolvência ficarem abrangidos pela lei do Estado‑Membro em que esse processo de execução forçada está pendente, ao mesmo tempo que o artigo 20.</a:t>
            </a:r>
            <a:r>
              <a:rPr lang="pt-PT" i="1" baseline="30000" dirty="0"/>
              <a:t>o</a:t>
            </a:r>
            <a:r>
              <a:rPr lang="pt-PT" i="1" dirty="0"/>
              <a:t>, </a:t>
            </a:r>
            <a:r>
              <a:rPr lang="pt-PT" i="1" dirty="0" err="1"/>
              <a:t>n.</a:t>
            </a:r>
            <a:r>
              <a:rPr lang="pt-PT" i="1" baseline="30000" dirty="0" err="1"/>
              <a:t>o</a:t>
            </a:r>
            <a:r>
              <a:rPr lang="pt-PT" i="1" dirty="0"/>
              <a:t> 1, deste regulamento, que impõe expressamente a restituição ao síndico do que tiver sido obtido «com caráter executório», retiraria ao artigo 15.</a:t>
            </a:r>
            <a:r>
              <a:rPr lang="pt-PT" i="1" baseline="30000" dirty="0"/>
              <a:t>o</a:t>
            </a:r>
            <a:r>
              <a:rPr lang="pt-PT" i="1" dirty="0"/>
              <a:t> o seu efeito útil.</a:t>
            </a:r>
          </a:p>
          <a:p>
            <a:pPr marL="0" indent="0" algn="just">
              <a:buNone/>
            </a:pPr>
            <a:r>
              <a:rPr lang="pt-PT" i="1" dirty="0"/>
              <a:t>Consequentemente, há que considerar que os processos de execução forçada não estão abrangidos pelo âmbito de aplicação do artigo 15.</a:t>
            </a:r>
            <a:r>
              <a:rPr lang="pt-PT" i="1" baseline="30000" dirty="0"/>
              <a:t>o</a:t>
            </a:r>
            <a:r>
              <a:rPr lang="pt-PT" i="1" dirty="0"/>
              <a:t> do Regulamento </a:t>
            </a:r>
            <a:r>
              <a:rPr lang="pt-PT" i="1" dirty="0" err="1"/>
              <a:t>n.</a:t>
            </a:r>
            <a:r>
              <a:rPr lang="pt-PT" i="1" baseline="30000" dirty="0" err="1"/>
              <a:t>o</a:t>
            </a:r>
            <a:r>
              <a:rPr lang="pt-PT" i="1" dirty="0"/>
              <a:t> 1346/2000”.</a:t>
            </a:r>
          </a:p>
          <a:p>
            <a:pPr lvl="1" algn="just"/>
            <a:endParaRPr lang="pt-PT" dirty="0"/>
          </a:p>
          <a:p>
            <a:endParaRPr lang="pt-PT" dirty="0"/>
          </a:p>
        </p:txBody>
      </p:sp>
    </p:spTree>
    <p:extLst>
      <p:ext uri="{BB962C8B-B14F-4D97-AF65-F5344CB8AC3E}">
        <p14:creationId xmlns:p14="http://schemas.microsoft.com/office/powerpoint/2010/main" val="40752691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a:ln>
            <a:noFill/>
          </a:ln>
        </p:spPr>
        <p:txBody>
          <a:bodyPr/>
          <a:lstStyle/>
          <a:p>
            <a:pPr algn="ctr"/>
            <a:r>
              <a:rPr lang="pt-PT" b="1" dirty="0" smtClean="0"/>
              <a:t>Reconhecimento do processo de insolvência</a:t>
            </a:r>
            <a:endParaRPr lang="pt-PT" b="1" dirty="0"/>
          </a:p>
        </p:txBody>
      </p:sp>
      <p:sp>
        <p:nvSpPr>
          <p:cNvPr id="3" name="Marcador de Posição de Conteúdo 2"/>
          <p:cNvSpPr>
            <a:spLocks noGrp="1"/>
          </p:cNvSpPr>
          <p:nvPr>
            <p:ph idx="1"/>
          </p:nvPr>
        </p:nvSpPr>
        <p:spPr/>
        <p:txBody>
          <a:bodyPr>
            <a:normAutofit/>
          </a:bodyPr>
          <a:lstStyle/>
          <a:p>
            <a:pPr algn="just"/>
            <a:endParaRPr lang="pt-PT" sz="3200" dirty="0" smtClean="0"/>
          </a:p>
          <a:p>
            <a:pPr algn="just"/>
            <a:r>
              <a:rPr lang="pt-PT" sz="3200" dirty="0" smtClean="0">
                <a:solidFill>
                  <a:schemeClr val="accent1">
                    <a:lumMod val="50000"/>
                  </a:schemeClr>
                </a:solidFill>
              </a:rPr>
              <a:t>Decisão de abertura do processo de insolvência </a:t>
            </a:r>
            <a:r>
              <a:rPr lang="pt-PT" sz="3200" dirty="0" smtClean="0"/>
              <a:t>– proferida por um </a:t>
            </a:r>
            <a:r>
              <a:rPr lang="pt-PT" sz="3200" dirty="0" smtClean="0">
                <a:solidFill>
                  <a:schemeClr val="accent1">
                    <a:lumMod val="50000"/>
                  </a:schemeClr>
                </a:solidFill>
              </a:rPr>
              <a:t>órgão competente </a:t>
            </a:r>
            <a:r>
              <a:rPr lang="pt-PT" sz="3200" dirty="0" smtClean="0"/>
              <a:t>ao abrigo do disposto no art.º 3º → </a:t>
            </a:r>
            <a:r>
              <a:rPr lang="pt-PT" sz="3200" dirty="0" smtClean="0">
                <a:solidFill>
                  <a:schemeClr val="accent1">
                    <a:lumMod val="50000"/>
                  </a:schemeClr>
                </a:solidFill>
              </a:rPr>
              <a:t>reconhecimento</a:t>
            </a:r>
            <a:r>
              <a:rPr lang="pt-PT" sz="3200" dirty="0" smtClean="0"/>
              <a:t> em todos os outros Estados membros, logo que produza efeitos no Estado de abertura (</a:t>
            </a:r>
            <a:r>
              <a:rPr lang="pt-PT" sz="3200" dirty="0" err="1" smtClean="0"/>
              <a:t>cfr</a:t>
            </a:r>
            <a:r>
              <a:rPr lang="pt-PT" sz="3200" dirty="0" smtClean="0"/>
              <a:t>. definição do art.º 2, n.º 7). – art.º 19º</a:t>
            </a:r>
          </a:p>
        </p:txBody>
      </p:sp>
    </p:spTree>
    <p:extLst>
      <p:ext uri="{BB962C8B-B14F-4D97-AF65-F5344CB8AC3E}">
        <p14:creationId xmlns:p14="http://schemas.microsoft.com/office/powerpoint/2010/main" val="26024517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Efeitos do reconhecimento</a:t>
            </a:r>
            <a:endParaRPr lang="pt-PT" b="1" dirty="0"/>
          </a:p>
        </p:txBody>
      </p:sp>
      <p:sp>
        <p:nvSpPr>
          <p:cNvPr id="3" name="Marcador de Posição de Conteúdo 2"/>
          <p:cNvSpPr>
            <a:spLocks noGrp="1"/>
          </p:cNvSpPr>
          <p:nvPr>
            <p:ph idx="1"/>
          </p:nvPr>
        </p:nvSpPr>
        <p:spPr>
          <a:xfrm>
            <a:off x="838200" y="1825624"/>
            <a:ext cx="10515600" cy="5032376"/>
          </a:xfrm>
        </p:spPr>
        <p:txBody>
          <a:bodyPr>
            <a:normAutofit/>
          </a:bodyPr>
          <a:lstStyle/>
          <a:p>
            <a:pPr marL="0" indent="0" algn="just">
              <a:buNone/>
            </a:pPr>
            <a:r>
              <a:rPr lang="pt-PT" dirty="0" smtClean="0"/>
              <a:t>Art.º 20º </a:t>
            </a:r>
          </a:p>
          <a:p>
            <a:pPr algn="just"/>
            <a:r>
              <a:rPr lang="pt-PT" dirty="0" smtClean="0">
                <a:solidFill>
                  <a:schemeClr val="accent1">
                    <a:lumMod val="50000"/>
                  </a:schemeClr>
                </a:solidFill>
              </a:rPr>
              <a:t>Decisão de abertura de um processo de insolvência </a:t>
            </a:r>
            <a:r>
              <a:rPr lang="pt-PT" dirty="0" smtClean="0"/>
              <a:t>→ produção dos efeitos que lhe são atribuídos pela lei do Estado de abertura do processo.</a:t>
            </a:r>
          </a:p>
          <a:p>
            <a:pPr lvl="1" algn="just"/>
            <a:r>
              <a:rPr lang="pt-PT" dirty="0" smtClean="0"/>
              <a:t>Salvo disposição em contrário do Regulamento;</a:t>
            </a:r>
          </a:p>
          <a:p>
            <a:pPr lvl="1" algn="just"/>
            <a:r>
              <a:rPr lang="pt-PT" dirty="0" smtClean="0"/>
              <a:t>Enquanto não tiver sido aberto, nesse outro Estado Membro, um processo secundário de insolvência. </a:t>
            </a:r>
          </a:p>
          <a:p>
            <a:pPr marL="457200" lvl="1" indent="0" algn="just">
              <a:buNone/>
            </a:pPr>
            <a:r>
              <a:rPr lang="pt-PT" dirty="0" smtClean="0">
                <a:solidFill>
                  <a:schemeClr val="accent1">
                    <a:lumMod val="50000"/>
                  </a:schemeClr>
                </a:solidFill>
              </a:rPr>
              <a:t>Abertura de um processo  secundário </a:t>
            </a:r>
            <a:r>
              <a:rPr lang="pt-PT" dirty="0" smtClean="0"/>
              <a:t>→ efeitos não podem ser impugnados nos outros Estados Membros.</a:t>
            </a:r>
          </a:p>
          <a:p>
            <a:pPr marL="457200" lvl="1" indent="0" algn="just">
              <a:buNone/>
            </a:pPr>
            <a:r>
              <a:rPr lang="pt-PT" dirty="0" smtClean="0">
                <a:solidFill>
                  <a:schemeClr val="accent1">
                    <a:lumMod val="50000"/>
                  </a:schemeClr>
                </a:solidFill>
              </a:rPr>
              <a:t>Limitação dos direitos dos credores </a:t>
            </a:r>
            <a:r>
              <a:rPr lang="pt-PT" dirty="0" smtClean="0"/>
              <a:t>→ só é oponível quanto aos bens situados no território de outro Estado Membro, aos credores que tiverem dado o seu consentimento.</a:t>
            </a:r>
            <a:endParaRPr lang="pt-PT" dirty="0"/>
          </a:p>
        </p:txBody>
      </p:sp>
    </p:spTree>
    <p:extLst>
      <p:ext uri="{BB962C8B-B14F-4D97-AF65-F5344CB8AC3E}">
        <p14:creationId xmlns:p14="http://schemas.microsoft.com/office/powerpoint/2010/main" val="40959422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Reconhecimento e caráter executório de outras decisões/Recusa de reconhecimento</a:t>
            </a:r>
            <a:endParaRPr lang="pt-PT" b="1" dirty="0"/>
          </a:p>
        </p:txBody>
      </p:sp>
      <p:sp>
        <p:nvSpPr>
          <p:cNvPr id="3" name="Marcador de Posição de Conteúdo 2"/>
          <p:cNvSpPr>
            <a:spLocks noGrp="1"/>
          </p:cNvSpPr>
          <p:nvPr>
            <p:ph idx="1"/>
          </p:nvPr>
        </p:nvSpPr>
        <p:spPr>
          <a:xfrm>
            <a:off x="838200" y="1825624"/>
            <a:ext cx="10515600" cy="4784181"/>
          </a:xfrm>
        </p:spPr>
        <p:txBody>
          <a:bodyPr>
            <a:normAutofit/>
          </a:bodyPr>
          <a:lstStyle/>
          <a:p>
            <a:pPr algn="just"/>
            <a:endParaRPr lang="pt-PT" dirty="0" smtClean="0">
              <a:solidFill>
                <a:schemeClr val="accent1">
                  <a:lumMod val="50000"/>
                </a:schemeClr>
              </a:solidFill>
            </a:endParaRPr>
          </a:p>
          <a:p>
            <a:pPr algn="just"/>
            <a:r>
              <a:rPr lang="pt-PT" dirty="0" smtClean="0">
                <a:solidFill>
                  <a:schemeClr val="accent1">
                    <a:lumMod val="50000"/>
                  </a:schemeClr>
                </a:solidFill>
              </a:rPr>
              <a:t>Reconhecimento </a:t>
            </a:r>
            <a:r>
              <a:rPr lang="pt-PT" dirty="0">
                <a:solidFill>
                  <a:schemeClr val="accent1">
                    <a:lumMod val="50000"/>
                  </a:schemeClr>
                </a:solidFill>
              </a:rPr>
              <a:t>e caráter executório de outras decisões </a:t>
            </a:r>
            <a:r>
              <a:rPr lang="pt-PT" dirty="0"/>
              <a:t>– art.º 32º - Regulamento Bruxelas I (reformulado</a:t>
            </a:r>
            <a:r>
              <a:rPr lang="pt-PT" dirty="0" smtClean="0"/>
              <a:t>).</a:t>
            </a:r>
          </a:p>
          <a:p>
            <a:pPr algn="just"/>
            <a:r>
              <a:rPr lang="pt-PT" dirty="0" smtClean="0"/>
              <a:t>Previsão de reconhecimento automático previsto no art.º 32º é diversa do previsto no </a:t>
            </a:r>
            <a:r>
              <a:rPr lang="pt-PT" dirty="0" smtClean="0"/>
              <a:t>art.º </a:t>
            </a:r>
            <a:r>
              <a:rPr lang="pt-PT" dirty="0" smtClean="0"/>
              <a:t>293º CIRE.- Este artigo só pode ser aplicado a decisões proferidas por Países que não sejam Estados Membros da União Europeia.</a:t>
            </a:r>
          </a:p>
          <a:p>
            <a:pPr algn="just"/>
            <a:endParaRPr lang="pt-PT" dirty="0"/>
          </a:p>
          <a:p>
            <a:pPr algn="just"/>
            <a:r>
              <a:rPr lang="pt-PT" dirty="0" smtClean="0">
                <a:solidFill>
                  <a:schemeClr val="accent1">
                    <a:lumMod val="50000"/>
                  </a:schemeClr>
                </a:solidFill>
              </a:rPr>
              <a:t>Recusa de reconhecimento</a:t>
            </a:r>
            <a:r>
              <a:rPr lang="pt-PT" dirty="0" smtClean="0"/>
              <a:t> - Art.º 33º (art.º 288º CIRE)</a:t>
            </a:r>
            <a:endParaRPr lang="pt-PT" dirty="0"/>
          </a:p>
          <a:p>
            <a:pPr algn="just"/>
            <a:endParaRPr lang="pt-PT" dirty="0"/>
          </a:p>
          <a:p>
            <a:pPr algn="just"/>
            <a:endParaRPr lang="pt-PT" dirty="0"/>
          </a:p>
        </p:txBody>
      </p:sp>
    </p:spTree>
    <p:extLst>
      <p:ext uri="{BB962C8B-B14F-4D97-AF65-F5344CB8AC3E}">
        <p14:creationId xmlns:p14="http://schemas.microsoft.com/office/powerpoint/2010/main" val="35211178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Administrador da Insolvência</a:t>
            </a:r>
            <a:endParaRPr lang="pt-PT" b="1" dirty="0"/>
          </a:p>
        </p:txBody>
      </p:sp>
      <p:sp>
        <p:nvSpPr>
          <p:cNvPr id="3" name="Marcador de Posição de Conteúdo 2"/>
          <p:cNvSpPr>
            <a:spLocks noGrp="1"/>
          </p:cNvSpPr>
          <p:nvPr>
            <p:ph idx="1"/>
          </p:nvPr>
        </p:nvSpPr>
        <p:spPr>
          <a:xfrm>
            <a:off x="838200" y="1825624"/>
            <a:ext cx="10515600" cy="4823369"/>
          </a:xfrm>
        </p:spPr>
        <p:txBody>
          <a:bodyPr>
            <a:normAutofit/>
          </a:bodyPr>
          <a:lstStyle/>
          <a:p>
            <a:pPr marL="0" indent="0">
              <a:buNone/>
            </a:pPr>
            <a:r>
              <a:rPr lang="pt-PT" dirty="0" smtClean="0">
                <a:solidFill>
                  <a:schemeClr val="accent1">
                    <a:lumMod val="50000"/>
                  </a:schemeClr>
                </a:solidFill>
              </a:rPr>
              <a:t>Art.º 2º, n.º 5 e Anexo B</a:t>
            </a:r>
          </a:p>
          <a:p>
            <a:pPr algn="just"/>
            <a:r>
              <a:rPr lang="pt-PT" dirty="0" smtClean="0">
                <a:solidFill>
                  <a:schemeClr val="accent1">
                    <a:lumMod val="50000"/>
                  </a:schemeClr>
                </a:solidFill>
              </a:rPr>
              <a:t>Prova da sua nomeação </a:t>
            </a:r>
            <a:r>
              <a:rPr lang="pt-PT" dirty="0" smtClean="0"/>
              <a:t>– art.º 22º.</a:t>
            </a:r>
          </a:p>
          <a:p>
            <a:pPr algn="just"/>
            <a:r>
              <a:rPr lang="pt-PT" dirty="0" smtClean="0">
                <a:solidFill>
                  <a:schemeClr val="accent1">
                    <a:lumMod val="50000"/>
                  </a:schemeClr>
                </a:solidFill>
              </a:rPr>
              <a:t>Poderes – art.º 21º</a:t>
            </a:r>
          </a:p>
          <a:p>
            <a:pPr lvl="1" algn="just"/>
            <a:r>
              <a:rPr lang="pt-PT" sz="2800" dirty="0" smtClean="0"/>
              <a:t>Destaque:</a:t>
            </a:r>
          </a:p>
          <a:p>
            <a:pPr lvl="2" algn="just"/>
            <a:r>
              <a:rPr lang="pt-PT" sz="2800" dirty="0" smtClean="0">
                <a:solidFill>
                  <a:schemeClr val="accent1">
                    <a:lumMod val="50000"/>
                  </a:schemeClr>
                </a:solidFill>
              </a:rPr>
              <a:t>Exercer, no território de outro Estado Membro, todos os poderes que lhe foram conferidos pela Lei do Estado de Abertura do Processo </a:t>
            </a:r>
            <a:r>
              <a:rPr lang="pt-PT" sz="2800" dirty="0" smtClean="0"/>
              <a:t>→ enquanto nesse Estado </a:t>
            </a:r>
            <a:r>
              <a:rPr lang="pt-PT" sz="2800" dirty="0"/>
              <a:t>n</a:t>
            </a:r>
            <a:r>
              <a:rPr lang="pt-PT" sz="2800" dirty="0" smtClean="0"/>
              <a:t>ão tiver sido aberto outro processo de insolvência → enquanto não tiver sido tomada nesse outro Estado qualquer medida cautelar em contrário.</a:t>
            </a:r>
            <a:endParaRPr lang="pt-PT" sz="2800" dirty="0"/>
          </a:p>
        </p:txBody>
      </p:sp>
    </p:spTree>
    <p:extLst>
      <p:ext uri="{BB962C8B-B14F-4D97-AF65-F5344CB8AC3E}">
        <p14:creationId xmlns:p14="http://schemas.microsoft.com/office/powerpoint/2010/main" val="28169861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Registos de insolvências</a:t>
            </a:r>
            <a:endParaRPr lang="pt-PT" b="1" dirty="0"/>
          </a:p>
        </p:txBody>
      </p:sp>
      <p:sp>
        <p:nvSpPr>
          <p:cNvPr id="3" name="Marcador de Posição de Conteúdo 2"/>
          <p:cNvSpPr>
            <a:spLocks noGrp="1"/>
          </p:cNvSpPr>
          <p:nvPr>
            <p:ph idx="1"/>
          </p:nvPr>
        </p:nvSpPr>
        <p:spPr/>
        <p:txBody>
          <a:bodyPr/>
          <a:lstStyle/>
          <a:p>
            <a:pPr lvl="1"/>
            <a:endParaRPr lang="pt-PT" dirty="0"/>
          </a:p>
          <a:p>
            <a:pPr lvl="1" algn="just"/>
            <a:r>
              <a:rPr lang="pt-PT" sz="3200" dirty="0" smtClean="0">
                <a:solidFill>
                  <a:schemeClr val="accent1">
                    <a:lumMod val="50000"/>
                  </a:schemeClr>
                </a:solidFill>
              </a:rPr>
              <a:t>Art.º 24º </a:t>
            </a:r>
            <a:r>
              <a:rPr lang="pt-PT" sz="3200" dirty="0" smtClean="0"/>
              <a:t>- Previsão de criação de registos de insolvências – pelos Estados Membros;</a:t>
            </a:r>
          </a:p>
          <a:p>
            <a:pPr lvl="1" algn="just"/>
            <a:r>
              <a:rPr lang="pt-PT" sz="3200" dirty="0" smtClean="0">
                <a:solidFill>
                  <a:schemeClr val="accent1">
                    <a:lumMod val="50000"/>
                  </a:schemeClr>
                </a:solidFill>
              </a:rPr>
              <a:t>Art.º 25º </a:t>
            </a:r>
            <a:r>
              <a:rPr lang="pt-PT" sz="3200" dirty="0" smtClean="0"/>
              <a:t>- Previsão de um sistema de interligação dos registos de insolvências – pela Comissão;</a:t>
            </a:r>
          </a:p>
          <a:p>
            <a:pPr lvl="1" algn="just"/>
            <a:r>
              <a:rPr lang="pt-PT" sz="3200" dirty="0" err="1" smtClean="0">
                <a:solidFill>
                  <a:schemeClr val="accent1">
                    <a:lumMod val="50000"/>
                  </a:schemeClr>
                </a:solidFill>
              </a:rPr>
              <a:t>Art.ºs</a:t>
            </a:r>
            <a:r>
              <a:rPr lang="pt-PT" sz="3200" dirty="0" smtClean="0">
                <a:solidFill>
                  <a:schemeClr val="accent1">
                    <a:lumMod val="50000"/>
                  </a:schemeClr>
                </a:solidFill>
              </a:rPr>
              <a:t> 28º e 29º </a:t>
            </a:r>
            <a:r>
              <a:rPr lang="pt-PT" sz="3200" dirty="0" smtClean="0"/>
              <a:t>- Publicação noutro Estado Membro e Inscrição em Registos Públicos de outro Estado Membro.</a:t>
            </a:r>
          </a:p>
          <a:p>
            <a:pPr lvl="1" algn="just"/>
            <a:r>
              <a:rPr lang="pt-PT" sz="3200" dirty="0" smtClean="0">
                <a:solidFill>
                  <a:schemeClr val="accent1">
                    <a:lumMod val="50000"/>
                  </a:schemeClr>
                </a:solidFill>
              </a:rPr>
              <a:t>Art.º 31º </a:t>
            </a:r>
            <a:r>
              <a:rPr lang="pt-PT" sz="3200" dirty="0" smtClean="0"/>
              <a:t>- Mecanismo de proteção – interligação com a execução de medidas de publicidade (art.º 292º CIRE).</a:t>
            </a:r>
          </a:p>
          <a:p>
            <a:pPr lvl="1"/>
            <a:endParaRPr lang="pt-PT" dirty="0"/>
          </a:p>
        </p:txBody>
      </p:sp>
    </p:spTree>
    <p:extLst>
      <p:ext uri="{BB962C8B-B14F-4D97-AF65-F5344CB8AC3E}">
        <p14:creationId xmlns:p14="http://schemas.microsoft.com/office/powerpoint/2010/main" val="38477526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Processo de insolvência secundário</a:t>
            </a:r>
            <a:endParaRPr lang="pt-PT" b="1" dirty="0"/>
          </a:p>
        </p:txBody>
      </p:sp>
      <p:sp>
        <p:nvSpPr>
          <p:cNvPr id="3" name="Marcador de Posição de Conteúdo 2"/>
          <p:cNvSpPr>
            <a:spLocks noGrp="1"/>
          </p:cNvSpPr>
          <p:nvPr>
            <p:ph idx="1"/>
          </p:nvPr>
        </p:nvSpPr>
        <p:spPr>
          <a:xfrm>
            <a:off x="838200" y="1825624"/>
            <a:ext cx="10515600" cy="5032375"/>
          </a:xfrm>
        </p:spPr>
        <p:txBody>
          <a:bodyPr/>
          <a:lstStyle/>
          <a:p>
            <a:r>
              <a:rPr lang="pt-PT" dirty="0" smtClean="0">
                <a:solidFill>
                  <a:schemeClr val="accent1">
                    <a:lumMod val="50000"/>
                  </a:schemeClr>
                </a:solidFill>
              </a:rPr>
              <a:t>Condições de abertura – art.º 34º:</a:t>
            </a:r>
          </a:p>
          <a:p>
            <a:pPr marL="0" indent="0">
              <a:buNone/>
            </a:pPr>
            <a:r>
              <a:rPr lang="pt-PT" dirty="0" smtClean="0"/>
              <a:t>→ Processo principal aberto por um órgão jurisdicional de um Estado membro;</a:t>
            </a:r>
          </a:p>
          <a:p>
            <a:pPr marL="0" indent="0">
              <a:buNone/>
            </a:pPr>
            <a:r>
              <a:rPr lang="pt-PT" dirty="0" smtClean="0"/>
              <a:t>→ Reconhecido noutro Estado Membro;</a:t>
            </a:r>
          </a:p>
          <a:p>
            <a:pPr marL="0" indent="0">
              <a:buNone/>
            </a:pPr>
            <a:r>
              <a:rPr lang="pt-PT" dirty="0" smtClean="0"/>
              <a:t>→ Competência desse outro Estado Membro por força do art.º 3º, n.º 2.</a:t>
            </a:r>
          </a:p>
          <a:p>
            <a:endParaRPr lang="pt-PT" dirty="0"/>
          </a:p>
          <a:p>
            <a:r>
              <a:rPr lang="pt-PT" dirty="0" smtClean="0">
                <a:solidFill>
                  <a:schemeClr val="accent1">
                    <a:lumMod val="50000"/>
                  </a:schemeClr>
                </a:solidFill>
              </a:rPr>
              <a:t>Efeitos:</a:t>
            </a:r>
          </a:p>
          <a:p>
            <a:pPr marL="0" indent="0">
              <a:buNone/>
            </a:pPr>
            <a:r>
              <a:rPr lang="pt-PT" dirty="0" smtClean="0"/>
              <a:t>→ Limitam-se aos bens do devedor situados no território do Estado Membro em que o processo tiver sido aberto.</a:t>
            </a:r>
          </a:p>
          <a:p>
            <a:pPr marL="0" indent="0">
              <a:buNone/>
            </a:pPr>
            <a:endParaRPr lang="pt-PT" dirty="0"/>
          </a:p>
        </p:txBody>
      </p:sp>
    </p:spTree>
    <p:extLst>
      <p:ext uri="{BB962C8B-B14F-4D97-AF65-F5344CB8AC3E}">
        <p14:creationId xmlns:p14="http://schemas.microsoft.com/office/powerpoint/2010/main" val="18790169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Direito de requerer</a:t>
            </a:r>
            <a:endParaRPr lang="pt-PT" b="1" dirty="0"/>
          </a:p>
        </p:txBody>
      </p:sp>
      <p:sp>
        <p:nvSpPr>
          <p:cNvPr id="3" name="Marcador de Posição de Conteúdo 2"/>
          <p:cNvSpPr>
            <a:spLocks noGrp="1"/>
          </p:cNvSpPr>
          <p:nvPr>
            <p:ph idx="1"/>
          </p:nvPr>
        </p:nvSpPr>
        <p:spPr/>
        <p:txBody>
          <a:bodyPr>
            <a:normAutofit lnSpcReduction="10000"/>
          </a:bodyPr>
          <a:lstStyle/>
          <a:p>
            <a:endParaRPr lang="pt-PT" dirty="0" smtClean="0"/>
          </a:p>
          <a:p>
            <a:r>
              <a:rPr lang="pt-PT" sz="3200" dirty="0" err="1" smtClean="0">
                <a:solidFill>
                  <a:schemeClr val="accent1">
                    <a:lumMod val="50000"/>
                  </a:schemeClr>
                </a:solidFill>
              </a:rPr>
              <a:t>Art</a:t>
            </a:r>
            <a:r>
              <a:rPr lang="pt-PT" sz="3200" dirty="0" smtClean="0">
                <a:solidFill>
                  <a:schemeClr val="accent1">
                    <a:lumMod val="50000"/>
                  </a:schemeClr>
                </a:solidFill>
              </a:rPr>
              <a:t>º 37º:</a:t>
            </a:r>
          </a:p>
          <a:p>
            <a:endParaRPr lang="pt-PT" dirty="0"/>
          </a:p>
          <a:p>
            <a:pPr marL="0" indent="0" algn="just">
              <a:buNone/>
            </a:pPr>
            <a:r>
              <a:rPr lang="pt-PT" sz="3200" dirty="0" smtClean="0"/>
              <a:t>→ Administrador de insolvência do processo principal (v. considerando 40);</a:t>
            </a:r>
          </a:p>
          <a:p>
            <a:pPr marL="0" indent="0" algn="just">
              <a:buNone/>
            </a:pPr>
            <a:r>
              <a:rPr lang="pt-PT" sz="3200" dirty="0" smtClean="0"/>
              <a:t>→ Qualquer outra pessoa ou autoridade habilitada a requerer a abertura de um processo de insolvência pela lei do Estado Membro em cujo território seja requerida a abertura do processo secundário de insolvência.</a:t>
            </a:r>
            <a:endParaRPr lang="pt-PT" sz="3200" dirty="0"/>
          </a:p>
        </p:txBody>
      </p:sp>
    </p:spTree>
    <p:extLst>
      <p:ext uri="{BB962C8B-B14F-4D97-AF65-F5344CB8AC3E}">
        <p14:creationId xmlns:p14="http://schemas.microsoft.com/office/powerpoint/2010/main" val="35405611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Tramitação</a:t>
            </a:r>
            <a:endParaRPr lang="pt-PT" b="1" dirty="0"/>
          </a:p>
        </p:txBody>
      </p:sp>
      <p:sp>
        <p:nvSpPr>
          <p:cNvPr id="3" name="Marcador de Posição de Conteúdo 2"/>
          <p:cNvSpPr>
            <a:spLocks noGrp="1"/>
          </p:cNvSpPr>
          <p:nvPr>
            <p:ph idx="1"/>
          </p:nvPr>
        </p:nvSpPr>
        <p:spPr>
          <a:xfrm>
            <a:off x="838200" y="1690689"/>
            <a:ext cx="10515600" cy="5167312"/>
          </a:xfrm>
        </p:spPr>
        <p:txBody>
          <a:bodyPr>
            <a:normAutofit fontScale="25000" lnSpcReduction="20000"/>
          </a:bodyPr>
          <a:lstStyle/>
          <a:p>
            <a:pPr marL="0" indent="0">
              <a:buNone/>
            </a:pPr>
            <a:endParaRPr lang="pt-PT" sz="3000" dirty="0" smtClean="0"/>
          </a:p>
          <a:p>
            <a:pPr marL="0" indent="0" algn="just">
              <a:buNone/>
            </a:pPr>
            <a:r>
              <a:rPr lang="pt-PT" sz="11200" dirty="0" smtClean="0">
                <a:solidFill>
                  <a:schemeClr val="accent1">
                    <a:lumMod val="50000"/>
                  </a:schemeClr>
                </a:solidFill>
              </a:rPr>
              <a:t>Art.º 38º:</a:t>
            </a:r>
          </a:p>
          <a:p>
            <a:pPr marL="0" indent="0" algn="just">
              <a:buNone/>
            </a:pPr>
            <a:r>
              <a:rPr lang="pt-PT" sz="11200" dirty="0" smtClean="0"/>
              <a:t>→ Audição – do administrador ou do devedor não desapossado (conceito do art.º 2º, n.º 3).</a:t>
            </a:r>
          </a:p>
          <a:p>
            <a:pPr marL="0" indent="0" algn="just">
              <a:buNone/>
            </a:pPr>
            <a:endParaRPr lang="pt-PT" sz="11200" dirty="0" smtClean="0"/>
          </a:p>
          <a:p>
            <a:pPr marL="0" indent="0" algn="just">
              <a:buNone/>
            </a:pPr>
            <a:r>
              <a:rPr lang="pt-PT" sz="11200" dirty="0" smtClean="0"/>
              <a:t>→ Não abertura do processo no caso de ter sido dada uma garantia para evitar o processo nos termos do art.º 36º - rejeição.</a:t>
            </a:r>
          </a:p>
          <a:p>
            <a:pPr marL="0" indent="0" algn="just">
              <a:buNone/>
            </a:pPr>
            <a:endParaRPr lang="pt-PT" sz="11200" dirty="0" smtClean="0"/>
          </a:p>
          <a:p>
            <a:pPr marL="0" indent="0" algn="just">
              <a:buNone/>
            </a:pPr>
            <a:r>
              <a:rPr lang="pt-PT" sz="11200" dirty="0" smtClean="0"/>
              <a:t>→ Suspensão do processo secundário de insolvência nas condições do n.º 3 – suspensão.</a:t>
            </a:r>
          </a:p>
          <a:p>
            <a:pPr marL="0" indent="0" algn="just">
              <a:buNone/>
            </a:pPr>
            <a:endParaRPr lang="pt-PT" sz="11200" dirty="0" smtClean="0"/>
          </a:p>
          <a:p>
            <a:pPr marL="0" indent="0" algn="just">
              <a:buNone/>
            </a:pPr>
            <a:r>
              <a:rPr lang="pt-PT" sz="11200" dirty="0" smtClean="0"/>
              <a:t>→ Abrir um processo de insolvência diferente do inicialmente requerido, a pedido do administrador de insolvência, nas condições do n.º 4.</a:t>
            </a:r>
          </a:p>
          <a:p>
            <a:pPr algn="just"/>
            <a:endParaRPr lang="pt-PT" sz="11200" dirty="0"/>
          </a:p>
          <a:p>
            <a:endParaRPr lang="pt-PT" dirty="0" smtClean="0"/>
          </a:p>
          <a:p>
            <a:pPr marL="0" indent="0">
              <a:buNone/>
            </a:pPr>
            <a:endParaRPr lang="pt-PT" dirty="0"/>
          </a:p>
          <a:p>
            <a:pPr marL="0" indent="0">
              <a:buNone/>
            </a:pPr>
            <a:r>
              <a:rPr lang="pt-PT" dirty="0" smtClean="0"/>
              <a:t> </a:t>
            </a:r>
          </a:p>
          <a:p>
            <a:endParaRPr lang="pt-PT" dirty="0"/>
          </a:p>
        </p:txBody>
      </p:sp>
    </p:spTree>
    <p:extLst>
      <p:ext uri="{BB962C8B-B14F-4D97-AF65-F5344CB8AC3E}">
        <p14:creationId xmlns:p14="http://schemas.microsoft.com/office/powerpoint/2010/main" val="1657597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Regulamento Europeu relativo aos processos de insolvência – âmbito de aplicação </a:t>
            </a:r>
          </a:p>
        </p:txBody>
      </p:sp>
      <p:sp>
        <p:nvSpPr>
          <p:cNvPr id="3" name="Marcador de Posição de Conteúdo 2"/>
          <p:cNvSpPr>
            <a:spLocks noGrp="1"/>
          </p:cNvSpPr>
          <p:nvPr>
            <p:ph idx="1"/>
          </p:nvPr>
        </p:nvSpPr>
        <p:spPr/>
        <p:txBody>
          <a:bodyPr/>
          <a:lstStyle/>
          <a:p>
            <a:endParaRPr lang="pt-PT" dirty="0" smtClean="0"/>
          </a:p>
          <a:p>
            <a:endParaRPr lang="pt-PT" dirty="0" smtClean="0"/>
          </a:p>
          <a:p>
            <a:pPr algn="just"/>
            <a:r>
              <a:rPr lang="pt-PT" sz="3200" dirty="0" smtClean="0">
                <a:solidFill>
                  <a:schemeClr val="accent1">
                    <a:lumMod val="50000"/>
                  </a:schemeClr>
                </a:solidFill>
              </a:rPr>
              <a:t>Insolvência transfronteiriça </a:t>
            </a:r>
            <a:r>
              <a:rPr lang="pt-PT" sz="3200" dirty="0" smtClean="0"/>
              <a:t>→ tem como pressuposto ligações com mais do que uma ordem jurídica de dois ou mais Estados.</a:t>
            </a:r>
          </a:p>
          <a:p>
            <a:pPr algn="just"/>
            <a:endParaRPr lang="pt-PT" sz="3200" dirty="0" smtClean="0"/>
          </a:p>
          <a:p>
            <a:pPr algn="just"/>
            <a:r>
              <a:rPr lang="pt-PT" sz="3200" dirty="0" smtClean="0"/>
              <a:t>Sujeitos e/ou bens localizados em mais do que um Estado.</a:t>
            </a:r>
            <a:endParaRPr lang="pt-PT" sz="3200" dirty="0"/>
          </a:p>
        </p:txBody>
      </p:sp>
    </p:spTree>
    <p:extLst>
      <p:ext uri="{BB962C8B-B14F-4D97-AF65-F5344CB8AC3E}">
        <p14:creationId xmlns:p14="http://schemas.microsoft.com/office/powerpoint/2010/main" val="13378701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fontScale="90000"/>
          </a:bodyPr>
          <a:lstStyle/>
          <a:p>
            <a:pPr algn="ctr"/>
            <a:r>
              <a:rPr lang="pt-PT" dirty="0">
                <a:solidFill>
                  <a:schemeClr val="accent1">
                    <a:lumMod val="50000"/>
                  </a:schemeClr>
                </a:solidFill>
              </a:rPr>
              <a:t/>
            </a:r>
            <a:br>
              <a:rPr lang="pt-PT" dirty="0">
                <a:solidFill>
                  <a:schemeClr val="accent1">
                    <a:lumMod val="50000"/>
                  </a:schemeClr>
                </a:solidFill>
              </a:rPr>
            </a:br>
            <a:r>
              <a:rPr lang="pt-PT" sz="4900" b="1" dirty="0" smtClean="0"/>
              <a:t>Tramitação </a:t>
            </a:r>
            <a:r>
              <a:rPr lang="pt-PT" sz="4900" b="1" dirty="0"/>
              <a:t/>
            </a:r>
            <a:br>
              <a:rPr lang="pt-PT" sz="4900" b="1" dirty="0"/>
            </a:br>
            <a:endParaRPr lang="pt-PT" sz="4900" b="1" dirty="0"/>
          </a:p>
        </p:txBody>
      </p:sp>
      <p:sp>
        <p:nvSpPr>
          <p:cNvPr id="3" name="Marcador de Posição de Conteúdo 2"/>
          <p:cNvSpPr>
            <a:spLocks noGrp="1"/>
          </p:cNvSpPr>
          <p:nvPr>
            <p:ph idx="1"/>
          </p:nvPr>
        </p:nvSpPr>
        <p:spPr/>
        <p:txBody>
          <a:bodyPr/>
          <a:lstStyle/>
          <a:p>
            <a:endParaRPr lang="pt-PT" sz="3200" dirty="0" smtClean="0"/>
          </a:p>
          <a:p>
            <a:endParaRPr lang="pt-PT" sz="3200" dirty="0" smtClean="0">
              <a:solidFill>
                <a:schemeClr val="accent1">
                  <a:lumMod val="50000"/>
                </a:schemeClr>
              </a:solidFill>
            </a:endParaRPr>
          </a:p>
          <a:p>
            <a:r>
              <a:rPr lang="pt-PT" sz="3200" dirty="0" smtClean="0">
                <a:solidFill>
                  <a:schemeClr val="accent1">
                    <a:lumMod val="50000"/>
                  </a:schemeClr>
                </a:solidFill>
              </a:rPr>
              <a:t>Órgão jurisdicional competente </a:t>
            </a:r>
            <a:r>
              <a:rPr lang="pt-PT" sz="3200" dirty="0" smtClean="0"/>
              <a:t>pode ainda:</a:t>
            </a:r>
          </a:p>
          <a:p>
            <a:pPr marL="914400" lvl="2" indent="0">
              <a:buNone/>
            </a:pPr>
            <a:r>
              <a:rPr lang="pt-PT" sz="3200" dirty="0" smtClean="0"/>
              <a:t>→ ordenar medidas cautelares para proteger os interesses dos credores locais – n.º 3, segundo;</a:t>
            </a:r>
          </a:p>
          <a:p>
            <a:pPr marL="914400" lvl="2" indent="0">
              <a:buNone/>
            </a:pPr>
            <a:r>
              <a:rPr lang="pt-PT" sz="3200" dirty="0" smtClean="0"/>
              <a:t>→ ordenar medidas para proteger os interesses dos credores locais durante uma suspensão – n.º 3, segundo.</a:t>
            </a:r>
          </a:p>
          <a:p>
            <a:endParaRPr lang="pt-PT" dirty="0"/>
          </a:p>
        </p:txBody>
      </p:sp>
    </p:spTree>
    <p:extLst>
      <p:ext uri="{BB962C8B-B14F-4D97-AF65-F5344CB8AC3E}">
        <p14:creationId xmlns:p14="http://schemas.microsoft.com/office/powerpoint/2010/main" val="36248365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404314"/>
            <a:ext cx="10515600" cy="1325563"/>
          </a:xfrm>
          <a:solidFill>
            <a:schemeClr val="accent1">
              <a:lumMod val="60000"/>
              <a:lumOff val="40000"/>
            </a:schemeClr>
          </a:solidFill>
        </p:spPr>
        <p:txBody>
          <a:bodyPr/>
          <a:lstStyle/>
          <a:p>
            <a:pPr algn="ctr"/>
            <a:r>
              <a:rPr lang="pt-PT" b="1" dirty="0" smtClean="0"/>
              <a:t>Impugnação da decisão de abertura</a:t>
            </a:r>
            <a:endParaRPr lang="pt-PT" b="1" dirty="0"/>
          </a:p>
        </p:txBody>
      </p:sp>
      <p:sp>
        <p:nvSpPr>
          <p:cNvPr id="3" name="Marcador de Posição de Conteúdo 2"/>
          <p:cNvSpPr>
            <a:spLocks noGrp="1"/>
          </p:cNvSpPr>
          <p:nvPr>
            <p:ph idx="1"/>
          </p:nvPr>
        </p:nvSpPr>
        <p:spPr/>
        <p:txBody>
          <a:bodyPr/>
          <a:lstStyle/>
          <a:p>
            <a:endParaRPr lang="pt-PT" dirty="0" smtClean="0"/>
          </a:p>
          <a:p>
            <a:pPr marL="0" indent="0" algn="just">
              <a:buNone/>
            </a:pPr>
            <a:r>
              <a:rPr lang="pt-PT" sz="3200" dirty="0" smtClean="0">
                <a:solidFill>
                  <a:schemeClr val="accent1">
                    <a:lumMod val="50000"/>
                  </a:schemeClr>
                </a:solidFill>
              </a:rPr>
              <a:t>Art.º 39º:</a:t>
            </a:r>
          </a:p>
          <a:p>
            <a:pPr algn="just"/>
            <a:r>
              <a:rPr lang="pt-PT" sz="3200" dirty="0" smtClean="0"/>
              <a:t>Legitimidade – Administrador da insolvência;</a:t>
            </a:r>
          </a:p>
          <a:p>
            <a:pPr algn="just"/>
            <a:r>
              <a:rPr lang="pt-PT" sz="3200" dirty="0" smtClean="0"/>
              <a:t>Perante o órgão jurisdicional do Estado Membro em que tiver sido aberto o processo;</a:t>
            </a:r>
          </a:p>
          <a:p>
            <a:pPr algn="just"/>
            <a:r>
              <a:rPr lang="pt-PT" sz="3200" dirty="0" smtClean="0"/>
              <a:t>Fundamento – incumprimento, por esse órgão, das condições e dos requisitos previstos no art.º 38º.</a:t>
            </a:r>
          </a:p>
          <a:p>
            <a:pPr algn="just"/>
            <a:endParaRPr lang="pt-PT" dirty="0"/>
          </a:p>
        </p:txBody>
      </p:sp>
    </p:spTree>
    <p:extLst>
      <p:ext uri="{BB962C8B-B14F-4D97-AF65-F5344CB8AC3E}">
        <p14:creationId xmlns:p14="http://schemas.microsoft.com/office/powerpoint/2010/main" val="37845634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Garantia para evitar um processo secundário</a:t>
            </a:r>
            <a:endParaRPr lang="pt-PT" b="1" dirty="0"/>
          </a:p>
        </p:txBody>
      </p:sp>
      <p:sp>
        <p:nvSpPr>
          <p:cNvPr id="3" name="Marcador de Posição de Conteúdo 2"/>
          <p:cNvSpPr>
            <a:spLocks noGrp="1"/>
          </p:cNvSpPr>
          <p:nvPr>
            <p:ph idx="1"/>
          </p:nvPr>
        </p:nvSpPr>
        <p:spPr>
          <a:xfrm>
            <a:off x="838200" y="1825624"/>
            <a:ext cx="10515600" cy="5032375"/>
          </a:xfrm>
        </p:spPr>
        <p:txBody>
          <a:bodyPr>
            <a:normAutofit lnSpcReduction="10000"/>
          </a:bodyPr>
          <a:lstStyle/>
          <a:p>
            <a:pPr marL="0" indent="0">
              <a:buNone/>
            </a:pPr>
            <a:r>
              <a:rPr lang="pt-PT" sz="3200" dirty="0" smtClean="0">
                <a:solidFill>
                  <a:schemeClr val="accent1">
                    <a:lumMod val="50000"/>
                  </a:schemeClr>
                </a:solidFill>
              </a:rPr>
              <a:t>Art.º 36º </a:t>
            </a:r>
            <a:r>
              <a:rPr lang="pt-PT" sz="3200" dirty="0" smtClean="0"/>
              <a:t>- Reforçar a universalidade.</a:t>
            </a:r>
          </a:p>
          <a:p>
            <a:pPr marL="0" indent="0">
              <a:buNone/>
            </a:pPr>
            <a:endParaRPr lang="pt-PT" sz="3200" dirty="0" smtClean="0">
              <a:solidFill>
                <a:schemeClr val="accent1">
                  <a:lumMod val="50000"/>
                </a:schemeClr>
              </a:solidFill>
            </a:endParaRPr>
          </a:p>
          <a:p>
            <a:pPr algn="just"/>
            <a:r>
              <a:rPr lang="pt-PT" sz="3200" dirty="0" smtClean="0"/>
              <a:t>Possibilidade de o </a:t>
            </a:r>
            <a:r>
              <a:rPr lang="pt-PT" sz="3200" dirty="0" smtClean="0">
                <a:solidFill>
                  <a:schemeClr val="accent1">
                    <a:lumMod val="50000"/>
                  </a:schemeClr>
                </a:solidFill>
              </a:rPr>
              <a:t>administrador de insolvência do processo principal de insolvência </a:t>
            </a:r>
            <a:r>
              <a:rPr lang="pt-PT" sz="3200" dirty="0" smtClean="0"/>
              <a:t>→ a fim de </a:t>
            </a:r>
            <a:r>
              <a:rPr lang="pt-PT" sz="3200" dirty="0" smtClean="0">
                <a:solidFill>
                  <a:schemeClr val="accent1">
                    <a:lumMod val="50000"/>
                  </a:schemeClr>
                </a:solidFill>
              </a:rPr>
              <a:t>evitar a abertura de um processo secundário</a:t>
            </a:r>
            <a:r>
              <a:rPr lang="pt-PT" sz="3200" dirty="0" smtClean="0"/>
              <a:t> → dar uma </a:t>
            </a:r>
            <a:r>
              <a:rPr lang="pt-PT" sz="3200" dirty="0" smtClean="0">
                <a:solidFill>
                  <a:schemeClr val="accent1">
                    <a:lumMod val="50000"/>
                  </a:schemeClr>
                </a:solidFill>
              </a:rPr>
              <a:t>garantia unilateral </a:t>
            </a:r>
            <a:r>
              <a:rPr lang="pt-PT" sz="3200" dirty="0" smtClean="0"/>
              <a:t>→ a respeito dos </a:t>
            </a:r>
            <a:r>
              <a:rPr lang="pt-PT" sz="3200" dirty="0" smtClean="0">
                <a:solidFill>
                  <a:schemeClr val="accent1">
                    <a:lumMod val="50000"/>
                  </a:schemeClr>
                </a:solidFill>
              </a:rPr>
              <a:t>bens situados no Estado Membro em que o processo secundário de insolvência possa ser aberto </a:t>
            </a:r>
            <a:r>
              <a:rPr lang="pt-PT" sz="3200" dirty="0" smtClean="0"/>
              <a:t>→ de que na distribuição dos bens ou das receitas provenientes da sua liquidação → </a:t>
            </a:r>
            <a:r>
              <a:rPr lang="pt-PT" sz="3200" dirty="0" smtClean="0">
                <a:solidFill>
                  <a:schemeClr val="accent1">
                    <a:lumMod val="50000"/>
                  </a:schemeClr>
                </a:solidFill>
              </a:rPr>
              <a:t>respeitará os direitos de distribuição e os privilégios creditórios consignados na lei nacional </a:t>
            </a:r>
            <a:r>
              <a:rPr lang="pt-PT" sz="3200" dirty="0" smtClean="0"/>
              <a:t>→ que assistiram aos credores se o processo secundário fosse aberto nesse Estado Membro. </a:t>
            </a:r>
          </a:p>
          <a:p>
            <a:endParaRPr lang="pt-PT" dirty="0"/>
          </a:p>
        </p:txBody>
      </p:sp>
    </p:spTree>
    <p:extLst>
      <p:ext uri="{BB962C8B-B14F-4D97-AF65-F5344CB8AC3E}">
        <p14:creationId xmlns:p14="http://schemas.microsoft.com/office/powerpoint/2010/main" val="13262021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Cooperação e Comunicação </a:t>
            </a:r>
            <a:endParaRPr lang="pt-PT" b="1" dirty="0"/>
          </a:p>
        </p:txBody>
      </p:sp>
      <p:sp>
        <p:nvSpPr>
          <p:cNvPr id="3" name="Marcador de Posição de Conteúdo 2"/>
          <p:cNvSpPr>
            <a:spLocks noGrp="1"/>
          </p:cNvSpPr>
          <p:nvPr>
            <p:ph idx="1"/>
          </p:nvPr>
        </p:nvSpPr>
        <p:spPr>
          <a:xfrm>
            <a:off x="838200" y="1825625"/>
            <a:ext cx="10515600" cy="4927872"/>
          </a:xfrm>
        </p:spPr>
        <p:txBody>
          <a:bodyPr/>
          <a:lstStyle/>
          <a:p>
            <a:endParaRPr lang="pt-PT" dirty="0" smtClean="0"/>
          </a:p>
          <a:p>
            <a:r>
              <a:rPr lang="pt-PT" dirty="0" smtClean="0">
                <a:solidFill>
                  <a:schemeClr val="accent1">
                    <a:lumMod val="50000"/>
                  </a:schemeClr>
                </a:solidFill>
              </a:rPr>
              <a:t>Processo principal/processo territorial/processo secundário:</a:t>
            </a:r>
          </a:p>
          <a:p>
            <a:pPr marL="0" indent="0">
              <a:buNone/>
            </a:pPr>
            <a:r>
              <a:rPr lang="pt-PT" sz="3200" dirty="0" smtClean="0"/>
              <a:t>→ </a:t>
            </a:r>
            <a:r>
              <a:rPr lang="pt-PT" sz="3200" dirty="0" smtClean="0">
                <a:solidFill>
                  <a:schemeClr val="accent1">
                    <a:lumMod val="50000"/>
                  </a:schemeClr>
                </a:solidFill>
              </a:rPr>
              <a:t>Entre administradores da insolvência </a:t>
            </a:r>
            <a:r>
              <a:rPr lang="pt-PT" sz="3200" dirty="0" smtClean="0"/>
              <a:t>– art.º 41º.</a:t>
            </a:r>
          </a:p>
          <a:p>
            <a:pPr marL="0" indent="0">
              <a:buNone/>
            </a:pPr>
            <a:r>
              <a:rPr lang="pt-PT" sz="3200" dirty="0" smtClean="0"/>
              <a:t>→ Qualquer forma/possibilidade de celebração de acordos ou protocolos.</a:t>
            </a:r>
          </a:p>
          <a:p>
            <a:pPr marL="0" indent="0">
              <a:buNone/>
            </a:pPr>
            <a:r>
              <a:rPr lang="pt-PT" sz="3200" dirty="0" smtClean="0"/>
              <a:t>→ </a:t>
            </a:r>
            <a:r>
              <a:rPr lang="pt-PT" sz="3200" dirty="0" smtClean="0">
                <a:solidFill>
                  <a:schemeClr val="accent1">
                    <a:lumMod val="50000"/>
                  </a:schemeClr>
                </a:solidFill>
              </a:rPr>
              <a:t>Entre órgãos jurisdicionais </a:t>
            </a:r>
            <a:r>
              <a:rPr lang="pt-PT" sz="3200" dirty="0" smtClean="0"/>
              <a:t>– art.º 42º.</a:t>
            </a:r>
          </a:p>
          <a:p>
            <a:pPr marL="0" indent="0">
              <a:buNone/>
            </a:pPr>
            <a:r>
              <a:rPr lang="pt-PT" sz="3200" dirty="0" smtClean="0"/>
              <a:t>→ Possibilidade de designar uma pessoa ou um organismo independente que atue de acordo com as suas instruções.</a:t>
            </a:r>
          </a:p>
          <a:p>
            <a:pPr marL="0" indent="0">
              <a:buNone/>
            </a:pPr>
            <a:r>
              <a:rPr lang="pt-PT" sz="3200" dirty="0" smtClean="0"/>
              <a:t>→ Cooperação por qualquer meio considerado adequado.</a:t>
            </a:r>
          </a:p>
          <a:p>
            <a:endParaRPr lang="pt-PT" sz="3200" dirty="0"/>
          </a:p>
        </p:txBody>
      </p:sp>
    </p:spTree>
    <p:extLst>
      <p:ext uri="{BB962C8B-B14F-4D97-AF65-F5344CB8AC3E}">
        <p14:creationId xmlns:p14="http://schemas.microsoft.com/office/powerpoint/2010/main" val="6205735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Cooperação e </a:t>
            </a:r>
            <a:r>
              <a:rPr lang="pt-PT" b="1" dirty="0" smtClean="0"/>
              <a:t>Comunicação </a:t>
            </a:r>
            <a:endParaRPr lang="pt-PT" dirty="0"/>
          </a:p>
        </p:txBody>
      </p:sp>
      <p:sp>
        <p:nvSpPr>
          <p:cNvPr id="3" name="Marcador de Posição de Conteúdo 2"/>
          <p:cNvSpPr>
            <a:spLocks noGrp="1"/>
          </p:cNvSpPr>
          <p:nvPr>
            <p:ph idx="1"/>
          </p:nvPr>
        </p:nvSpPr>
        <p:spPr>
          <a:xfrm>
            <a:off x="838200" y="1825624"/>
            <a:ext cx="10515600" cy="4731929"/>
          </a:xfrm>
        </p:spPr>
        <p:txBody>
          <a:bodyPr>
            <a:normAutofit/>
          </a:bodyPr>
          <a:lstStyle/>
          <a:p>
            <a:pPr marL="0" indent="0" algn="just">
              <a:buNone/>
            </a:pPr>
            <a:endParaRPr lang="pt-PT" sz="3200" dirty="0" smtClean="0"/>
          </a:p>
          <a:p>
            <a:pPr marL="0" indent="0" algn="just">
              <a:buNone/>
            </a:pPr>
            <a:r>
              <a:rPr lang="pt-PT" sz="3200" dirty="0" smtClean="0"/>
              <a:t>→ </a:t>
            </a:r>
            <a:r>
              <a:rPr lang="pt-PT" sz="3200" dirty="0" smtClean="0">
                <a:solidFill>
                  <a:schemeClr val="accent1">
                    <a:lumMod val="50000"/>
                  </a:schemeClr>
                </a:solidFill>
              </a:rPr>
              <a:t>Entre administradores da insolvência e órgãos jurisdicionais </a:t>
            </a:r>
            <a:r>
              <a:rPr lang="pt-PT" sz="3200" dirty="0" smtClean="0"/>
              <a:t>– art.º 43º</a:t>
            </a:r>
          </a:p>
          <a:p>
            <a:pPr marL="0" indent="0" algn="just">
              <a:buNone/>
            </a:pPr>
            <a:r>
              <a:rPr lang="pt-PT" sz="3200" dirty="0" smtClean="0"/>
              <a:t>→ Administrador do processo principal de insolvência;</a:t>
            </a:r>
          </a:p>
          <a:p>
            <a:pPr marL="0" indent="0" algn="just">
              <a:buNone/>
            </a:pPr>
            <a:r>
              <a:rPr lang="pt-PT" sz="3200" dirty="0" smtClean="0"/>
              <a:t>→ Administrador do processo territorial ou secundário.</a:t>
            </a:r>
          </a:p>
          <a:p>
            <a:pPr marL="0" indent="0" algn="just">
              <a:buNone/>
            </a:pPr>
            <a:r>
              <a:rPr lang="pt-PT" sz="3200" dirty="0" smtClean="0"/>
              <a:t> </a:t>
            </a:r>
          </a:p>
          <a:p>
            <a:pPr marL="0" indent="0" algn="just">
              <a:buNone/>
            </a:pPr>
            <a:r>
              <a:rPr lang="pt-PT" sz="3200" dirty="0" smtClean="0"/>
              <a:t>→ Cooperação pode ser assegurada por quaisquer meios adequados </a:t>
            </a:r>
          </a:p>
          <a:p>
            <a:pPr marL="0" indent="0" algn="just">
              <a:buNone/>
            </a:pPr>
            <a:endParaRPr lang="pt-PT" sz="3200" dirty="0">
              <a:solidFill>
                <a:schemeClr val="accent1">
                  <a:lumMod val="50000"/>
                </a:schemeClr>
              </a:solidFill>
            </a:endParaRPr>
          </a:p>
        </p:txBody>
      </p:sp>
    </p:spTree>
    <p:extLst>
      <p:ext uri="{BB962C8B-B14F-4D97-AF65-F5344CB8AC3E}">
        <p14:creationId xmlns:p14="http://schemas.microsoft.com/office/powerpoint/2010/main" val="35891996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Recuperação do devedor</a:t>
            </a:r>
            <a:endParaRPr lang="pt-PT" b="1" dirty="0"/>
          </a:p>
        </p:txBody>
      </p:sp>
      <p:sp>
        <p:nvSpPr>
          <p:cNvPr id="3" name="Marcador de Posição de Conteúdo 2"/>
          <p:cNvSpPr>
            <a:spLocks noGrp="1"/>
          </p:cNvSpPr>
          <p:nvPr>
            <p:ph idx="1"/>
          </p:nvPr>
        </p:nvSpPr>
        <p:spPr>
          <a:xfrm>
            <a:off x="838200" y="1825625"/>
            <a:ext cx="10515600" cy="4705804"/>
          </a:xfrm>
        </p:spPr>
        <p:txBody>
          <a:bodyPr/>
          <a:lstStyle/>
          <a:p>
            <a:pPr algn="just"/>
            <a:endParaRPr lang="pt-PT" dirty="0" smtClean="0">
              <a:solidFill>
                <a:schemeClr val="accent1">
                  <a:lumMod val="50000"/>
                </a:schemeClr>
              </a:solidFill>
            </a:endParaRPr>
          </a:p>
          <a:p>
            <a:pPr algn="just"/>
            <a:r>
              <a:rPr lang="pt-PT" dirty="0" smtClean="0"/>
              <a:t>Competência do administrador </a:t>
            </a:r>
            <a:r>
              <a:rPr lang="pt-PT" dirty="0" smtClean="0"/>
              <a:t>da insolvência para </a:t>
            </a:r>
            <a:r>
              <a:rPr lang="pt-PT" dirty="0" smtClean="0"/>
              <a:t>propor </a:t>
            </a:r>
            <a:r>
              <a:rPr lang="pt-PT" dirty="0" smtClean="0">
                <a:solidFill>
                  <a:schemeClr val="accent1">
                    <a:lumMod val="50000"/>
                  </a:schemeClr>
                </a:solidFill>
              </a:rPr>
              <a:t>planos de recuperação </a:t>
            </a:r>
            <a:r>
              <a:rPr lang="pt-PT" dirty="0" smtClean="0"/>
              <a:t>no processo </a:t>
            </a:r>
            <a:r>
              <a:rPr lang="pt-PT" dirty="0" smtClean="0"/>
              <a:t>secundário </a:t>
            </a:r>
            <a:r>
              <a:rPr lang="pt-PT" dirty="0" smtClean="0"/>
              <a:t>– art.º 47º</a:t>
            </a:r>
          </a:p>
          <a:p>
            <a:pPr algn="just"/>
            <a:endParaRPr lang="pt-PT" dirty="0"/>
          </a:p>
          <a:p>
            <a:pPr algn="just"/>
            <a:r>
              <a:rPr lang="pt-PT" dirty="0" smtClean="0"/>
              <a:t>Pedido do </a:t>
            </a:r>
            <a:r>
              <a:rPr lang="pt-PT" dirty="0" smtClean="0"/>
              <a:t>administrador da insolvência do </a:t>
            </a:r>
            <a:r>
              <a:rPr lang="pt-PT" dirty="0" smtClean="0"/>
              <a:t>processo principal de insolvência para pedir a </a:t>
            </a:r>
            <a:r>
              <a:rPr lang="pt-PT" dirty="0" smtClean="0">
                <a:solidFill>
                  <a:schemeClr val="accent1">
                    <a:lumMod val="50000"/>
                  </a:schemeClr>
                </a:solidFill>
              </a:rPr>
              <a:t>convolação do processo secundário de insolvência </a:t>
            </a:r>
            <a:r>
              <a:rPr lang="pt-PT" dirty="0" smtClean="0"/>
              <a:t>– art.º 51º </a:t>
            </a:r>
          </a:p>
          <a:p>
            <a:pPr algn="just"/>
            <a:endParaRPr lang="pt-PT" dirty="0"/>
          </a:p>
          <a:p>
            <a:pPr algn="just"/>
            <a:r>
              <a:rPr lang="pt-PT" dirty="0" smtClean="0">
                <a:solidFill>
                  <a:schemeClr val="accent1">
                    <a:lumMod val="50000"/>
                  </a:schemeClr>
                </a:solidFill>
              </a:rPr>
              <a:t>Finalidade prevista no art.º 1º </a:t>
            </a:r>
            <a:r>
              <a:rPr lang="pt-PT" dirty="0" smtClean="0"/>
              <a:t>- a de evitar a insolvência do devedor ou a cessação das suas atividades (v. considerando 10).</a:t>
            </a:r>
          </a:p>
          <a:p>
            <a:pPr marL="0" indent="0" algn="just">
              <a:buNone/>
            </a:pPr>
            <a:endParaRPr lang="pt-PT" dirty="0" smtClean="0"/>
          </a:p>
          <a:p>
            <a:pPr algn="just"/>
            <a:endParaRPr lang="pt-PT" dirty="0">
              <a:solidFill>
                <a:schemeClr val="accent1">
                  <a:lumMod val="50000"/>
                </a:schemeClr>
              </a:solidFill>
            </a:endParaRPr>
          </a:p>
          <a:p>
            <a:pPr algn="just"/>
            <a:endParaRPr lang="pt-PT" dirty="0">
              <a:solidFill>
                <a:schemeClr val="accent1">
                  <a:lumMod val="50000"/>
                </a:schemeClr>
              </a:solidFill>
            </a:endParaRPr>
          </a:p>
        </p:txBody>
      </p:sp>
    </p:spTree>
    <p:extLst>
      <p:ext uri="{BB962C8B-B14F-4D97-AF65-F5344CB8AC3E}">
        <p14:creationId xmlns:p14="http://schemas.microsoft.com/office/powerpoint/2010/main" val="338379882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Reclamação de créditos dos credores estrangeiros</a:t>
            </a:r>
            <a:endParaRPr lang="pt-PT" b="1" dirty="0"/>
          </a:p>
        </p:txBody>
      </p:sp>
      <p:sp>
        <p:nvSpPr>
          <p:cNvPr id="3" name="Marcador de Posição de Conteúdo 2"/>
          <p:cNvSpPr>
            <a:spLocks noGrp="1"/>
          </p:cNvSpPr>
          <p:nvPr>
            <p:ph idx="1"/>
          </p:nvPr>
        </p:nvSpPr>
        <p:spPr>
          <a:xfrm>
            <a:off x="838200" y="1825624"/>
            <a:ext cx="10515600" cy="5149941"/>
          </a:xfrm>
        </p:spPr>
        <p:txBody>
          <a:bodyPr>
            <a:normAutofit lnSpcReduction="10000"/>
          </a:bodyPr>
          <a:lstStyle/>
          <a:p>
            <a:pPr algn="just"/>
            <a:r>
              <a:rPr lang="pt-PT" sz="3200" dirty="0" smtClean="0">
                <a:solidFill>
                  <a:schemeClr val="accent1">
                    <a:lumMod val="50000"/>
                  </a:schemeClr>
                </a:solidFill>
              </a:rPr>
              <a:t>Art.º 53º </a:t>
            </a:r>
            <a:r>
              <a:rPr lang="pt-PT" sz="3200" dirty="0" smtClean="0"/>
              <a:t>- Direito de reclamação de créditos</a:t>
            </a:r>
          </a:p>
          <a:p>
            <a:pPr algn="just"/>
            <a:r>
              <a:rPr lang="pt-PT" sz="3200" dirty="0" smtClean="0">
                <a:solidFill>
                  <a:schemeClr val="accent1">
                    <a:lumMod val="50000"/>
                  </a:schemeClr>
                </a:solidFill>
              </a:rPr>
              <a:t>Art.º 54º </a:t>
            </a:r>
            <a:r>
              <a:rPr lang="pt-PT" sz="3200" dirty="0" smtClean="0"/>
              <a:t>- Obrigação de informação dos credores estrangeiros → utilização de formulário – não obrigatório no caso de pessoas singulares que não exerçam uma atividade comercial ou profissional – anexo I do Regulamento de Execução (EU) 2017/2015 da Comissão de 12 de junho de 2017.</a:t>
            </a:r>
          </a:p>
          <a:p>
            <a:pPr algn="just"/>
            <a:r>
              <a:rPr lang="pt-PT" sz="3200" dirty="0" smtClean="0">
                <a:solidFill>
                  <a:schemeClr val="accent1">
                    <a:lumMod val="50000"/>
                  </a:schemeClr>
                </a:solidFill>
              </a:rPr>
              <a:t>Art.º 55º </a:t>
            </a:r>
            <a:r>
              <a:rPr lang="pt-PT" sz="3200" dirty="0" smtClean="0"/>
              <a:t>- Procedimento de reclamação de créditos → utilização, não obrigatória, de formulário → </a:t>
            </a:r>
            <a:r>
              <a:rPr lang="pt-PT" sz="3200" dirty="0"/>
              <a:t>anexo </a:t>
            </a:r>
            <a:r>
              <a:rPr lang="pt-PT" sz="3200" dirty="0" smtClean="0"/>
              <a:t>II </a:t>
            </a:r>
            <a:r>
              <a:rPr lang="pt-PT" sz="3200" dirty="0"/>
              <a:t>do Regulamento de Execução (EU) 2017/2015 da Comissão de 12 de junho de 2017.</a:t>
            </a:r>
          </a:p>
          <a:p>
            <a:pPr algn="just"/>
            <a:endParaRPr lang="pt-PT" dirty="0"/>
          </a:p>
        </p:txBody>
      </p:sp>
    </p:spTree>
    <p:extLst>
      <p:ext uri="{BB962C8B-B14F-4D97-AF65-F5344CB8AC3E}">
        <p14:creationId xmlns:p14="http://schemas.microsoft.com/office/powerpoint/2010/main" val="37783265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Membros de um grupo de sociedades</a:t>
            </a:r>
            <a:endParaRPr lang="pt-PT" b="1" dirty="0"/>
          </a:p>
        </p:txBody>
      </p:sp>
      <p:sp>
        <p:nvSpPr>
          <p:cNvPr id="3" name="Marcador de Posição de Conteúdo 2"/>
          <p:cNvSpPr>
            <a:spLocks noGrp="1"/>
          </p:cNvSpPr>
          <p:nvPr>
            <p:ph idx="1"/>
          </p:nvPr>
        </p:nvSpPr>
        <p:spPr>
          <a:xfrm>
            <a:off x="838200" y="1825625"/>
            <a:ext cx="10515600" cy="4927872"/>
          </a:xfrm>
        </p:spPr>
        <p:txBody>
          <a:bodyPr>
            <a:normAutofit lnSpcReduction="10000"/>
          </a:bodyPr>
          <a:lstStyle/>
          <a:p>
            <a:pPr algn="just"/>
            <a:r>
              <a:rPr lang="pt-PT" dirty="0" smtClean="0">
                <a:solidFill>
                  <a:schemeClr val="accent1">
                    <a:lumMod val="50000"/>
                  </a:schemeClr>
                </a:solidFill>
              </a:rPr>
              <a:t>Capítulo V – Processos de insolvência relativos a um grupo de sociedades </a:t>
            </a:r>
            <a:r>
              <a:rPr lang="pt-PT" dirty="0" smtClean="0"/>
              <a:t>– Considerando 51.</a:t>
            </a:r>
            <a:endParaRPr lang="pt-PT" dirty="0" smtClean="0">
              <a:solidFill>
                <a:schemeClr val="accent1">
                  <a:lumMod val="50000"/>
                </a:schemeClr>
              </a:solidFill>
            </a:endParaRPr>
          </a:p>
          <a:p>
            <a:pPr marL="0" indent="0" algn="just">
              <a:buNone/>
            </a:pPr>
            <a:r>
              <a:rPr lang="pt-PT" dirty="0" smtClean="0"/>
              <a:t>→ </a:t>
            </a:r>
            <a:r>
              <a:rPr lang="pt-PT" dirty="0" smtClean="0">
                <a:solidFill>
                  <a:schemeClr val="accent1">
                    <a:lumMod val="50000"/>
                  </a:schemeClr>
                </a:solidFill>
              </a:rPr>
              <a:t>Grupo de sociedades para efeitos do Regulamento </a:t>
            </a:r>
            <a:r>
              <a:rPr lang="pt-PT" dirty="0" smtClean="0"/>
              <a:t>→ Uma empresa mãe e todas as suas empresas filiais – definição do art.º 2º, n.º 13.</a:t>
            </a:r>
          </a:p>
          <a:p>
            <a:pPr marL="0" indent="0" algn="just">
              <a:buNone/>
            </a:pPr>
            <a:r>
              <a:rPr lang="pt-PT" dirty="0" smtClean="0"/>
              <a:t>→ </a:t>
            </a:r>
            <a:r>
              <a:rPr lang="pt-PT" dirty="0" smtClean="0">
                <a:solidFill>
                  <a:schemeClr val="accent1">
                    <a:lumMod val="50000"/>
                  </a:schemeClr>
                </a:solidFill>
              </a:rPr>
              <a:t>Conceito de empresa mãe (</a:t>
            </a:r>
            <a:r>
              <a:rPr lang="pt-PT" dirty="0" err="1" smtClean="0">
                <a:solidFill>
                  <a:schemeClr val="accent1">
                    <a:lumMod val="50000"/>
                  </a:schemeClr>
                </a:solidFill>
              </a:rPr>
              <a:t>cfr</a:t>
            </a:r>
            <a:r>
              <a:rPr lang="pt-PT" dirty="0" smtClean="0">
                <a:solidFill>
                  <a:schemeClr val="accent1">
                    <a:lumMod val="50000"/>
                  </a:schemeClr>
                </a:solidFill>
              </a:rPr>
              <a:t>. DL 158/2009, de 13.07 – art.º 6º) </a:t>
            </a:r>
            <a:r>
              <a:rPr lang="pt-PT" dirty="0" smtClean="0"/>
              <a:t>:</a:t>
            </a:r>
          </a:p>
          <a:p>
            <a:pPr marL="0" indent="0" algn="just">
              <a:buNone/>
            </a:pPr>
            <a:r>
              <a:rPr lang="pt-PT" dirty="0"/>
              <a:t>	</a:t>
            </a:r>
            <a:r>
              <a:rPr lang="pt-PT" dirty="0" smtClean="0"/>
              <a:t>→ uma empresa que controla, direta ou indiretamente, uma ou mais empresas filiais;</a:t>
            </a:r>
          </a:p>
          <a:p>
            <a:pPr marL="0" indent="0" algn="just">
              <a:buNone/>
            </a:pPr>
            <a:r>
              <a:rPr lang="pt-PT" dirty="0"/>
              <a:t>	</a:t>
            </a:r>
            <a:r>
              <a:rPr lang="pt-PT" dirty="0" smtClean="0"/>
              <a:t>→ uma empresa que elabora demonstrações financeiras consolidadas nos termos da Diretiva 2013/34/EU do Parlamento Europeu e do Conselho – definição do art.º 2º, n.º 14.</a:t>
            </a:r>
          </a:p>
          <a:p>
            <a:pPr marL="0" indent="0" algn="just">
              <a:buNone/>
            </a:pPr>
            <a:r>
              <a:rPr lang="pt-PT" dirty="0" smtClean="0"/>
              <a:t>→Diferença com o conceito nacional de Grupo de Empresas – </a:t>
            </a:r>
            <a:r>
              <a:rPr lang="pt-PT" dirty="0" err="1" smtClean="0"/>
              <a:t>cfr</a:t>
            </a:r>
            <a:r>
              <a:rPr lang="pt-PT" dirty="0" smtClean="0"/>
              <a:t>. Título VI do Código das Sociedades Comerciais</a:t>
            </a:r>
            <a:endParaRPr lang="pt-PT" dirty="0"/>
          </a:p>
        </p:txBody>
      </p:sp>
    </p:spTree>
    <p:extLst>
      <p:ext uri="{BB962C8B-B14F-4D97-AF65-F5344CB8AC3E}">
        <p14:creationId xmlns:p14="http://schemas.microsoft.com/office/powerpoint/2010/main" val="318817754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Membros de um grupo de sociedades</a:t>
            </a:r>
            <a:endParaRPr lang="pt-PT" b="1" dirty="0"/>
          </a:p>
        </p:txBody>
      </p:sp>
      <p:sp>
        <p:nvSpPr>
          <p:cNvPr id="3" name="Marcador de Posição de Conteúdo 2"/>
          <p:cNvSpPr>
            <a:spLocks noGrp="1"/>
          </p:cNvSpPr>
          <p:nvPr>
            <p:ph idx="1"/>
          </p:nvPr>
        </p:nvSpPr>
        <p:spPr/>
        <p:txBody>
          <a:bodyPr/>
          <a:lstStyle/>
          <a:p>
            <a:pPr marL="0" indent="0" algn="just">
              <a:buNone/>
            </a:pPr>
            <a:r>
              <a:rPr lang="pt-PT" dirty="0" err="1" smtClean="0">
                <a:solidFill>
                  <a:schemeClr val="accent1">
                    <a:lumMod val="50000"/>
                  </a:schemeClr>
                </a:solidFill>
              </a:rPr>
              <a:t>Artºs</a:t>
            </a:r>
            <a:r>
              <a:rPr lang="pt-PT" dirty="0" smtClean="0">
                <a:solidFill>
                  <a:schemeClr val="accent1">
                    <a:lumMod val="50000"/>
                  </a:schemeClr>
                </a:solidFill>
              </a:rPr>
              <a:t> 57º, 58º e 59º </a:t>
            </a:r>
          </a:p>
          <a:p>
            <a:pPr marL="0" indent="0" algn="just">
              <a:buNone/>
            </a:pPr>
            <a:r>
              <a:rPr lang="pt-PT" dirty="0" smtClean="0"/>
              <a:t>→ Disposições referentes à cooperação e comunicação.</a:t>
            </a:r>
          </a:p>
          <a:p>
            <a:pPr marL="0" indent="0" algn="just">
              <a:buNone/>
            </a:pPr>
            <a:endParaRPr lang="pt-PT" dirty="0" smtClean="0"/>
          </a:p>
          <a:p>
            <a:pPr marL="0" indent="0" algn="just">
              <a:buNone/>
            </a:pPr>
            <a:r>
              <a:rPr lang="pt-PT" dirty="0" smtClean="0">
                <a:solidFill>
                  <a:schemeClr val="accent1">
                    <a:lumMod val="50000"/>
                  </a:schemeClr>
                </a:solidFill>
              </a:rPr>
              <a:t>Art.º 60º</a:t>
            </a:r>
          </a:p>
          <a:p>
            <a:pPr marL="0" indent="0" algn="just">
              <a:buNone/>
            </a:pPr>
            <a:r>
              <a:rPr lang="pt-PT" dirty="0" smtClean="0"/>
              <a:t>→ Poderes do administrador de insolvência.</a:t>
            </a:r>
          </a:p>
          <a:p>
            <a:pPr marL="0" indent="0" algn="just">
              <a:buNone/>
            </a:pPr>
            <a:r>
              <a:rPr lang="pt-PT" dirty="0"/>
              <a:t>	</a:t>
            </a:r>
            <a:r>
              <a:rPr lang="pt-PT" dirty="0" smtClean="0"/>
              <a:t>Objetivo → facilitar a gestão inicial do processo.</a:t>
            </a:r>
          </a:p>
          <a:p>
            <a:pPr marL="0" indent="0" algn="just">
              <a:buNone/>
            </a:pPr>
            <a:r>
              <a:rPr lang="pt-PT" dirty="0" err="1" smtClean="0">
                <a:solidFill>
                  <a:schemeClr val="accent1">
                    <a:lumMod val="50000"/>
                  </a:schemeClr>
                </a:solidFill>
              </a:rPr>
              <a:t>Artºs</a:t>
            </a:r>
            <a:r>
              <a:rPr lang="pt-PT" dirty="0" smtClean="0">
                <a:solidFill>
                  <a:schemeClr val="accent1">
                    <a:lumMod val="50000"/>
                  </a:schemeClr>
                </a:solidFill>
              </a:rPr>
              <a:t> 61º a 77º</a:t>
            </a:r>
          </a:p>
          <a:p>
            <a:pPr marL="0" indent="0" algn="just">
              <a:buNone/>
            </a:pPr>
            <a:r>
              <a:rPr lang="pt-PT" dirty="0" smtClean="0"/>
              <a:t>→ Previsão de abertura de processos de coordenação de grupo.</a:t>
            </a:r>
          </a:p>
          <a:p>
            <a:pPr marL="0" indent="0" algn="just">
              <a:buNone/>
            </a:pPr>
            <a:endParaRPr lang="pt-PT" dirty="0"/>
          </a:p>
        </p:txBody>
      </p:sp>
    </p:spTree>
    <p:extLst>
      <p:ext uri="{BB962C8B-B14F-4D97-AF65-F5344CB8AC3E}">
        <p14:creationId xmlns:p14="http://schemas.microsoft.com/office/powerpoint/2010/main" val="242525297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Membros de um grupo de sociedades</a:t>
            </a:r>
          </a:p>
        </p:txBody>
      </p:sp>
      <p:sp>
        <p:nvSpPr>
          <p:cNvPr id="3" name="Marcador de Posição de Conteúdo 2"/>
          <p:cNvSpPr>
            <a:spLocks noGrp="1"/>
          </p:cNvSpPr>
          <p:nvPr>
            <p:ph idx="1"/>
          </p:nvPr>
        </p:nvSpPr>
        <p:spPr>
          <a:xfrm>
            <a:off x="838200" y="1825625"/>
            <a:ext cx="10515600" cy="4810306"/>
          </a:xfrm>
        </p:spPr>
        <p:txBody>
          <a:bodyPr>
            <a:noAutofit/>
          </a:bodyPr>
          <a:lstStyle/>
          <a:p>
            <a:pPr marL="0" indent="0" algn="just">
              <a:buNone/>
            </a:pPr>
            <a:r>
              <a:rPr lang="pt-PT" sz="3200" dirty="0" smtClean="0">
                <a:solidFill>
                  <a:schemeClr val="accent1">
                    <a:lumMod val="50000"/>
                  </a:schemeClr>
                </a:solidFill>
              </a:rPr>
              <a:t>Art.º 61º</a:t>
            </a:r>
          </a:p>
          <a:p>
            <a:pPr algn="just"/>
            <a:r>
              <a:rPr lang="pt-PT" sz="3200" dirty="0" smtClean="0">
                <a:solidFill>
                  <a:schemeClr val="accent1">
                    <a:lumMod val="50000"/>
                  </a:schemeClr>
                </a:solidFill>
              </a:rPr>
              <a:t>Competência do órgão jurisdicional:</a:t>
            </a:r>
          </a:p>
          <a:p>
            <a:pPr marL="457200" lvl="1" indent="0" algn="just">
              <a:buNone/>
            </a:pPr>
            <a:r>
              <a:rPr lang="pt-PT" sz="3200" dirty="0" smtClean="0"/>
              <a:t>→ qualquer órgão jurisdicional competente para o processo de insolvência de um membro do grupo</a:t>
            </a:r>
          </a:p>
          <a:p>
            <a:pPr marL="457200" lvl="1" indent="0" algn="just">
              <a:buNone/>
            </a:pPr>
            <a:r>
              <a:rPr lang="pt-PT" sz="3200" dirty="0" smtClean="0"/>
              <a:t>→ pedido feito por um administrador </a:t>
            </a:r>
            <a:r>
              <a:rPr lang="pt-PT" sz="3200" dirty="0" smtClean="0"/>
              <a:t>da </a:t>
            </a:r>
            <a:r>
              <a:rPr lang="pt-PT" sz="3200" dirty="0" smtClean="0"/>
              <a:t>insolvência nomeado num processo de insolvência para um membro do grupo</a:t>
            </a:r>
          </a:p>
          <a:p>
            <a:pPr marL="457200" lvl="1" indent="0" algn="just">
              <a:buNone/>
            </a:pPr>
            <a:r>
              <a:rPr lang="pt-PT" sz="3200" dirty="0" smtClean="0"/>
              <a:t>→ segundo o disposto na lei aplicável ao processo de insolvência em que foi nomeado o administrador da insolvência</a:t>
            </a:r>
          </a:p>
        </p:txBody>
      </p:sp>
    </p:spTree>
    <p:extLst>
      <p:ext uri="{BB962C8B-B14F-4D97-AF65-F5344CB8AC3E}">
        <p14:creationId xmlns:p14="http://schemas.microsoft.com/office/powerpoint/2010/main" val="815587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a:bodyPr>
          <a:lstStyle/>
          <a:p>
            <a:pPr algn="ctr"/>
            <a:r>
              <a:rPr lang="pt-PT" b="1" dirty="0" smtClean="0"/>
              <a:t>Regulamento Europeu relativo aos processos de insolvência – âmbito de aplicação</a:t>
            </a:r>
            <a:endParaRPr lang="pt-PT" b="1" dirty="0"/>
          </a:p>
        </p:txBody>
      </p:sp>
      <p:sp>
        <p:nvSpPr>
          <p:cNvPr id="3" name="Marcador de Posição de Conteúdo 2"/>
          <p:cNvSpPr>
            <a:spLocks noGrp="1"/>
          </p:cNvSpPr>
          <p:nvPr>
            <p:ph idx="1"/>
          </p:nvPr>
        </p:nvSpPr>
        <p:spPr>
          <a:xfrm>
            <a:off x="838200" y="1825625"/>
            <a:ext cx="10515600" cy="4614364"/>
          </a:xfrm>
        </p:spPr>
        <p:txBody>
          <a:bodyPr>
            <a:normAutofit/>
          </a:bodyPr>
          <a:lstStyle/>
          <a:p>
            <a:endParaRPr lang="pt-PT" dirty="0" smtClean="0"/>
          </a:p>
          <a:p>
            <a:pPr algn="just"/>
            <a:r>
              <a:rPr lang="pt-PT" sz="3200" dirty="0" smtClean="0"/>
              <a:t>O Regulamento (UE) 2015/848 é aplicável aos processos de insolvência abertos após 26 de junho de 2017 – art.º 84º, n.º 1.</a:t>
            </a:r>
          </a:p>
          <a:p>
            <a:pPr algn="just"/>
            <a:endParaRPr lang="pt-PT" sz="3200" dirty="0" smtClean="0"/>
          </a:p>
          <a:p>
            <a:pPr algn="just"/>
            <a:r>
              <a:rPr lang="pt-PT" sz="3200" dirty="0" smtClean="0"/>
              <a:t>O Regulamento (CE) n.º 1346/2000 de 29.05 continua a aplicar-se aos processos abertos antes de 26 de junho de 2017 – art.º 84º, n.º 2.</a:t>
            </a:r>
          </a:p>
          <a:p>
            <a:endParaRPr lang="pt-PT" dirty="0"/>
          </a:p>
        </p:txBody>
      </p:sp>
    </p:spTree>
    <p:extLst>
      <p:ext uri="{BB962C8B-B14F-4D97-AF65-F5344CB8AC3E}">
        <p14:creationId xmlns:p14="http://schemas.microsoft.com/office/powerpoint/2010/main" val="35177519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Membros de um grupo de sociedades</a:t>
            </a:r>
          </a:p>
        </p:txBody>
      </p:sp>
      <p:sp>
        <p:nvSpPr>
          <p:cNvPr id="3" name="Marcador de Posição de Conteúdo 2"/>
          <p:cNvSpPr>
            <a:spLocks noGrp="1"/>
          </p:cNvSpPr>
          <p:nvPr>
            <p:ph idx="1"/>
          </p:nvPr>
        </p:nvSpPr>
        <p:spPr>
          <a:xfrm>
            <a:off x="838200" y="1825625"/>
            <a:ext cx="10515600" cy="4927872"/>
          </a:xfrm>
        </p:spPr>
        <p:txBody>
          <a:bodyPr>
            <a:normAutofit/>
          </a:bodyPr>
          <a:lstStyle/>
          <a:p>
            <a:pPr marL="0" indent="0" algn="just">
              <a:buNone/>
            </a:pPr>
            <a:r>
              <a:rPr lang="pt-PT" sz="3200" dirty="0" smtClean="0">
                <a:solidFill>
                  <a:schemeClr val="accent1">
                    <a:lumMod val="50000"/>
                  </a:schemeClr>
                </a:solidFill>
              </a:rPr>
              <a:t>Art.º 66º - Escolha do órgão jurisdicional</a:t>
            </a:r>
          </a:p>
          <a:p>
            <a:pPr marL="0" indent="0" algn="just">
              <a:buNone/>
            </a:pPr>
            <a:r>
              <a:rPr lang="pt-PT" sz="3200" dirty="0" smtClean="0"/>
              <a:t>→ Competência exclusiva do órgão jurisdicional de outro Estado Membro considerado mais apropriado → por pelo menos 2/3 de todos os administradores da insolvência nomeados para o processo de insolvência dos membros do grupo.</a:t>
            </a:r>
          </a:p>
          <a:p>
            <a:pPr marL="0" indent="0" algn="just">
              <a:buNone/>
            </a:pPr>
            <a:endParaRPr lang="pt-PT" sz="3200" dirty="0"/>
          </a:p>
          <a:p>
            <a:pPr marL="0" indent="0" algn="just">
              <a:buNone/>
            </a:pPr>
            <a:r>
              <a:rPr lang="pt-PT" sz="3200" dirty="0" smtClean="0"/>
              <a:t>→ </a:t>
            </a:r>
            <a:r>
              <a:rPr lang="pt-PT" sz="3200" dirty="0" smtClean="0">
                <a:solidFill>
                  <a:schemeClr val="accent1">
                    <a:lumMod val="50000"/>
                  </a:schemeClr>
                </a:solidFill>
              </a:rPr>
              <a:t>Nomeação de um administrador judicial como coordenador de grupo </a:t>
            </a:r>
            <a:r>
              <a:rPr lang="pt-PT" sz="3200" dirty="0" smtClean="0"/>
              <a:t>– </a:t>
            </a:r>
            <a:r>
              <a:rPr lang="pt-PT" sz="3200" dirty="0" err="1" smtClean="0"/>
              <a:t>artºs</a:t>
            </a:r>
            <a:r>
              <a:rPr lang="pt-PT" sz="3200" dirty="0" smtClean="0"/>
              <a:t> 61º, n.º 3, al. a), 71º, 72º.</a:t>
            </a:r>
            <a:endParaRPr lang="pt-PT" sz="3200" dirty="0"/>
          </a:p>
        </p:txBody>
      </p:sp>
    </p:spTree>
    <p:extLst>
      <p:ext uri="{BB962C8B-B14F-4D97-AF65-F5344CB8AC3E}">
        <p14:creationId xmlns:p14="http://schemas.microsoft.com/office/powerpoint/2010/main" val="34126429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Proteção de dados</a:t>
            </a:r>
            <a:endParaRPr lang="pt-PT" b="1" dirty="0"/>
          </a:p>
        </p:txBody>
      </p:sp>
      <p:sp>
        <p:nvSpPr>
          <p:cNvPr id="3" name="Marcador de Posição de Conteúdo 2"/>
          <p:cNvSpPr>
            <a:spLocks noGrp="1"/>
          </p:cNvSpPr>
          <p:nvPr>
            <p:ph idx="1"/>
          </p:nvPr>
        </p:nvSpPr>
        <p:spPr>
          <a:xfrm>
            <a:off x="838200" y="1825625"/>
            <a:ext cx="10515600" cy="4899640"/>
          </a:xfrm>
        </p:spPr>
        <p:txBody>
          <a:bodyPr>
            <a:normAutofit/>
          </a:bodyPr>
          <a:lstStyle/>
          <a:p>
            <a:r>
              <a:rPr lang="pt-PT" sz="3200" dirty="0" smtClean="0">
                <a:solidFill>
                  <a:schemeClr val="accent1">
                    <a:lumMod val="50000"/>
                  </a:schemeClr>
                </a:solidFill>
              </a:rPr>
              <a:t>Capítulo VI </a:t>
            </a:r>
            <a:r>
              <a:rPr lang="pt-PT" sz="3200" dirty="0" smtClean="0"/>
              <a:t>– </a:t>
            </a:r>
            <a:r>
              <a:rPr lang="pt-PT" sz="3200" dirty="0" err="1" smtClean="0"/>
              <a:t>Art.ºs</a:t>
            </a:r>
            <a:r>
              <a:rPr lang="pt-PT" sz="3200" dirty="0" smtClean="0"/>
              <a:t> 78º a 83º.</a:t>
            </a:r>
          </a:p>
          <a:p>
            <a:endParaRPr lang="pt-PT" sz="3200" dirty="0"/>
          </a:p>
          <a:p>
            <a:r>
              <a:rPr lang="pt-PT" sz="3200" dirty="0" smtClean="0">
                <a:solidFill>
                  <a:schemeClr val="accent1">
                    <a:lumMod val="50000"/>
                  </a:schemeClr>
                </a:solidFill>
              </a:rPr>
              <a:t>Proteção de dados:</a:t>
            </a:r>
          </a:p>
          <a:p>
            <a:pPr lvl="1"/>
            <a:r>
              <a:rPr lang="pt-PT" sz="3200" dirty="0" smtClean="0"/>
              <a:t>Normas aplicáveis – art.º 78º;</a:t>
            </a:r>
          </a:p>
          <a:p>
            <a:pPr lvl="1"/>
            <a:r>
              <a:rPr lang="pt-PT" sz="3200" dirty="0" smtClean="0"/>
              <a:t>Responsabilidade dos Estados Membros – art.º 79º;</a:t>
            </a:r>
          </a:p>
          <a:p>
            <a:pPr lvl="1"/>
            <a:r>
              <a:rPr lang="pt-PT" sz="3200" dirty="0" smtClean="0"/>
              <a:t>Responsabilidade da comissão – art.º 80º;</a:t>
            </a:r>
          </a:p>
          <a:p>
            <a:pPr lvl="1"/>
            <a:r>
              <a:rPr lang="pt-PT" sz="3200" dirty="0" smtClean="0"/>
              <a:t>Obrigações de informação – art.º 81º;</a:t>
            </a:r>
          </a:p>
          <a:p>
            <a:pPr lvl="1"/>
            <a:r>
              <a:rPr lang="pt-PT" sz="3200" dirty="0" smtClean="0"/>
              <a:t>Armazenamento de dados pessoais – art.º 82º;</a:t>
            </a:r>
          </a:p>
          <a:p>
            <a:pPr lvl="1"/>
            <a:r>
              <a:rPr lang="pt-PT" sz="3200" dirty="0" smtClean="0"/>
              <a:t>Acesso aos dados pessoais – art.º 83º. </a:t>
            </a:r>
            <a:endParaRPr lang="pt-PT" sz="3200" dirty="0"/>
          </a:p>
        </p:txBody>
      </p:sp>
    </p:spTree>
    <p:extLst>
      <p:ext uri="{BB962C8B-B14F-4D97-AF65-F5344CB8AC3E}">
        <p14:creationId xmlns:p14="http://schemas.microsoft.com/office/powerpoint/2010/main" val="33441761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Regulamento</a:t>
            </a:r>
            <a:endParaRPr lang="pt-PT" b="1" dirty="0"/>
          </a:p>
        </p:txBody>
      </p:sp>
      <p:sp>
        <p:nvSpPr>
          <p:cNvPr id="3" name="Marcador de Posição de Conteúdo 2"/>
          <p:cNvSpPr>
            <a:spLocks noGrp="1"/>
          </p:cNvSpPr>
          <p:nvPr>
            <p:ph idx="1"/>
          </p:nvPr>
        </p:nvSpPr>
        <p:spPr>
          <a:blipFill>
            <a:blip r:embed="rId2"/>
            <a:stretch>
              <a:fillRect/>
            </a:stretch>
          </a:blipFill>
        </p:spPr>
        <p:txBody>
          <a:bodyPr>
            <a:normAutofit lnSpcReduction="10000"/>
          </a:bodyPr>
          <a:lstStyle/>
          <a:p>
            <a:pPr marL="1371600" lvl="3" indent="0" algn="ctr">
              <a:buNone/>
            </a:pPr>
            <a:endParaRPr lang="pt-PT" dirty="0"/>
          </a:p>
          <a:p>
            <a:pPr marL="1371600" lvl="3" indent="0">
              <a:buNone/>
            </a:pPr>
            <a:r>
              <a:rPr lang="pt-PT" sz="6600" dirty="0"/>
              <a:t> </a:t>
            </a:r>
            <a:r>
              <a:rPr lang="pt-PT" sz="6600" dirty="0" smtClean="0"/>
              <a:t>          </a:t>
            </a:r>
          </a:p>
          <a:p>
            <a:pPr marL="1371600" lvl="3" indent="0">
              <a:buNone/>
            </a:pPr>
            <a:r>
              <a:rPr lang="pt-PT" sz="6600" dirty="0" smtClean="0"/>
              <a:t>            Obrigada</a:t>
            </a:r>
          </a:p>
          <a:p>
            <a:pPr marL="1371600" lvl="3" indent="0">
              <a:buNone/>
            </a:pPr>
            <a:endParaRPr lang="pt-PT" sz="6600" dirty="0"/>
          </a:p>
          <a:p>
            <a:pPr marL="1371600" lvl="3" indent="0">
              <a:buNone/>
            </a:pPr>
            <a:r>
              <a:rPr lang="pt-PT" sz="6600" dirty="0" smtClean="0"/>
              <a:t>						</a:t>
            </a:r>
            <a:r>
              <a:rPr lang="pt-PT" sz="2400" b="1" i="1" dirty="0" smtClean="0"/>
              <a:t>Elisabete Assunção </a:t>
            </a:r>
          </a:p>
          <a:p>
            <a:pPr marL="1371600" lvl="3" indent="0">
              <a:buNone/>
            </a:pPr>
            <a:r>
              <a:rPr lang="pt-PT" sz="2400" b="1" i="1" dirty="0"/>
              <a:t>	</a:t>
            </a:r>
            <a:r>
              <a:rPr lang="pt-PT" sz="2400" b="1" i="1" dirty="0" smtClean="0"/>
              <a:t>					Projeto </a:t>
            </a:r>
            <a:r>
              <a:rPr lang="pt-PT" sz="2400" b="1" i="1" dirty="0" err="1" smtClean="0"/>
              <a:t>Judinet</a:t>
            </a:r>
            <a:endParaRPr lang="pt-PT" sz="2400" b="1" i="1" dirty="0"/>
          </a:p>
        </p:txBody>
      </p:sp>
    </p:spTree>
    <p:extLst>
      <p:ext uri="{BB962C8B-B14F-4D97-AF65-F5344CB8AC3E}">
        <p14:creationId xmlns:p14="http://schemas.microsoft.com/office/powerpoint/2010/main" val="351833565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dirty="0" smtClean="0"/>
              <a:t>Caso prático</a:t>
            </a:r>
            <a:endParaRPr lang="pt-PT" dirty="0"/>
          </a:p>
        </p:txBody>
      </p:sp>
      <p:sp>
        <p:nvSpPr>
          <p:cNvPr id="3" name="Marcador de Posição de Conteúdo 2"/>
          <p:cNvSpPr>
            <a:spLocks noGrp="1"/>
          </p:cNvSpPr>
          <p:nvPr>
            <p:ph idx="1"/>
          </p:nvPr>
        </p:nvSpPr>
        <p:spPr>
          <a:xfrm>
            <a:off x="838200" y="1825625"/>
            <a:ext cx="10515600" cy="4888684"/>
          </a:xfrm>
        </p:spPr>
        <p:txBody>
          <a:bodyPr>
            <a:normAutofit fontScale="92500" lnSpcReduction="10000"/>
          </a:bodyPr>
          <a:lstStyle/>
          <a:p>
            <a:endParaRPr lang="pt-PT" dirty="0" smtClean="0"/>
          </a:p>
          <a:p>
            <a:pPr algn="just"/>
            <a:r>
              <a:rPr lang="pt-PT" dirty="0" smtClean="0"/>
              <a:t>Alex foi nomeado administrador, “Administrador </a:t>
            </a:r>
            <a:r>
              <a:rPr lang="pt-PT" dirty="0" err="1" smtClean="0"/>
              <a:t>Concursal</a:t>
            </a:r>
            <a:r>
              <a:rPr lang="pt-PT" dirty="0" smtClean="0"/>
              <a:t>”, num processo de insolvência (“Concurso”) que corre os seus termos em Madrid, de uma sociedade comercial com sede em Madrid, denominada “Guapa S.A.”.</a:t>
            </a:r>
          </a:p>
          <a:p>
            <a:pPr algn="just"/>
            <a:r>
              <a:rPr lang="pt-PT" dirty="0" smtClean="0"/>
              <a:t>A referida sociedade dedica-se à venda de casacos de pele de castor.</a:t>
            </a:r>
          </a:p>
          <a:p>
            <a:pPr algn="just"/>
            <a:r>
              <a:rPr lang="pt-PT" dirty="0" smtClean="0"/>
              <a:t>Essa sociedade tem, em Lisboa, desde há cerca de 3 anos, um estabelecimento comercial, aberto ao público, onde vende os seus casacos.</a:t>
            </a:r>
          </a:p>
          <a:p>
            <a:pPr algn="just"/>
            <a:r>
              <a:rPr lang="pt-PT" dirty="0" smtClean="0"/>
              <a:t>Esse estabelecimento é da propriedade da “Guapa S.A.”, encontrando-se constituída uma hipoteca sobre o mesmo a favor do Banco X., tendo este Banco um crédito sobre a referida sociedade.</a:t>
            </a:r>
          </a:p>
          <a:p>
            <a:pPr algn="just"/>
            <a:r>
              <a:rPr lang="pt-PT" dirty="0"/>
              <a:t>O referido Banco </a:t>
            </a:r>
            <a:r>
              <a:rPr lang="pt-PT" dirty="0" smtClean="0"/>
              <a:t>requereu, </a:t>
            </a:r>
            <a:r>
              <a:rPr lang="pt-PT" dirty="0"/>
              <a:t>junto do Juízo de Comércio de </a:t>
            </a:r>
            <a:r>
              <a:rPr lang="pt-PT" dirty="0" smtClean="0"/>
              <a:t>Lisboa, </a:t>
            </a:r>
            <a:r>
              <a:rPr lang="pt-PT" dirty="0"/>
              <a:t>a abertura de um processo secundário de </a:t>
            </a:r>
            <a:r>
              <a:rPr lang="pt-PT" dirty="0" smtClean="0"/>
              <a:t>insolvência da referida sociedade comercial.</a:t>
            </a:r>
          </a:p>
          <a:p>
            <a:pPr algn="just"/>
            <a:endParaRPr lang="pt-PT" dirty="0" smtClean="0"/>
          </a:p>
          <a:p>
            <a:pPr algn="just"/>
            <a:endParaRPr lang="pt-PT" dirty="0" smtClean="0"/>
          </a:p>
        </p:txBody>
      </p:sp>
    </p:spTree>
    <p:extLst>
      <p:ext uri="{BB962C8B-B14F-4D97-AF65-F5344CB8AC3E}">
        <p14:creationId xmlns:p14="http://schemas.microsoft.com/office/powerpoint/2010/main" val="350485419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5936"/>
            <a:ext cx="10515600" cy="1325563"/>
          </a:xfrm>
          <a:solidFill>
            <a:schemeClr val="accent1">
              <a:lumMod val="60000"/>
              <a:lumOff val="40000"/>
            </a:schemeClr>
          </a:solidFill>
        </p:spPr>
        <p:txBody>
          <a:bodyPr/>
          <a:lstStyle/>
          <a:p>
            <a:pPr algn="ctr"/>
            <a:r>
              <a:rPr lang="pt-PT" dirty="0"/>
              <a:t>Caso prático</a:t>
            </a:r>
          </a:p>
        </p:txBody>
      </p:sp>
      <p:sp>
        <p:nvSpPr>
          <p:cNvPr id="3" name="Marcador de Posição de Conteúdo 2"/>
          <p:cNvSpPr>
            <a:spLocks noGrp="1"/>
          </p:cNvSpPr>
          <p:nvPr>
            <p:ph idx="1"/>
          </p:nvPr>
        </p:nvSpPr>
        <p:spPr>
          <a:xfrm>
            <a:off x="838200" y="1825625"/>
            <a:ext cx="10515600" cy="4810306"/>
          </a:xfrm>
        </p:spPr>
        <p:txBody>
          <a:bodyPr>
            <a:normAutofit fontScale="85000" lnSpcReduction="20000"/>
          </a:bodyPr>
          <a:lstStyle/>
          <a:p>
            <a:pPr marL="0" indent="0" algn="just">
              <a:lnSpc>
                <a:spcPct val="120000"/>
              </a:lnSpc>
              <a:buNone/>
            </a:pPr>
            <a:r>
              <a:rPr lang="pt-PT" sz="3400" dirty="0" smtClean="0"/>
              <a:t>     </a:t>
            </a:r>
            <a:r>
              <a:rPr lang="pt-PT" sz="3400" dirty="0" smtClean="0">
                <a:solidFill>
                  <a:schemeClr val="accent1">
                    <a:lumMod val="50000"/>
                  </a:schemeClr>
                </a:solidFill>
              </a:rPr>
              <a:t>Tendo em consideração os dados referidos, pondere a resposta fundamentada às seguintes questões:</a:t>
            </a:r>
          </a:p>
          <a:p>
            <a:pPr marL="0" indent="0" algn="just">
              <a:buNone/>
            </a:pPr>
            <a:endParaRPr lang="pt-PT" sz="3400" dirty="0" smtClean="0">
              <a:solidFill>
                <a:schemeClr val="accent1">
                  <a:lumMod val="50000"/>
                </a:schemeClr>
              </a:solidFill>
            </a:endParaRPr>
          </a:p>
          <a:p>
            <a:pPr marL="0" indent="0" algn="just">
              <a:lnSpc>
                <a:spcPct val="120000"/>
              </a:lnSpc>
              <a:buNone/>
            </a:pPr>
            <a:r>
              <a:rPr lang="pt-PT" sz="3400" dirty="0" smtClean="0"/>
              <a:t>	- Poderá o referido Banco X requerer a abertura do processo identificado?</a:t>
            </a:r>
          </a:p>
          <a:p>
            <a:pPr marL="457200" lvl="1" indent="0" algn="just">
              <a:lnSpc>
                <a:spcPct val="120000"/>
              </a:lnSpc>
              <a:buNone/>
            </a:pPr>
            <a:r>
              <a:rPr lang="pt-PT" sz="3400" dirty="0"/>
              <a:t>		</a:t>
            </a:r>
            <a:endParaRPr lang="pt-PT" sz="3400" dirty="0" smtClean="0"/>
          </a:p>
          <a:p>
            <a:pPr marL="457200" lvl="1" indent="0" algn="just">
              <a:lnSpc>
                <a:spcPct val="120000"/>
              </a:lnSpc>
              <a:buNone/>
            </a:pPr>
            <a:r>
              <a:rPr lang="pt-PT" sz="3400" dirty="0"/>
              <a:t>	</a:t>
            </a:r>
            <a:r>
              <a:rPr lang="pt-PT" sz="3400" dirty="0" smtClean="0"/>
              <a:t>- Considerando o pedido formulado, como deverá atuar o órgão jurisdicional perante o qual o mesmo foi apresentado?</a:t>
            </a:r>
          </a:p>
          <a:p>
            <a:pPr marL="457200" lvl="1" indent="0" algn="just">
              <a:buNone/>
            </a:pPr>
            <a:endParaRPr lang="pt-PT" dirty="0" smtClean="0"/>
          </a:p>
          <a:p>
            <a:pPr marL="457200" lvl="1" indent="0" algn="just">
              <a:buNone/>
            </a:pPr>
            <a:r>
              <a:rPr lang="pt-PT" dirty="0"/>
              <a:t>		</a:t>
            </a:r>
          </a:p>
        </p:txBody>
      </p:sp>
    </p:spTree>
    <p:extLst>
      <p:ext uri="{BB962C8B-B14F-4D97-AF65-F5344CB8AC3E}">
        <p14:creationId xmlns:p14="http://schemas.microsoft.com/office/powerpoint/2010/main" val="360714088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dirty="0"/>
              <a:t>Caso prático</a:t>
            </a:r>
          </a:p>
        </p:txBody>
      </p:sp>
      <p:sp>
        <p:nvSpPr>
          <p:cNvPr id="3" name="Marcador de Posição de Conteúdo 2"/>
          <p:cNvSpPr>
            <a:spLocks noGrp="1"/>
          </p:cNvSpPr>
          <p:nvPr>
            <p:ph idx="1"/>
          </p:nvPr>
        </p:nvSpPr>
        <p:spPr>
          <a:xfrm>
            <a:off x="838200" y="1825625"/>
            <a:ext cx="10515600" cy="4810306"/>
          </a:xfrm>
        </p:spPr>
        <p:txBody>
          <a:bodyPr>
            <a:normAutofit/>
          </a:bodyPr>
          <a:lstStyle/>
          <a:p>
            <a:pPr marL="0" lvl="1" indent="0">
              <a:spcBef>
                <a:spcPts val="1000"/>
              </a:spcBef>
              <a:buNone/>
            </a:pPr>
            <a:r>
              <a:rPr lang="pt-PT" dirty="0"/>
              <a:t>	</a:t>
            </a:r>
            <a:endParaRPr lang="pt-PT" dirty="0" smtClean="0"/>
          </a:p>
          <a:p>
            <a:pPr lvl="1" algn="just">
              <a:buFontTx/>
              <a:buChar char="-"/>
            </a:pPr>
            <a:r>
              <a:rPr lang="pt-PT" sz="3200" dirty="0" smtClean="0"/>
              <a:t>Poderá Alex </a:t>
            </a:r>
            <a:r>
              <a:rPr lang="pt-PT" sz="3200" dirty="0"/>
              <a:t>evitar a abertura desse processo secundário </a:t>
            </a:r>
          </a:p>
          <a:p>
            <a:pPr marL="457200" lvl="1" indent="0" algn="just">
              <a:buNone/>
            </a:pPr>
            <a:r>
              <a:rPr lang="pt-PT" sz="3200" dirty="0" smtClean="0"/>
              <a:t>de </a:t>
            </a:r>
            <a:r>
              <a:rPr lang="pt-PT" sz="3200" dirty="0"/>
              <a:t>insolvência? Em caso afirmativo, </a:t>
            </a:r>
            <a:r>
              <a:rPr lang="pt-PT" sz="3200" dirty="0" smtClean="0"/>
              <a:t>por que </a:t>
            </a:r>
            <a:r>
              <a:rPr lang="pt-PT" sz="3200" dirty="0"/>
              <a:t>forma</a:t>
            </a:r>
            <a:r>
              <a:rPr lang="pt-PT" sz="3200" dirty="0" smtClean="0"/>
              <a:t>?</a:t>
            </a:r>
          </a:p>
          <a:p>
            <a:pPr marL="457200" lvl="1" indent="0" algn="just">
              <a:buNone/>
            </a:pPr>
            <a:endParaRPr lang="pt-PT" sz="3200" dirty="0"/>
          </a:p>
          <a:p>
            <a:pPr lvl="1" algn="just">
              <a:buFontTx/>
              <a:buChar char="-"/>
            </a:pPr>
            <a:r>
              <a:rPr lang="pt-PT" sz="3200" dirty="0" smtClean="0"/>
              <a:t>E </a:t>
            </a:r>
            <a:r>
              <a:rPr lang="pt-PT" sz="3200" dirty="0"/>
              <a:t>se Alex entender que deverá ser aberto um processo </a:t>
            </a:r>
            <a:r>
              <a:rPr lang="pt-PT" sz="3200" dirty="0" smtClean="0"/>
              <a:t>de</a:t>
            </a:r>
          </a:p>
          <a:p>
            <a:pPr marL="457200" lvl="1" indent="0" algn="just">
              <a:buNone/>
            </a:pPr>
            <a:r>
              <a:rPr lang="pt-PT" sz="3200" dirty="0" smtClean="0"/>
              <a:t>PER </a:t>
            </a:r>
            <a:r>
              <a:rPr lang="pt-PT" sz="3200" dirty="0"/>
              <a:t>e não um </a:t>
            </a:r>
            <a:r>
              <a:rPr lang="pt-PT" sz="3200" dirty="0" smtClean="0"/>
              <a:t>processo </a:t>
            </a:r>
            <a:r>
              <a:rPr lang="pt-PT" sz="3200" dirty="0"/>
              <a:t>de insolvência, o que poderá </a:t>
            </a:r>
            <a:r>
              <a:rPr lang="pt-PT" sz="3200" dirty="0" smtClean="0"/>
              <a:t>fazer?</a:t>
            </a:r>
          </a:p>
          <a:p>
            <a:pPr marL="457200" lvl="1" indent="0" algn="just">
              <a:buNone/>
            </a:pPr>
            <a:endParaRPr lang="pt-PT" sz="3200" dirty="0" smtClean="0"/>
          </a:p>
          <a:p>
            <a:pPr lvl="1" algn="just">
              <a:buFontTx/>
              <a:buChar char="-"/>
            </a:pPr>
            <a:r>
              <a:rPr lang="pt-PT" sz="3200" dirty="0" smtClean="0"/>
              <a:t>Supondo que o referido Processo Secundário foi aberto, </a:t>
            </a:r>
            <a:endParaRPr lang="pt-PT" sz="3200" dirty="0"/>
          </a:p>
          <a:p>
            <a:pPr marL="457200" lvl="1" indent="0" algn="just">
              <a:buNone/>
            </a:pPr>
            <a:r>
              <a:rPr lang="pt-PT" sz="3200" dirty="0" smtClean="0"/>
              <a:t>qual a Lei aplicável ao mesmo?</a:t>
            </a:r>
          </a:p>
        </p:txBody>
      </p:sp>
    </p:spTree>
    <p:extLst>
      <p:ext uri="{BB962C8B-B14F-4D97-AF65-F5344CB8AC3E}">
        <p14:creationId xmlns:p14="http://schemas.microsoft.com/office/powerpoint/2010/main" val="96476082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dirty="0" smtClean="0"/>
              <a:t>Caso prático</a:t>
            </a:r>
            <a:endParaRPr lang="pt-PT" dirty="0"/>
          </a:p>
        </p:txBody>
      </p:sp>
      <p:sp>
        <p:nvSpPr>
          <p:cNvPr id="3" name="Marcador de Posição de Conteúdo 2"/>
          <p:cNvSpPr>
            <a:spLocks noGrp="1"/>
          </p:cNvSpPr>
          <p:nvPr>
            <p:ph idx="1"/>
          </p:nvPr>
        </p:nvSpPr>
        <p:spPr>
          <a:xfrm>
            <a:off x="838200" y="1825624"/>
            <a:ext cx="10515600" cy="4758055"/>
          </a:xfrm>
        </p:spPr>
        <p:txBody>
          <a:bodyPr/>
          <a:lstStyle/>
          <a:p>
            <a:endParaRPr lang="pt-PT" dirty="0" smtClean="0"/>
          </a:p>
          <a:p>
            <a:r>
              <a:rPr lang="pt-PT" dirty="0" smtClean="0">
                <a:solidFill>
                  <a:schemeClr val="accent1">
                    <a:lumMod val="50000"/>
                  </a:schemeClr>
                </a:solidFill>
              </a:rPr>
              <a:t>Propostas de solução:</a:t>
            </a:r>
          </a:p>
          <a:p>
            <a:pPr marL="0" indent="0">
              <a:buNone/>
            </a:pPr>
            <a:r>
              <a:rPr lang="pt-PT" dirty="0" smtClean="0">
                <a:solidFill>
                  <a:schemeClr val="accent1">
                    <a:lumMod val="50000"/>
                  </a:schemeClr>
                </a:solidFill>
              </a:rPr>
              <a:t>Questão 1: </a:t>
            </a:r>
            <a:r>
              <a:rPr lang="pt-PT" dirty="0" err="1"/>
              <a:t>A</a:t>
            </a:r>
            <a:r>
              <a:rPr lang="pt-PT" dirty="0" err="1" smtClean="0"/>
              <a:t>rt.ºs</a:t>
            </a:r>
            <a:r>
              <a:rPr lang="pt-PT" dirty="0" smtClean="0"/>
              <a:t> 3º, n.º 2, 2º, n.º 10 e 34º Regulamento;</a:t>
            </a:r>
          </a:p>
          <a:p>
            <a:pPr marL="0" indent="0">
              <a:buNone/>
            </a:pPr>
            <a:r>
              <a:rPr lang="pt-PT" dirty="0" smtClean="0">
                <a:solidFill>
                  <a:schemeClr val="accent1">
                    <a:lumMod val="50000"/>
                  </a:schemeClr>
                </a:solidFill>
              </a:rPr>
              <a:t>Questão </a:t>
            </a:r>
            <a:r>
              <a:rPr lang="pt-PT" dirty="0">
                <a:solidFill>
                  <a:schemeClr val="accent1">
                    <a:lumMod val="50000"/>
                  </a:schemeClr>
                </a:solidFill>
              </a:rPr>
              <a:t>2</a:t>
            </a:r>
            <a:r>
              <a:rPr lang="pt-PT" dirty="0" smtClean="0">
                <a:solidFill>
                  <a:schemeClr val="accent1">
                    <a:lumMod val="50000"/>
                  </a:schemeClr>
                </a:solidFill>
              </a:rPr>
              <a:t>: </a:t>
            </a:r>
            <a:r>
              <a:rPr lang="pt-PT" dirty="0" err="1" smtClean="0"/>
              <a:t>Art.ºs</a:t>
            </a:r>
            <a:r>
              <a:rPr lang="pt-PT" dirty="0" smtClean="0"/>
              <a:t> 4º e 38º;</a:t>
            </a:r>
          </a:p>
          <a:p>
            <a:pPr marL="0" indent="0">
              <a:buNone/>
            </a:pPr>
            <a:r>
              <a:rPr lang="pt-PT" dirty="0" smtClean="0">
                <a:solidFill>
                  <a:schemeClr val="accent1">
                    <a:lumMod val="50000"/>
                  </a:schemeClr>
                </a:solidFill>
              </a:rPr>
              <a:t>Questão </a:t>
            </a:r>
            <a:r>
              <a:rPr lang="pt-PT" dirty="0" smtClean="0">
                <a:solidFill>
                  <a:schemeClr val="accent1">
                    <a:lumMod val="50000"/>
                  </a:schemeClr>
                </a:solidFill>
              </a:rPr>
              <a:t>3: </a:t>
            </a:r>
            <a:r>
              <a:rPr lang="pt-PT" dirty="0" smtClean="0"/>
              <a:t>Art.º 36º, 38º, nº 2;</a:t>
            </a:r>
          </a:p>
          <a:p>
            <a:pPr marL="0" indent="0">
              <a:buNone/>
            </a:pPr>
            <a:r>
              <a:rPr lang="pt-PT" dirty="0" smtClean="0">
                <a:solidFill>
                  <a:schemeClr val="accent1">
                    <a:lumMod val="50000"/>
                  </a:schemeClr>
                </a:solidFill>
              </a:rPr>
              <a:t>Questão </a:t>
            </a:r>
            <a:r>
              <a:rPr lang="pt-PT" dirty="0" smtClean="0">
                <a:solidFill>
                  <a:schemeClr val="accent1">
                    <a:lumMod val="50000"/>
                  </a:schemeClr>
                </a:solidFill>
              </a:rPr>
              <a:t>4: </a:t>
            </a:r>
            <a:r>
              <a:rPr lang="pt-PT" dirty="0" smtClean="0"/>
              <a:t>Art.º 38º, n.º 4;</a:t>
            </a:r>
          </a:p>
          <a:p>
            <a:pPr marL="0" indent="0">
              <a:buNone/>
            </a:pPr>
            <a:r>
              <a:rPr lang="pt-PT" dirty="0" smtClean="0">
                <a:solidFill>
                  <a:schemeClr val="accent1">
                    <a:lumMod val="50000"/>
                  </a:schemeClr>
                </a:solidFill>
              </a:rPr>
              <a:t>Questão </a:t>
            </a:r>
            <a:r>
              <a:rPr lang="pt-PT" dirty="0" smtClean="0">
                <a:solidFill>
                  <a:schemeClr val="accent1">
                    <a:lumMod val="50000"/>
                  </a:schemeClr>
                </a:solidFill>
              </a:rPr>
              <a:t>5: </a:t>
            </a:r>
            <a:r>
              <a:rPr lang="pt-PT" dirty="0" smtClean="0"/>
              <a:t>Art.º 35º Regulamento e 276º do CIRE.</a:t>
            </a:r>
            <a:endParaRPr lang="pt-PT" dirty="0"/>
          </a:p>
          <a:p>
            <a:pPr marL="0" indent="0">
              <a:buNone/>
            </a:pPr>
            <a:endParaRPr lang="pt-PT" dirty="0">
              <a:solidFill>
                <a:schemeClr val="accent1">
                  <a:lumMod val="50000"/>
                </a:schemeClr>
              </a:solidFill>
            </a:endParaRPr>
          </a:p>
        </p:txBody>
      </p:sp>
    </p:spTree>
    <p:extLst>
      <p:ext uri="{BB962C8B-B14F-4D97-AF65-F5344CB8AC3E}">
        <p14:creationId xmlns:p14="http://schemas.microsoft.com/office/powerpoint/2010/main" val="3855223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a:t>Regulamento Europeu relativo aos processos de insolvência – âmbito de </a:t>
            </a:r>
            <a:r>
              <a:rPr lang="pt-PT" b="1" dirty="0" smtClean="0"/>
              <a:t>aplicação</a:t>
            </a:r>
            <a:endParaRPr lang="pt-PT" b="1" dirty="0"/>
          </a:p>
        </p:txBody>
      </p:sp>
      <p:sp>
        <p:nvSpPr>
          <p:cNvPr id="3" name="Marcador de Posição de Conteúdo 2"/>
          <p:cNvSpPr>
            <a:spLocks noGrp="1"/>
          </p:cNvSpPr>
          <p:nvPr>
            <p:ph idx="1"/>
          </p:nvPr>
        </p:nvSpPr>
        <p:spPr>
          <a:xfrm>
            <a:off x="838200" y="1825625"/>
            <a:ext cx="10515600" cy="4836432"/>
          </a:xfrm>
        </p:spPr>
        <p:txBody>
          <a:bodyPr>
            <a:normAutofit/>
          </a:bodyPr>
          <a:lstStyle/>
          <a:p>
            <a:endParaRPr lang="pt-PT" dirty="0" smtClean="0"/>
          </a:p>
          <a:p>
            <a:pPr algn="just"/>
            <a:r>
              <a:rPr lang="pt-PT" dirty="0" smtClean="0"/>
              <a:t>Para além dos Regulamentos referidos, importa considerar que existem </a:t>
            </a:r>
            <a:r>
              <a:rPr lang="pt-PT" dirty="0" smtClean="0">
                <a:solidFill>
                  <a:schemeClr val="accent1">
                    <a:lumMod val="50000"/>
                  </a:schemeClr>
                </a:solidFill>
              </a:rPr>
              <a:t>outros instrumentos de direito da EU </a:t>
            </a:r>
            <a:r>
              <a:rPr lang="pt-PT" dirty="0" smtClean="0"/>
              <a:t>que caberá ter em consideração no que respeita a esta matéria:</a:t>
            </a:r>
          </a:p>
          <a:p>
            <a:pPr lvl="1" algn="just"/>
            <a:r>
              <a:rPr lang="pt-PT" sz="2800" dirty="0" smtClean="0"/>
              <a:t>Por um lado, os instrumentos aplicáveis às entidades excluídas do âmbito de aplicação do regulamento – art.º 1º, n.º2 do Regulamento.</a:t>
            </a:r>
          </a:p>
          <a:p>
            <a:pPr lvl="1" algn="just"/>
            <a:r>
              <a:rPr lang="pt-PT" sz="2800" dirty="0" smtClean="0"/>
              <a:t>Por outro lado, instrumentos destinados a regular outras matérias, dando-se como exemplo – a Diretiva 2008/94/CE referente à Proteção dos </a:t>
            </a:r>
            <a:r>
              <a:rPr lang="pt-PT" sz="2800" dirty="0"/>
              <a:t>t</a:t>
            </a:r>
            <a:r>
              <a:rPr lang="pt-PT" sz="2800" dirty="0" smtClean="0"/>
              <a:t>rabalhadores assalariados em caso de insolvência do devedor.</a:t>
            </a:r>
            <a:endParaRPr lang="pt-PT" sz="2800" dirty="0"/>
          </a:p>
        </p:txBody>
      </p:sp>
    </p:spTree>
    <p:extLst>
      <p:ext uri="{BB962C8B-B14F-4D97-AF65-F5344CB8AC3E}">
        <p14:creationId xmlns:p14="http://schemas.microsoft.com/office/powerpoint/2010/main" val="2200021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a:bodyPr>
          <a:lstStyle/>
          <a:p>
            <a:pPr algn="ctr"/>
            <a:r>
              <a:rPr lang="pt-PT" b="1" dirty="0" smtClean="0"/>
              <a:t>Regulamento Europeu relativo aos processos de insolvência – âmbito de aplicação</a:t>
            </a:r>
            <a:endParaRPr lang="pt-PT" b="1" dirty="0"/>
          </a:p>
        </p:txBody>
      </p:sp>
      <p:sp>
        <p:nvSpPr>
          <p:cNvPr id="3" name="Marcador de Posição de Conteúdo 2"/>
          <p:cNvSpPr>
            <a:spLocks noGrp="1"/>
          </p:cNvSpPr>
          <p:nvPr>
            <p:ph idx="1"/>
          </p:nvPr>
        </p:nvSpPr>
        <p:spPr/>
        <p:txBody>
          <a:bodyPr/>
          <a:lstStyle/>
          <a:p>
            <a:endParaRPr lang="pt-PT" dirty="0" smtClean="0"/>
          </a:p>
          <a:p>
            <a:pPr algn="just"/>
            <a:endParaRPr lang="pt-PT" dirty="0" smtClean="0"/>
          </a:p>
          <a:p>
            <a:pPr algn="just"/>
            <a:endParaRPr lang="pt-PT" dirty="0"/>
          </a:p>
          <a:p>
            <a:pPr algn="just"/>
            <a:r>
              <a:rPr lang="pt-PT" sz="3200" dirty="0" smtClean="0"/>
              <a:t>O Regulamento aplica-se a todos os Estados Membros da União, com exceção da Dinamarca, que não participou na adoção do Regulamento, não ficando vinculada ao mesmo, nem sujeita à sua aplicação – considerando 88.</a:t>
            </a:r>
          </a:p>
          <a:p>
            <a:pPr marL="0" indent="0" algn="just">
              <a:buNone/>
            </a:pPr>
            <a:endParaRPr lang="pt-PT" dirty="0" smtClean="0"/>
          </a:p>
        </p:txBody>
      </p:sp>
    </p:spTree>
    <p:extLst>
      <p:ext uri="{BB962C8B-B14F-4D97-AF65-F5344CB8AC3E}">
        <p14:creationId xmlns:p14="http://schemas.microsoft.com/office/powerpoint/2010/main" val="1908276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normAutofit/>
          </a:bodyPr>
          <a:lstStyle/>
          <a:p>
            <a:pPr algn="ctr"/>
            <a:r>
              <a:rPr lang="pt-PT" b="1" dirty="0"/>
              <a:t>Regulamento Europeu relativo aos processos de insolvência – </a:t>
            </a:r>
            <a:r>
              <a:rPr lang="pt-PT" b="1" dirty="0" smtClean="0"/>
              <a:t>âmbito de aplicação </a:t>
            </a:r>
            <a:endParaRPr lang="pt-PT" b="1" dirty="0"/>
          </a:p>
        </p:txBody>
      </p:sp>
      <p:sp>
        <p:nvSpPr>
          <p:cNvPr id="3" name="Marcador de Posição de Conteúdo 2"/>
          <p:cNvSpPr>
            <a:spLocks noGrp="1"/>
          </p:cNvSpPr>
          <p:nvPr>
            <p:ph idx="1"/>
          </p:nvPr>
        </p:nvSpPr>
        <p:spPr>
          <a:xfrm>
            <a:off x="838200" y="1825625"/>
            <a:ext cx="10515600" cy="4744992"/>
          </a:xfrm>
        </p:spPr>
        <p:txBody>
          <a:bodyPr/>
          <a:lstStyle/>
          <a:p>
            <a:endParaRPr lang="pt-PT" dirty="0" smtClean="0"/>
          </a:p>
          <a:p>
            <a:pPr algn="just"/>
            <a:r>
              <a:rPr lang="pt-PT" dirty="0" smtClean="0"/>
              <a:t>O regulamento é aplicável a </a:t>
            </a:r>
            <a:r>
              <a:rPr lang="pt-PT" dirty="0" smtClean="0">
                <a:solidFill>
                  <a:schemeClr val="accent1">
                    <a:lumMod val="50000"/>
                  </a:schemeClr>
                </a:solidFill>
              </a:rPr>
              <a:t>processos coletivos públicos </a:t>
            </a:r>
            <a:r>
              <a:rPr lang="pt-PT" dirty="0" smtClean="0"/>
              <a:t>de insolvência, incluindo processos provisórios, nos termos do art.º 1º, n.º 1. (v. Considerando 9)</a:t>
            </a:r>
          </a:p>
          <a:p>
            <a:pPr algn="just"/>
            <a:r>
              <a:rPr lang="pt-PT" dirty="0" smtClean="0"/>
              <a:t>Estes processos de insolvência são os enumerados no anexo A, e, no caso de Portugal, são:</a:t>
            </a:r>
          </a:p>
          <a:p>
            <a:pPr lvl="1" algn="just"/>
            <a:r>
              <a:rPr lang="pt-PT" sz="2800" dirty="0" smtClean="0"/>
              <a:t>Processos de insolvência;</a:t>
            </a:r>
          </a:p>
          <a:p>
            <a:pPr lvl="1" algn="just"/>
            <a:r>
              <a:rPr lang="pt-PT" sz="2800" dirty="0" smtClean="0"/>
              <a:t>Processos especiais de revitalização;</a:t>
            </a:r>
          </a:p>
          <a:p>
            <a:pPr lvl="1" algn="just"/>
            <a:r>
              <a:rPr lang="pt-PT" sz="2800" dirty="0" smtClean="0"/>
              <a:t>Processos especiais para acordo de pagamento,</a:t>
            </a:r>
          </a:p>
          <a:p>
            <a:pPr marL="457200" lvl="1" indent="0" algn="just">
              <a:buNone/>
            </a:pPr>
            <a:endParaRPr lang="pt-PT" dirty="0"/>
          </a:p>
        </p:txBody>
      </p:sp>
    </p:spTree>
    <p:extLst>
      <p:ext uri="{BB962C8B-B14F-4D97-AF65-F5344CB8AC3E}">
        <p14:creationId xmlns:p14="http://schemas.microsoft.com/office/powerpoint/2010/main" val="2916591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1">
              <a:lumMod val="60000"/>
              <a:lumOff val="40000"/>
            </a:schemeClr>
          </a:solidFill>
        </p:spPr>
        <p:txBody>
          <a:bodyPr/>
          <a:lstStyle/>
          <a:p>
            <a:pPr algn="ctr"/>
            <a:r>
              <a:rPr lang="pt-PT" b="1" dirty="0" smtClean="0"/>
              <a:t>Processos coletivos</a:t>
            </a:r>
            <a:endParaRPr lang="pt-PT" b="1" dirty="0"/>
          </a:p>
        </p:txBody>
      </p:sp>
      <p:sp>
        <p:nvSpPr>
          <p:cNvPr id="3" name="Marcador de Posição de Conteúdo 2"/>
          <p:cNvSpPr>
            <a:spLocks noGrp="1"/>
          </p:cNvSpPr>
          <p:nvPr>
            <p:ph idx="1"/>
          </p:nvPr>
        </p:nvSpPr>
        <p:spPr/>
        <p:txBody>
          <a:bodyPr/>
          <a:lstStyle/>
          <a:p>
            <a:endParaRPr lang="pt-PT" dirty="0" smtClean="0"/>
          </a:p>
          <a:p>
            <a:pPr algn="just"/>
            <a:r>
              <a:rPr lang="pt-PT" sz="3200" dirty="0" smtClean="0">
                <a:solidFill>
                  <a:schemeClr val="accent1">
                    <a:lumMod val="50000"/>
                  </a:schemeClr>
                </a:solidFill>
              </a:rPr>
              <a:t>Processos coletivos </a:t>
            </a:r>
            <a:r>
              <a:rPr lang="pt-PT" sz="3200" dirty="0" smtClean="0"/>
              <a:t>→ os processos de insolvência em que estão em causa todos, ou uma parte significativa dos credores do devedor, desde que, neste último caso, os processos não afetem os créditos dos credores que neles não participam</a:t>
            </a:r>
            <a:r>
              <a:rPr lang="pt-PT" sz="3200" dirty="0"/>
              <a:t> </a:t>
            </a:r>
            <a:r>
              <a:rPr lang="pt-PT" sz="3200" dirty="0" smtClean="0"/>
              <a:t>– art.º 2º, n.º 1.</a:t>
            </a:r>
          </a:p>
          <a:p>
            <a:pPr lvl="1" algn="just"/>
            <a:r>
              <a:rPr lang="pt-PT" sz="3200" dirty="0" smtClean="0"/>
              <a:t>Não abrange processos em que o devedor tem apenas um credor.</a:t>
            </a:r>
            <a:endParaRPr lang="pt-PT" sz="3200" dirty="0"/>
          </a:p>
        </p:txBody>
      </p:sp>
    </p:spTree>
    <p:extLst>
      <p:ext uri="{BB962C8B-B14F-4D97-AF65-F5344CB8AC3E}">
        <p14:creationId xmlns:p14="http://schemas.microsoft.com/office/powerpoint/2010/main" val="1484435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2143</TotalTime>
  <Words>3594</Words>
  <Application>Microsoft Office PowerPoint</Application>
  <PresentationFormat>Ecrã Panorâmico</PresentationFormat>
  <Paragraphs>365</Paragraphs>
  <Slides>56</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56</vt:i4>
      </vt:variant>
    </vt:vector>
  </HeadingPairs>
  <TitlesOfParts>
    <vt:vector size="60" baseType="lpstr">
      <vt:lpstr>Arial</vt:lpstr>
      <vt:lpstr>Calibri</vt:lpstr>
      <vt:lpstr>Calibri Light</vt:lpstr>
      <vt:lpstr>Tema do Office</vt:lpstr>
      <vt:lpstr>O Regulamento Europeu relativo aos processos de Insolvência</vt:lpstr>
      <vt:lpstr>Regulamento Europeu relativo aos processos de insolvência - objetivo</vt:lpstr>
      <vt:lpstr>Regulamento Europeu relativo aos processos de insolvência – âmbito de aplicação </vt:lpstr>
      <vt:lpstr>Regulamento Europeu relativo aos processos de insolvência – âmbito de aplicação </vt:lpstr>
      <vt:lpstr>Regulamento Europeu relativo aos processos de insolvência – âmbito de aplicação</vt:lpstr>
      <vt:lpstr>Regulamento Europeu relativo aos processos de insolvência – âmbito de aplicação</vt:lpstr>
      <vt:lpstr>Regulamento Europeu relativo aos processos de insolvência – âmbito de aplicação</vt:lpstr>
      <vt:lpstr>Regulamento Europeu relativo aos processos de insolvência – âmbito de aplicação </vt:lpstr>
      <vt:lpstr>Processos coletivos</vt:lpstr>
      <vt:lpstr>Regulamento Europeu relativo aos processos de insolvência – âmbito de aplicação </vt:lpstr>
      <vt:lpstr>Regulamento Europeu relativo aos processos de insolvência – âmbito de aplicação </vt:lpstr>
      <vt:lpstr>Regulamento Europeu relativo aos processos de insolvência – âmbito de aplicação</vt:lpstr>
      <vt:lpstr>Regulamento Europeu relativo aos processos de insolvência – Competência internacional</vt:lpstr>
      <vt:lpstr>CIP – Processo Principal de Insolvência</vt:lpstr>
      <vt:lpstr>CIP – Processo secundário de insolvência</vt:lpstr>
      <vt:lpstr>Processo secundário de insolvência</vt:lpstr>
      <vt:lpstr>Processo territorial de insolvência</vt:lpstr>
      <vt:lpstr>Conversão do processo</vt:lpstr>
      <vt:lpstr>CIP – Processo secundário de insolvência</vt:lpstr>
      <vt:lpstr>Legitimidade para recorrer da decisão de abertura do processo principal de insolvência</vt:lpstr>
      <vt:lpstr>Verificação oficiosa de competência</vt:lpstr>
      <vt:lpstr>Extensão de competência</vt:lpstr>
      <vt:lpstr>Lei aplicável ao processo insolvência e aos seus efeitos</vt:lpstr>
      <vt:lpstr>Competência/Lei aplicável</vt:lpstr>
      <vt:lpstr>Exceções – art.ºs 8º a 18º</vt:lpstr>
      <vt:lpstr>Exceções – art.ºs 8º a 18º</vt:lpstr>
      <vt:lpstr>Exceções – art.ºs 8º a 18º</vt:lpstr>
      <vt:lpstr>Exceções – art.º 18º</vt:lpstr>
      <vt:lpstr>Ações intentadas após abertura do processo de insolvência</vt:lpstr>
      <vt:lpstr>Ações pendentes à data da abertura do processo de insolvência  </vt:lpstr>
      <vt:lpstr> Acórdão TJUE C-212/2015  </vt:lpstr>
      <vt:lpstr>Reconhecimento do processo de insolvência</vt:lpstr>
      <vt:lpstr>Efeitos do reconhecimento</vt:lpstr>
      <vt:lpstr>Reconhecimento e caráter executório de outras decisões/Recusa de reconhecimento</vt:lpstr>
      <vt:lpstr>Administrador da Insolvência</vt:lpstr>
      <vt:lpstr>Registos de insolvências</vt:lpstr>
      <vt:lpstr>Processo de insolvência secundário</vt:lpstr>
      <vt:lpstr>Direito de requerer</vt:lpstr>
      <vt:lpstr>Tramitação</vt:lpstr>
      <vt:lpstr> Tramitação  </vt:lpstr>
      <vt:lpstr>Impugnação da decisão de abertura</vt:lpstr>
      <vt:lpstr>Garantia para evitar um processo secundário</vt:lpstr>
      <vt:lpstr>Cooperação e Comunicação </vt:lpstr>
      <vt:lpstr>Cooperação e Comunicação </vt:lpstr>
      <vt:lpstr>Recuperação do devedor</vt:lpstr>
      <vt:lpstr>Reclamação de créditos dos credores estrangeiros</vt:lpstr>
      <vt:lpstr>Membros de um grupo de sociedades</vt:lpstr>
      <vt:lpstr>Membros de um grupo de sociedades</vt:lpstr>
      <vt:lpstr>Membros de um grupo de sociedades</vt:lpstr>
      <vt:lpstr>Membros de um grupo de sociedades</vt:lpstr>
      <vt:lpstr>Proteção de dados</vt:lpstr>
      <vt:lpstr>Regulamento</vt:lpstr>
      <vt:lpstr>Caso prático</vt:lpstr>
      <vt:lpstr>Caso prático</vt:lpstr>
      <vt:lpstr>Caso prático</vt:lpstr>
      <vt:lpstr>Caso prático</vt:lpstr>
    </vt:vector>
  </TitlesOfParts>
  <Company>II, IP - MTSS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Regulamento Europeu relativo a processos de Insolvência</dc:title>
  <dc:creator>Elisabete J Assuncao</dc:creator>
  <cp:lastModifiedBy>Elisabete J Assuncao</cp:lastModifiedBy>
  <cp:revision>123</cp:revision>
  <cp:lastPrinted>2022-11-08T11:38:54Z</cp:lastPrinted>
  <dcterms:created xsi:type="dcterms:W3CDTF">2022-10-10T11:21:05Z</dcterms:created>
  <dcterms:modified xsi:type="dcterms:W3CDTF">2022-11-17T11:35:21Z</dcterms:modified>
</cp:coreProperties>
</file>