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PT" sz="3200" dirty="0" smtClean="0">
                <a:latin typeface="+mn-lt"/>
              </a:rPr>
              <a:t>Medidas COVID-19 no âmbito da jurisdição comercial: uma panorâmica geral  </a:t>
            </a:r>
            <a:endParaRPr lang="pt-PT" sz="3200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pt-PT" sz="1800" cap="none" dirty="0" smtClean="0"/>
          </a:p>
          <a:p>
            <a:r>
              <a:rPr lang="pt-PT" sz="1800" cap="none" dirty="0" smtClean="0"/>
              <a:t>Sónia Pereira</a:t>
            </a:r>
          </a:p>
          <a:p>
            <a:r>
              <a:rPr lang="pt-PT" dirty="0" smtClean="0"/>
              <a:t>CEJ – 7 </a:t>
            </a:r>
            <a:r>
              <a:rPr lang="pt-PT" cap="none" dirty="0" smtClean="0"/>
              <a:t>de janeiro de 2021 </a:t>
            </a:r>
            <a:endParaRPr lang="pt-PT" cap="none" dirty="0"/>
          </a:p>
        </p:txBody>
      </p:sp>
    </p:spTree>
    <p:extLst>
      <p:ext uri="{BB962C8B-B14F-4D97-AF65-F5344CB8AC3E}">
        <p14:creationId xmlns:p14="http://schemas.microsoft.com/office/powerpoint/2010/main" val="188025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5.</a:t>
            </a:r>
            <a:r>
              <a:rPr lang="pt-PT" b="1" dirty="0" smtClean="0"/>
              <a:t> Criação do novo processo extraordinário de viabilização de empresas</a:t>
            </a:r>
            <a:r>
              <a:rPr lang="pt-PT" dirty="0" smtClean="0"/>
              <a:t> (</a:t>
            </a:r>
            <a:r>
              <a:rPr lang="pt-PT" dirty="0" err="1" smtClean="0"/>
              <a:t>arts</a:t>
            </a:r>
            <a:r>
              <a:rPr lang="pt-PT" dirty="0" smtClean="0"/>
              <a:t>. 7.º a 15.º)</a:t>
            </a:r>
            <a:endParaRPr lang="pt-PT" dirty="0"/>
          </a:p>
          <a:p>
            <a:pPr algn="just"/>
            <a:r>
              <a:rPr lang="pt-PT" dirty="0" smtClean="0"/>
              <a:t>Mecanismo </a:t>
            </a:r>
            <a:r>
              <a:rPr lang="pt-PT" smtClean="0"/>
              <a:t>temporário e </a:t>
            </a:r>
            <a:r>
              <a:rPr lang="pt-PT" dirty="0" smtClean="0"/>
              <a:t>de caráter extraordinário destinado exclusivamente a empresas em situação económica difícil ou de insolvência em virtude da doença COVID-19;</a:t>
            </a:r>
          </a:p>
          <a:p>
            <a:pPr algn="just"/>
            <a:r>
              <a:rPr lang="pt-PT" dirty="0" smtClean="0"/>
              <a:t>Visa a homologação de um acordo extrajudicial alcançado entre a empresa e os seus credores, sendo decalcado do processo especial de homologação de acordos extrajudiciais de recuperação de empresas previsto no </a:t>
            </a:r>
            <a:r>
              <a:rPr lang="pt-PT" dirty="0" err="1" smtClean="0"/>
              <a:t>art</a:t>
            </a:r>
            <a:r>
              <a:rPr lang="pt-PT" dirty="0" smtClean="0"/>
              <a:t>. 17.º-I do CIRE, de que constitui uma adaptação;</a:t>
            </a:r>
          </a:p>
          <a:p>
            <a:pPr algn="just"/>
            <a:r>
              <a:rPr lang="pt-PT" dirty="0" smtClean="0"/>
              <a:t>Principais especificidades: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PT" dirty="0" smtClean="0"/>
              <a:t>caráter urgentíssimo (prioridade sobre os processos de insolvência, PER e PEAP);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PT" dirty="0" smtClean="0"/>
              <a:t> ausência de uma fase de reclamação de créditos;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PT" dirty="0" smtClean="0"/>
              <a:t>atribuição ao juiz  do poder-dever de apreciar a aptidão do acordo para realizar a recuperação da empresa. </a:t>
            </a:r>
          </a:p>
        </p:txBody>
      </p:sp>
    </p:spTree>
    <p:extLst>
      <p:ext uri="{BB962C8B-B14F-4D97-AF65-F5344CB8AC3E}">
        <p14:creationId xmlns:p14="http://schemas.microsoft.com/office/powerpoint/2010/main" val="366799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6.</a:t>
            </a:r>
            <a:r>
              <a:rPr lang="pt-PT" b="1" dirty="0" smtClean="0"/>
              <a:t> Obrigatoriedade de realização de rateios parciais</a:t>
            </a:r>
            <a:r>
              <a:rPr lang="pt-PT" dirty="0" smtClean="0"/>
              <a:t> (</a:t>
            </a:r>
            <a:r>
              <a:rPr lang="pt-PT" dirty="0" err="1" smtClean="0"/>
              <a:t>art</a:t>
            </a:r>
            <a:r>
              <a:rPr lang="pt-PT" dirty="0" smtClean="0"/>
              <a:t>. 16.º)</a:t>
            </a:r>
            <a:endParaRPr lang="pt-PT" dirty="0"/>
          </a:p>
          <a:p>
            <a:pPr algn="just"/>
            <a:r>
              <a:rPr lang="pt-PT" dirty="0" smtClean="0"/>
              <a:t>Requisitos do regime geral da realização de rateios parciais, previsto no </a:t>
            </a:r>
            <a:r>
              <a:rPr lang="pt-PT" dirty="0" err="1" smtClean="0"/>
              <a:t>art</a:t>
            </a:r>
            <a:r>
              <a:rPr lang="pt-PT" dirty="0" smtClean="0"/>
              <a:t>. 178.º, n.º 1, do CIRE: (1) Verificação dos créditos por sentença; (2) Existência de quantias em depósito que assegurem uma distribuição não inferior a 5% dos créditos privilegiados, comuns ou subordinados.</a:t>
            </a:r>
          </a:p>
          <a:p>
            <a:pPr algn="just"/>
            <a:r>
              <a:rPr lang="pt-PT" dirty="0" smtClean="0"/>
              <a:t>Requisitos do regime especial e temporário de realização obrigatória de rateios parciais, previsto no </a:t>
            </a:r>
            <a:r>
              <a:rPr lang="pt-PT" dirty="0" err="1" smtClean="0"/>
              <a:t>art</a:t>
            </a:r>
            <a:r>
              <a:rPr lang="pt-PT" dirty="0" smtClean="0"/>
              <a:t>. 16.º da Lei n.º 75/2020, em todos os processos pendentes à data da entrada em vigor do diploma (28 de novembro de 2020): (1) Trânsito em julgado da sentença declaratória da insolvência; (2) Prossecução do processo por via da liquidação do ativo pela forma prevista no </a:t>
            </a:r>
            <a:r>
              <a:rPr lang="pt-PT" dirty="0" err="1" smtClean="0"/>
              <a:t>art</a:t>
            </a:r>
            <a:r>
              <a:rPr lang="pt-PT" dirty="0" smtClean="0"/>
              <a:t>. 156.º do CIRE; (3) Existência em depósito de quantias iguais ou superiores a € 10.000,00 cuja titularidade não seja contestada; (4) Estabilização do passivo.</a:t>
            </a:r>
          </a:p>
          <a:p>
            <a:pPr algn="just"/>
            <a:r>
              <a:rPr lang="pt-PT" dirty="0" smtClean="0"/>
              <a:t>Considera-se estabilizado o passivo não apenas quando tiver sido proferida sentença de verificação de créditos, mas também nas seguintes hipóteses: (a) se tiver esgotado o prazo de impugnação da relação de créditos sem que tenha sido deduzida impugnação; (b) tendo sido deduzida impugnação, não tiver havido resposta à impugnação.</a:t>
            </a:r>
          </a:p>
          <a:p>
            <a:pPr algn="just"/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53159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Inexistindo sentença de verificação de créditos transitada em julgado, o rateio deverá observar as cautelas de prevenção estabelecidas no </a:t>
            </a:r>
            <a:r>
              <a:rPr lang="pt-PT" dirty="0" err="1" smtClean="0"/>
              <a:t>art</a:t>
            </a:r>
            <a:r>
              <a:rPr lang="pt-PT" dirty="0" smtClean="0"/>
              <a:t>. 180.º do CIRE.</a:t>
            </a:r>
          </a:p>
          <a:p>
            <a:pPr algn="just"/>
            <a:r>
              <a:rPr lang="pt-PT" dirty="0" smtClean="0"/>
              <a:t>Realização do rateio pelo administrador da insolvência e sua publicação na Área dos Serviços Digitais dos Tribunais, sem interferência da secção de processos.</a:t>
            </a:r>
          </a:p>
          <a:p>
            <a:pPr algn="just"/>
            <a:r>
              <a:rPr lang="pt-PT" dirty="0" smtClean="0"/>
              <a:t>Prazo de pronúncia, de 15 dias, dos credores e da comissão de credores, caso exista, e subsequente prazo, de 10 dias, para que o juiz: (1) existindo impugnações, decida sobre os pagamentos que considera justificados; (2) inexistindo impugnações, manifeste a sua discordância relativamente ao rateio, sob pena de o mesmo se tornar definitivo, </a:t>
            </a:r>
            <a:r>
              <a:rPr lang="pt-PT" u="sng" dirty="0" smtClean="0"/>
              <a:t>ou</a:t>
            </a:r>
            <a:r>
              <a:rPr lang="pt-PT" dirty="0" smtClean="0"/>
              <a:t> decida sobre os pagamentos que considere justificados.</a:t>
            </a:r>
          </a:p>
          <a:p>
            <a:pPr algn="just"/>
            <a:r>
              <a:rPr lang="pt-PT" dirty="0"/>
              <a:t>Da decisão do juiz que decida sobre os pagamentos cabe recurso, nos termos gerais, com efeito meramente devolutivo. </a:t>
            </a:r>
          </a:p>
          <a:p>
            <a:pPr algn="just"/>
            <a:r>
              <a:rPr lang="pt-PT" dirty="0" smtClean="0"/>
              <a:t>Pagamento imediato dos créditos contemplados no rateio pelo administrador, que deve acautelar o pagamento integral das dívidas da massa insolvente e observar as cautelas de prevenção previstas nos </a:t>
            </a:r>
            <a:r>
              <a:rPr lang="pt-PT" dirty="0" err="1" smtClean="0"/>
              <a:t>arts</a:t>
            </a:r>
            <a:r>
              <a:rPr lang="pt-PT" dirty="0" smtClean="0"/>
              <a:t>. 180.º e 181.º do CIRE.</a:t>
            </a:r>
          </a:p>
        </p:txBody>
      </p:sp>
    </p:spTree>
    <p:extLst>
      <p:ext uri="{BB962C8B-B14F-4D97-AF65-F5344CB8AC3E}">
        <p14:creationId xmlns:p14="http://schemas.microsoft.com/office/powerpoint/2010/main" val="33020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/>
              <a:t>Principais diferenças relativamente ao regime geral:</a:t>
            </a:r>
          </a:p>
          <a:p>
            <a:pPr algn="just"/>
            <a:r>
              <a:rPr lang="pt-PT" dirty="0"/>
              <a:t>- caráter especialmente vinculativo;</a:t>
            </a:r>
          </a:p>
          <a:p>
            <a:pPr algn="just"/>
            <a:r>
              <a:rPr lang="pt-PT" dirty="0"/>
              <a:t>- irrelevância da percentagem dos créditos a pagar;</a:t>
            </a:r>
          </a:p>
          <a:p>
            <a:pPr algn="just"/>
            <a:r>
              <a:rPr lang="pt-PT" dirty="0"/>
              <a:t>- limitação da exigência de decisão judicial aos casos em que existam impugnações ao rateio. </a:t>
            </a:r>
          </a:p>
        </p:txBody>
      </p:sp>
    </p:spTree>
    <p:extLst>
      <p:ext uri="{BB962C8B-B14F-4D97-AF65-F5344CB8AC3E}">
        <p14:creationId xmlns:p14="http://schemas.microsoft.com/office/powerpoint/2010/main" val="73568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7.</a:t>
            </a:r>
            <a:r>
              <a:rPr lang="pt-PT" b="1" dirty="0" smtClean="0"/>
              <a:t> Prioridade na tramitação de requerimentos de liberação de cauções e garantias</a:t>
            </a:r>
            <a:r>
              <a:rPr lang="pt-PT" dirty="0" smtClean="0"/>
              <a:t> </a:t>
            </a:r>
            <a:r>
              <a:rPr lang="pt-PT" dirty="0"/>
              <a:t>(</a:t>
            </a:r>
            <a:r>
              <a:rPr lang="pt-PT" dirty="0" err="1" smtClean="0"/>
              <a:t>art</a:t>
            </a:r>
            <a:r>
              <a:rPr lang="pt-PT" dirty="0" smtClean="0"/>
              <a:t>. 17.º</a:t>
            </a:r>
            <a:r>
              <a:rPr lang="pt-PT" dirty="0"/>
              <a:t>)</a:t>
            </a:r>
          </a:p>
          <a:p>
            <a:pPr algn="just"/>
            <a:r>
              <a:rPr lang="pt-PT" dirty="0" smtClean="0"/>
              <a:t>Prioridade atribuída aos requerimentos de liberação de cauções e garantias prestadas no âmbito de processos de insolvência, PER ou PEAP, novos ou pendentes à data da entrada em vigor do diploma.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4795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400" b="1" dirty="0" smtClean="0"/>
              <a:t>Quadro geral das medidas COVID-19 com repercussão específica na jurisdição comercial</a:t>
            </a:r>
            <a:r>
              <a:rPr lang="pt-PT" sz="2400" dirty="0" smtClean="0"/>
              <a:t>:</a:t>
            </a:r>
          </a:p>
          <a:p>
            <a:pPr algn="just"/>
            <a:r>
              <a:rPr lang="pt-PT" sz="2400" dirty="0" smtClean="0"/>
              <a:t>Medidas </a:t>
            </a:r>
            <a:r>
              <a:rPr lang="pt-PT" sz="2400" b="1" dirty="0" smtClean="0"/>
              <a:t>excecionais</a:t>
            </a:r>
            <a:r>
              <a:rPr lang="pt-PT" sz="2400" dirty="0" smtClean="0"/>
              <a:t> – estabelecem um regime específico que procura responder à crise económica causada pela pandemia;</a:t>
            </a:r>
          </a:p>
          <a:p>
            <a:pPr algn="just"/>
            <a:r>
              <a:rPr lang="pt-PT" sz="2400" dirty="0" smtClean="0"/>
              <a:t>Medidas </a:t>
            </a:r>
            <a:r>
              <a:rPr lang="pt-PT" sz="2400" b="1" dirty="0" smtClean="0"/>
              <a:t>temporárias</a:t>
            </a:r>
            <a:r>
              <a:rPr lang="pt-PT" sz="2400" dirty="0" smtClean="0"/>
              <a:t> – vigência limitada no tempo. </a:t>
            </a:r>
          </a:p>
          <a:p>
            <a:pPr algn="just"/>
            <a:r>
              <a:rPr lang="pt-PT" sz="2400" dirty="0" smtClean="0"/>
              <a:t>I) Medidas contidas na Lei n.º 1-A/2020, de 19 de março, alterada pela Lei n.º 16/2020, de 29 de maio;</a:t>
            </a:r>
          </a:p>
          <a:p>
            <a:pPr algn="just"/>
            <a:r>
              <a:rPr lang="pt-PT" sz="2400" dirty="0" smtClean="0"/>
              <a:t>II) Medidas aprovadas pela Lei n.º 75/2020, de 27 de novembro.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3061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I) Medidas contidas na Lei n.º 1-A/2020, de 19 de março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/>
          <a:lstStyle/>
          <a:p>
            <a:pPr algn="just"/>
            <a:r>
              <a:rPr lang="pt-PT" dirty="0" smtClean="0"/>
              <a:t>1. </a:t>
            </a:r>
            <a:r>
              <a:rPr lang="pt-PT" b="1" dirty="0" smtClean="0"/>
              <a:t>Suspensão do dever de apresentação à insolvência</a:t>
            </a:r>
            <a:r>
              <a:rPr lang="pt-PT" dirty="0" smtClean="0"/>
              <a:t> (</a:t>
            </a:r>
            <a:r>
              <a:rPr lang="pt-PT" dirty="0" err="1" smtClean="0"/>
              <a:t>art</a:t>
            </a:r>
            <a:r>
              <a:rPr lang="pt-PT" dirty="0" smtClean="0"/>
              <a:t>. 6.º-A, n.º 6, al. a), da Lei n.º 1-A/2020)</a:t>
            </a:r>
          </a:p>
          <a:p>
            <a:pPr algn="just"/>
            <a:r>
              <a:rPr lang="pt-PT" dirty="0" smtClean="0"/>
              <a:t>Não proíbe o devedor de se apresentar à insolvência, mas apenas lhe dá tempo para avaliar a situação e deliberar outras medidas que não a apresentação à insolvência;</a:t>
            </a:r>
          </a:p>
          <a:p>
            <a:pPr algn="just"/>
            <a:r>
              <a:rPr lang="pt-PT" dirty="0" smtClean="0"/>
              <a:t>Não impede que a insolvência seja requerida por 3.º, nem exige para tanto que a situação de insolvência seja anterior à situação epidemiológica;</a:t>
            </a:r>
          </a:p>
          <a:p>
            <a:pPr algn="just"/>
            <a:r>
              <a:rPr lang="pt-PT" dirty="0" smtClean="0"/>
              <a:t>Permite que o devedor não fique sujeito à presunção de culpa grave do </a:t>
            </a:r>
            <a:r>
              <a:rPr lang="pt-PT" dirty="0" err="1" smtClean="0"/>
              <a:t>art</a:t>
            </a:r>
            <a:r>
              <a:rPr lang="pt-PT" dirty="0" smtClean="0"/>
              <a:t>. 186.º, n.º 3, al. b), do Código da Insolvência e da Recuperação de Empresas;  </a:t>
            </a:r>
          </a:p>
          <a:p>
            <a:pPr algn="just"/>
            <a:r>
              <a:rPr lang="pt-PT" dirty="0" smtClean="0"/>
              <a:t>Prazo suspenso desde 9 de março de 2020 (</a:t>
            </a:r>
            <a:r>
              <a:rPr lang="pt-PT" dirty="0" err="1" smtClean="0"/>
              <a:t>arts</a:t>
            </a:r>
            <a:r>
              <a:rPr lang="pt-PT" dirty="0" smtClean="0"/>
              <a:t>. 2.º e 6.º, n.º 2, da Lei n.º 4-A/2020, de 6 de abril), cessando a suspensão quando cessar a situação excecional; 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4826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I) Medidas </a:t>
            </a:r>
            <a:r>
              <a:rPr lang="pt-PT" sz="2400" b="1" dirty="0"/>
              <a:t>contidas na Lei n.º 1-A/2020, de 19 de </a:t>
            </a:r>
            <a:r>
              <a:rPr lang="pt-PT" sz="2400" b="1" dirty="0" smtClean="0"/>
              <a:t>março 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2. </a:t>
            </a:r>
            <a:r>
              <a:rPr lang="pt-PT" b="1" dirty="0" smtClean="0"/>
              <a:t>Suspensão dos atos a realizar em sede de processo de insolvência relacionados com a concretização de diligências de entrega judicial da casa de morada de família</a:t>
            </a:r>
            <a:r>
              <a:rPr lang="pt-PT" dirty="0" smtClean="0"/>
              <a:t> (</a:t>
            </a:r>
            <a:r>
              <a:rPr lang="pt-PT" dirty="0" err="1" smtClean="0"/>
              <a:t>art</a:t>
            </a:r>
            <a:r>
              <a:rPr lang="pt-PT" dirty="0" smtClean="0"/>
              <a:t>. 6.º-A, n.º 6, al. b), da Lei n.º 1-A/2020)</a:t>
            </a:r>
          </a:p>
          <a:p>
            <a:pPr algn="just"/>
            <a:r>
              <a:rPr lang="pt-PT" dirty="0" smtClean="0"/>
              <a:t>Torna desnecessário o recurso ao incidente de deferimento de desocupação, aplicável por força do </a:t>
            </a:r>
            <a:r>
              <a:rPr lang="pt-PT" dirty="0" err="1" smtClean="0"/>
              <a:t>art</a:t>
            </a:r>
            <a:r>
              <a:rPr lang="pt-PT" dirty="0" smtClean="0"/>
              <a:t>. 150.º, n.º 5, do Código da Insolvência e da Recuperação de Empresas, é independente da verificação dos respetivos requisitos e não está sujeito aos seus limites;</a:t>
            </a:r>
          </a:p>
          <a:p>
            <a:pPr algn="just"/>
            <a:r>
              <a:rPr lang="pt-PT" dirty="0" smtClean="0"/>
              <a:t>É automática e não carece de decisão.</a:t>
            </a:r>
          </a:p>
          <a:p>
            <a:pPr algn="just"/>
            <a:r>
              <a:rPr lang="pt-PT" dirty="0" smtClean="0"/>
              <a:t>3. </a:t>
            </a:r>
            <a:r>
              <a:rPr lang="pt-PT" b="1" dirty="0"/>
              <a:t>Suspensão dos atos </a:t>
            </a:r>
            <a:r>
              <a:rPr lang="pt-PT" b="1" dirty="0" smtClean="0"/>
              <a:t>referentes a venda e entrega judicial de imóveis suscetíveis de causar grave prejuízo ao insolvente </a:t>
            </a:r>
            <a:r>
              <a:rPr lang="pt-PT" dirty="0" smtClean="0"/>
              <a:t>(</a:t>
            </a:r>
            <a:r>
              <a:rPr lang="pt-PT" dirty="0" err="1"/>
              <a:t>art</a:t>
            </a:r>
            <a:r>
              <a:rPr lang="pt-PT" dirty="0"/>
              <a:t>. 6.º-A, n.º </a:t>
            </a:r>
            <a:r>
              <a:rPr lang="pt-PT" dirty="0" smtClean="0"/>
              <a:t>7, </a:t>
            </a:r>
            <a:r>
              <a:rPr lang="pt-PT" dirty="0"/>
              <a:t>da Lei n.º 1-A/2020)</a:t>
            </a:r>
          </a:p>
          <a:p>
            <a:pPr algn="just"/>
            <a:r>
              <a:rPr lang="pt-PT" dirty="0" smtClean="0"/>
              <a:t>Suspensão condicionada, que depende da verificação de dois requisitos: o grave prejuízo do insolvente, e a inexistência de grave prejuízo ou prejuízo irreparável para a massa insolvente ou para os credores;</a:t>
            </a:r>
          </a:p>
          <a:p>
            <a:pPr algn="just"/>
            <a:r>
              <a:rPr lang="pt-PT" dirty="0" smtClean="0"/>
              <a:t>Incidente que pressupõe a alegação e prova dos respetivos requisitos, e consequente decisão.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5965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1. </a:t>
            </a:r>
            <a:r>
              <a:rPr lang="pt-PT" b="1" dirty="0" smtClean="0"/>
              <a:t>Prorrogação do prazo para a conclusão das negociações com vista à aprovação do plano de recuperação ou acordo de pagamento adaptado ao contexto da pandemia</a:t>
            </a:r>
            <a:r>
              <a:rPr lang="pt-PT" dirty="0" smtClean="0"/>
              <a:t> (</a:t>
            </a:r>
            <a:r>
              <a:rPr lang="pt-PT" dirty="0" err="1" smtClean="0"/>
              <a:t>art</a:t>
            </a:r>
            <a:r>
              <a:rPr lang="pt-PT" dirty="0" smtClean="0"/>
              <a:t>. 2.º)</a:t>
            </a:r>
          </a:p>
          <a:p>
            <a:pPr algn="just"/>
            <a:r>
              <a:rPr lang="pt-PT" dirty="0" smtClean="0"/>
              <a:t>Aplica-se no PER e no PEAP;</a:t>
            </a:r>
          </a:p>
          <a:p>
            <a:pPr algn="just"/>
            <a:r>
              <a:rPr lang="pt-PT" dirty="0" smtClean="0"/>
              <a:t>Permite uma prorrogação adicional, para além da prorrogação por acordo entre a empresa ou devedor e o administrador judicial provisório, por uma só vez e de um mês, possibilitando que o prazo de negociações atinja quatro meses;</a:t>
            </a:r>
          </a:p>
          <a:p>
            <a:pPr algn="just"/>
            <a:r>
              <a:rPr lang="pt-PT" dirty="0" smtClean="0"/>
              <a:t>Pressupõe um requerimento </a:t>
            </a:r>
            <a:r>
              <a:rPr lang="pt-PT" i="1" dirty="0" smtClean="0"/>
              <a:t>fundamentado</a:t>
            </a:r>
            <a:r>
              <a:rPr lang="pt-PT" dirty="0" smtClean="0"/>
              <a:t> da empresa ou devedor e do administrador judicial provisório;</a:t>
            </a:r>
          </a:p>
          <a:p>
            <a:pPr algn="just"/>
            <a:r>
              <a:rPr lang="pt-PT" dirty="0" smtClean="0"/>
              <a:t>Impossibilidade de alteração do plano ou acordo findo o prazo de negociação acrescido dos prazos previstos no </a:t>
            </a:r>
            <a:r>
              <a:rPr lang="pt-PT" dirty="0" err="1" smtClean="0"/>
              <a:t>art</a:t>
            </a:r>
            <a:r>
              <a:rPr lang="pt-PT" dirty="0" smtClean="0"/>
              <a:t>. 17.º-F, n.º 2, e 222.º-F, n.º 2, do CIRE; </a:t>
            </a:r>
          </a:p>
          <a:p>
            <a:pPr algn="just"/>
            <a:r>
              <a:rPr lang="pt-PT" dirty="0" smtClean="0"/>
              <a:t>A crise COVID 19 como excecional alteração das circunstâncias e o prazo de quarentena previsto nos </a:t>
            </a:r>
            <a:r>
              <a:rPr lang="pt-PT" dirty="0" err="1" smtClean="0"/>
              <a:t>arts</a:t>
            </a:r>
            <a:r>
              <a:rPr lang="pt-PT" dirty="0" smtClean="0"/>
              <a:t>. 17.º-F, n.º 13, e 222.º-F, n.º 11, do CIRE.</a:t>
            </a:r>
          </a:p>
        </p:txBody>
      </p:sp>
    </p:spTree>
    <p:extLst>
      <p:ext uri="{BB962C8B-B14F-4D97-AF65-F5344CB8AC3E}">
        <p14:creationId xmlns:p14="http://schemas.microsoft.com/office/powerpoint/2010/main" val="379333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2. </a:t>
            </a:r>
            <a:r>
              <a:rPr lang="pt-PT" b="1" dirty="0" smtClean="0"/>
              <a:t>Extensão do privilégio previsto no n.º 2 do </a:t>
            </a:r>
            <a:r>
              <a:rPr lang="pt-PT" b="1" dirty="0" err="1" smtClean="0"/>
              <a:t>art</a:t>
            </a:r>
            <a:r>
              <a:rPr lang="pt-PT" b="1" dirty="0" smtClean="0"/>
              <a:t>. 17.º-H do CIRE aos sócios, acionistas ou quaisquer outras pessoas especialmente relacionadas que financiem a atividade da empresa</a:t>
            </a:r>
            <a:r>
              <a:rPr lang="pt-PT" dirty="0" smtClean="0"/>
              <a:t> (</a:t>
            </a:r>
            <a:r>
              <a:rPr lang="pt-PT" dirty="0" err="1" smtClean="0"/>
              <a:t>arts</a:t>
            </a:r>
            <a:r>
              <a:rPr lang="pt-PT" dirty="0" smtClean="0"/>
              <a:t>. 3.º e 11.º, n.º 3)</a:t>
            </a:r>
          </a:p>
          <a:p>
            <a:pPr algn="just"/>
            <a:r>
              <a:rPr lang="pt-PT" dirty="0" smtClean="0"/>
              <a:t>O privilégio mobiliário geral conferido pelo n.º 2 do </a:t>
            </a:r>
            <a:r>
              <a:rPr lang="pt-PT" dirty="0" err="1" smtClean="0"/>
              <a:t>art</a:t>
            </a:r>
            <a:r>
              <a:rPr lang="pt-PT" dirty="0" smtClean="0"/>
              <a:t>. 17.º-H aos credores que financiem a atividade da empresa no decurso do PER, graduado à frente do privilégio dos trabalhadores, </a:t>
            </a:r>
            <a:r>
              <a:rPr lang="pt-PT" dirty="0"/>
              <a:t>é estendido </a:t>
            </a:r>
            <a:r>
              <a:rPr lang="pt-PT" dirty="0" smtClean="0"/>
              <a:t>aos </a:t>
            </a:r>
            <a:r>
              <a:rPr lang="pt-PT" dirty="0"/>
              <a:t>sócios, acionistas ou quaisquer outras pessoas especialmente relacionadas que financiem a atividade da </a:t>
            </a:r>
            <a:r>
              <a:rPr lang="pt-PT" dirty="0" smtClean="0"/>
              <a:t>empresa no decurso do PER, ou PEVE, tramitado durante a vigência da lei;  </a:t>
            </a:r>
          </a:p>
          <a:p>
            <a:pPr algn="just"/>
            <a:r>
              <a:rPr lang="pt-PT" dirty="0" smtClean="0"/>
              <a:t>Estímulo </a:t>
            </a:r>
            <a:r>
              <a:rPr lang="pt-PT" dirty="0"/>
              <a:t>ao autofinanciamento reclamado pela doutrina, que afasta o risco de ver os financiamentos concedidos pelos sócios qualificados como suprimentos e pagos em último lugar numa eventual futura insolvência (</a:t>
            </a:r>
            <a:r>
              <a:rPr lang="pt-PT" dirty="0" err="1"/>
              <a:t>arts</a:t>
            </a:r>
            <a:r>
              <a:rPr lang="pt-PT" dirty="0"/>
              <a:t>. 243.º, n.ºs 2 e 3, do CSC e 48.º, al. g), do CIRE);</a:t>
            </a:r>
          </a:p>
          <a:p>
            <a:pPr algn="just"/>
            <a:r>
              <a:rPr lang="pt-PT" dirty="0" smtClean="0"/>
              <a:t>O PER no qual se verifique o financiamento tem que estar pendente ou iniciar-se na vigência da lei.</a:t>
            </a:r>
          </a:p>
          <a:p>
            <a:pPr algn="just"/>
            <a:r>
              <a:rPr lang="pt-P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506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3. </a:t>
            </a:r>
            <a:r>
              <a:rPr lang="pt-PT" b="1" dirty="0" smtClean="0"/>
              <a:t>Concessão de prazo para adaptação da proposta do plano de insolvência ao contexto da pandemia e dilação do prazo para a produção de determinados efeitos do incumprimento do plano</a:t>
            </a:r>
            <a:endParaRPr lang="pt-PT" dirty="0" smtClean="0"/>
          </a:p>
          <a:p>
            <a:pPr algn="just"/>
            <a:r>
              <a:rPr lang="pt-PT" dirty="0" smtClean="0"/>
              <a:t>3.1.</a:t>
            </a:r>
            <a:r>
              <a:rPr lang="pt-PT" b="1" dirty="0" smtClean="0"/>
              <a:t> Concessão de prazo para a adaptação da proposta do plano</a:t>
            </a:r>
            <a:r>
              <a:rPr lang="pt-PT" dirty="0" smtClean="0"/>
              <a:t> (</a:t>
            </a:r>
            <a:r>
              <a:rPr lang="pt-PT" dirty="0" err="1" smtClean="0"/>
              <a:t>art</a:t>
            </a:r>
            <a:r>
              <a:rPr lang="pt-PT" dirty="0" smtClean="0"/>
              <a:t>. 4.º, n.º 1)</a:t>
            </a:r>
            <a:endParaRPr lang="pt-PT" dirty="0"/>
          </a:p>
          <a:p>
            <a:pPr algn="just"/>
            <a:r>
              <a:rPr lang="pt-PT" dirty="0" smtClean="0"/>
              <a:t>Rigidez do regime de alteração do plano previsto no </a:t>
            </a:r>
            <a:r>
              <a:rPr lang="pt-PT" dirty="0" err="1" smtClean="0"/>
              <a:t>art</a:t>
            </a:r>
            <a:r>
              <a:rPr lang="pt-PT" dirty="0" smtClean="0"/>
              <a:t>. 210.º do Código da Insolvência e da Recuperação de Empresas, em termos de conteúdo e oportunidade;</a:t>
            </a:r>
          </a:p>
          <a:p>
            <a:pPr algn="just"/>
            <a:r>
              <a:rPr lang="pt-PT" dirty="0" smtClean="0"/>
              <a:t>Possibilidade de, na assembleia de apreciação do relatório, conceder prazo, até 15 dias, para adaptar o plano ao contexto da pandemia;</a:t>
            </a:r>
          </a:p>
          <a:p>
            <a:pPr algn="just"/>
            <a:r>
              <a:rPr lang="pt-PT" dirty="0" smtClean="0"/>
              <a:t>Carece de requerimento fundamentado do proponente do plano;</a:t>
            </a:r>
          </a:p>
          <a:p>
            <a:pPr algn="just"/>
            <a:r>
              <a:rPr lang="pt-PT" dirty="0" smtClean="0"/>
              <a:t>Impossibilidade de alteração do plano após o termo deste prazo.</a:t>
            </a:r>
          </a:p>
        </p:txBody>
      </p:sp>
    </p:spTree>
    <p:extLst>
      <p:ext uri="{BB962C8B-B14F-4D97-AF65-F5344CB8AC3E}">
        <p14:creationId xmlns:p14="http://schemas.microsoft.com/office/powerpoint/2010/main" val="366760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3.2.</a:t>
            </a:r>
            <a:r>
              <a:rPr lang="pt-PT" b="1" dirty="0" smtClean="0"/>
              <a:t> Dilação da produção de efeitos do incumprimento do plano</a:t>
            </a:r>
            <a:r>
              <a:rPr lang="pt-PT" dirty="0" smtClean="0"/>
              <a:t> (</a:t>
            </a:r>
            <a:r>
              <a:rPr lang="pt-PT" dirty="0" err="1" smtClean="0"/>
              <a:t>art</a:t>
            </a:r>
            <a:r>
              <a:rPr lang="pt-PT" dirty="0" smtClean="0"/>
              <a:t>. 4.º, n.º 2)</a:t>
            </a:r>
            <a:endParaRPr lang="pt-PT" dirty="0"/>
          </a:p>
          <a:p>
            <a:pPr algn="just"/>
            <a:r>
              <a:rPr lang="pt-PT" dirty="0" smtClean="0"/>
              <a:t>Regime geral do </a:t>
            </a:r>
            <a:r>
              <a:rPr lang="pt-PT" dirty="0" err="1" smtClean="0"/>
              <a:t>art</a:t>
            </a:r>
            <a:r>
              <a:rPr lang="pt-PT" dirty="0" smtClean="0"/>
              <a:t>. 218.º, n.º 1, al. a), do CIRE: ineficácia da moratória ou perdão previstos no </a:t>
            </a:r>
            <a:r>
              <a:rPr lang="pt-PT" dirty="0"/>
              <a:t>plano quanto ao crédito relativamente ao qual o devedor se constituir em mora </a:t>
            </a:r>
            <a:r>
              <a:rPr lang="pt-PT" dirty="0" smtClean="0"/>
              <a:t>se a prestação, acrescida dos juros moratórios, não for cumprida decorridos 15 dias após a interpelação escrita;</a:t>
            </a:r>
          </a:p>
          <a:p>
            <a:pPr marL="0" indent="0" algn="just">
              <a:buNone/>
            </a:pPr>
            <a:r>
              <a:rPr lang="pt-PT" dirty="0" smtClean="0"/>
              <a:t> Este prazo de 15 dias só começa a correr a partir do termo da vigência da Lei n.º 75/2020 (31 de dezembro de 2021) se o incumprimento do plano de insolvência resultar de facto posterior à entrada em vigor da Lei n.º 4-A/2020, de 6 de abril (7 de abril de 2020).</a:t>
            </a:r>
          </a:p>
          <a:p>
            <a:pPr algn="just"/>
            <a:r>
              <a:rPr lang="pt-P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09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415634"/>
            <a:ext cx="10058400" cy="1072343"/>
          </a:xfrm>
        </p:spPr>
        <p:txBody>
          <a:bodyPr>
            <a:noAutofit/>
          </a:bodyPr>
          <a:lstStyle/>
          <a:p>
            <a:r>
              <a:rPr lang="pt-PT" sz="2400" b="1" dirty="0" smtClean="0"/>
              <a:t>II) Medidas </a:t>
            </a:r>
            <a:r>
              <a:rPr lang="pt-PT" sz="2400" b="1" dirty="0"/>
              <a:t>contidas na </a:t>
            </a:r>
            <a:r>
              <a:rPr lang="pt-PT" sz="2400" b="1" dirty="0" smtClean="0"/>
              <a:t>Lei n.º 75/2020, de 27 de novembro</a:t>
            </a:r>
            <a:endParaRPr lang="pt-PT" sz="24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3534" y="1787236"/>
            <a:ext cx="10058400" cy="463850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/>
              <a:t>4.</a:t>
            </a:r>
            <a:r>
              <a:rPr lang="pt-PT" b="1" dirty="0" smtClean="0"/>
              <a:t> Possibilidade de recurso a processos pré-</a:t>
            </a:r>
            <a:r>
              <a:rPr lang="pt-PT" b="1" dirty="0" err="1" smtClean="0"/>
              <a:t>insolvenciais</a:t>
            </a:r>
            <a:r>
              <a:rPr lang="pt-PT" b="1" dirty="0" smtClean="0"/>
              <a:t> por empresas em estado de insolvência atual devido à doença COVID-19</a:t>
            </a:r>
            <a:r>
              <a:rPr lang="pt-PT" dirty="0" smtClean="0"/>
              <a:t> (</a:t>
            </a:r>
            <a:r>
              <a:rPr lang="pt-PT" dirty="0" err="1" smtClean="0"/>
              <a:t>arts</a:t>
            </a:r>
            <a:r>
              <a:rPr lang="pt-PT" dirty="0" smtClean="0"/>
              <a:t>. 5. e 6º, n.º 1)</a:t>
            </a:r>
            <a:endParaRPr lang="pt-PT" dirty="0"/>
          </a:p>
          <a:p>
            <a:pPr algn="just"/>
            <a:r>
              <a:rPr lang="pt-PT" dirty="0" smtClean="0"/>
              <a:t>Possibilidade de  recurso ao RERE por empresas em situação de insolvência atual em virtude da doença COVID-19, mas que ainda sejam suscetíveis de recuperação, no caso da verificação dos seguintes requisitos: (1) Relação causal entre a doença COVID 19 e a situação de insolvência da empresa; (2) Suscetibilidade de viabilização; (3) Superioridade do ativo sobre o passivo, à data de 31 de dezembro de 2018, ou, alternativamente, que a empresa tenha recorrido anteriormente ao RERE ao abrigo do </a:t>
            </a:r>
            <a:r>
              <a:rPr lang="pt-PT" dirty="0" err="1" smtClean="0"/>
              <a:t>art</a:t>
            </a:r>
            <a:r>
              <a:rPr lang="pt-PT" dirty="0" smtClean="0"/>
              <a:t>. 35.º, n.º 1 do respetivo regime (</a:t>
            </a:r>
            <a:r>
              <a:rPr lang="pt-PT" dirty="0" err="1" smtClean="0"/>
              <a:t>art</a:t>
            </a:r>
            <a:r>
              <a:rPr lang="pt-PT" dirty="0" smtClean="0"/>
              <a:t>. 5.º).</a:t>
            </a:r>
          </a:p>
          <a:p>
            <a:pPr algn="just"/>
            <a:r>
              <a:rPr lang="pt-PT" dirty="0" smtClean="0"/>
              <a:t>Possibilidade de acesso ao novo PEVE por empresas em situação de insolvência atual em virtude da doença COVID-19, mas que ainda sejam suscetíveis de viabilização (</a:t>
            </a:r>
            <a:r>
              <a:rPr lang="pt-PT" dirty="0" err="1" smtClean="0"/>
              <a:t>art</a:t>
            </a:r>
            <a:r>
              <a:rPr lang="pt-PT" dirty="0" smtClean="0"/>
              <a:t>. 6.º, n.º 1).</a:t>
            </a:r>
          </a:p>
        </p:txBody>
      </p:sp>
    </p:spTree>
    <p:extLst>
      <p:ext uri="{BB962C8B-B14F-4D97-AF65-F5344CB8AC3E}">
        <p14:creationId xmlns:p14="http://schemas.microsoft.com/office/powerpoint/2010/main" val="124683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i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233</TotalTime>
  <Words>1994</Words>
  <Application>Microsoft Office PowerPoint</Application>
  <PresentationFormat>Ecrã Panorâmico</PresentationFormat>
  <Paragraphs>78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Retrospetiva</vt:lpstr>
      <vt:lpstr>Medidas COVID-19 no âmbito da jurisdição comercial: uma panorâmica geral  </vt:lpstr>
      <vt:lpstr>Apresentação do PowerPoint</vt:lpstr>
      <vt:lpstr>I) Medidas contidas na Lei n.º 1-A/2020, de 19 de março</vt:lpstr>
      <vt:lpstr>I) Medidas contidas na Lei n.º 1-A/2020, de 19 de março 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  <vt:lpstr>II) Medidas contidas na Lei n.º 75/2020, de 27 de novembro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COVID-19 no âmbito da jurisdição comercial: uma panorâmica geral</dc:title>
  <dc:creator>Sonia M Pereira</dc:creator>
  <cp:lastModifiedBy>Elisabete J Assuncao</cp:lastModifiedBy>
  <cp:revision>29</cp:revision>
  <dcterms:created xsi:type="dcterms:W3CDTF">2021-01-06T11:33:41Z</dcterms:created>
  <dcterms:modified xsi:type="dcterms:W3CDTF">2021-01-07T15:25:06Z</dcterms:modified>
</cp:coreProperties>
</file>