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2" r:id="rId2"/>
    <p:sldId id="273" r:id="rId3"/>
    <p:sldId id="274" r:id="rId4"/>
    <p:sldId id="257" r:id="rId5"/>
    <p:sldId id="268" r:id="rId6"/>
    <p:sldId id="258" r:id="rId7"/>
    <p:sldId id="259" r:id="rId8"/>
    <p:sldId id="260" r:id="rId9"/>
    <p:sldId id="261" r:id="rId10"/>
    <p:sldId id="262" r:id="rId11"/>
    <p:sldId id="267" r:id="rId12"/>
    <p:sldId id="269" r:id="rId13"/>
    <p:sldId id="263" r:id="rId14"/>
    <p:sldId id="264" r:id="rId15"/>
    <p:sldId id="265" r:id="rId16"/>
    <p:sldId id="271" r:id="rId17"/>
  </p:sldIdLst>
  <p:sldSz cx="9144000" cy="6858000" type="screen4x3"/>
  <p:notesSz cx="6858000" cy="9144000"/>
  <p:defaultTextStyle>
    <a:defPPr>
      <a:defRPr lang="pt-P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o de título">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2"/>
          <p:cNvSpPr/>
          <p:nvPr/>
        </p:nvSpPr>
        <p:spPr>
          <a:xfrm>
            <a:off x="7712075" y="3136900"/>
            <a:ext cx="911225" cy="2074863"/>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3"/>
          <p:cNvSpPr/>
          <p:nvPr/>
        </p:nvSpPr>
        <p:spPr>
          <a:xfrm>
            <a:off x="446088" y="3055938"/>
            <a:ext cx="694690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541338" y="4559300"/>
            <a:ext cx="675640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9"/>
          <p:cNvSpPr/>
          <p:nvPr/>
        </p:nvSpPr>
        <p:spPr>
          <a:xfrm>
            <a:off x="539750" y="3140075"/>
            <a:ext cx="6759575" cy="207645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pt-PT" smtClean="0"/>
              <a:t>Clique para editar o estilo</a:t>
            </a:r>
            <a:endParaRPr lang="en-US" dirty="0"/>
          </a:p>
        </p:txBody>
      </p:sp>
      <p:sp>
        <p:nvSpPr>
          <p:cNvPr id="12" name="Date Placeholder 3"/>
          <p:cNvSpPr>
            <a:spLocks noGrp="1"/>
          </p:cNvSpPr>
          <p:nvPr>
            <p:ph type="dt" sz="half" idx="10"/>
          </p:nvPr>
        </p:nvSpPr>
        <p:spPr/>
        <p:txBody>
          <a:bodyPr/>
          <a:lstStyle>
            <a:lvl1pPr>
              <a:defRPr/>
            </a:lvl1pPr>
          </a:lstStyle>
          <a:p>
            <a:pPr>
              <a:defRPr/>
            </a:pPr>
            <a:fld id="{D8AD994E-A512-4D86-9C20-4ED983691B05}" type="datetimeFigureOut">
              <a:rPr lang="pt-PT"/>
              <a:pPr>
                <a:defRPr/>
              </a:pPr>
              <a:t>09/06/2017</a:t>
            </a:fld>
            <a:endParaRPr lang="pt-PT"/>
          </a:p>
        </p:txBody>
      </p:sp>
      <p:sp>
        <p:nvSpPr>
          <p:cNvPr id="13" name="Footer Placeholder 4"/>
          <p:cNvSpPr>
            <a:spLocks noGrp="1"/>
          </p:cNvSpPr>
          <p:nvPr>
            <p:ph type="ftr" sz="quarter" idx="11"/>
          </p:nvPr>
        </p:nvSpPr>
        <p:spPr/>
        <p:txBody>
          <a:bodyPr/>
          <a:lstStyle>
            <a:lvl1pPr>
              <a:defRPr/>
            </a:lvl1pPr>
          </a:lstStyle>
          <a:p>
            <a:pPr>
              <a:defRPr/>
            </a:pPr>
            <a:endParaRPr lang="pt-PT"/>
          </a:p>
        </p:txBody>
      </p:sp>
      <p:sp>
        <p:nvSpPr>
          <p:cNvPr id="14" name="Slide Number Placeholder 5"/>
          <p:cNvSpPr>
            <a:spLocks noGrp="1"/>
          </p:cNvSpPr>
          <p:nvPr>
            <p:ph type="sldNum" sz="quarter" idx="12"/>
          </p:nvPr>
        </p:nvSpPr>
        <p:spPr>
          <a:xfrm>
            <a:off x="7786688" y="4625975"/>
            <a:ext cx="762000" cy="457200"/>
          </a:xfrm>
        </p:spPr>
        <p:txBody>
          <a:bodyPr/>
          <a:lstStyle>
            <a:lvl1pPr algn="ctr">
              <a:defRPr sz="2800">
                <a:solidFill>
                  <a:schemeClr val="accent1">
                    <a:lumMod val="50000"/>
                  </a:schemeClr>
                </a:solidFill>
              </a:defRPr>
            </a:lvl1pPr>
          </a:lstStyle>
          <a:p>
            <a:pPr>
              <a:defRPr/>
            </a:pPr>
            <a:fld id="{FA330562-E97A-4B6E-83BE-53303B030050}" type="slidenum">
              <a:rPr lang="pt-PT"/>
              <a:pPr>
                <a:defRPr/>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Vertical Text Placeholder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lvl1pPr>
              <a:defRPr/>
            </a:lvl1pPr>
          </a:lstStyle>
          <a:p>
            <a:pPr>
              <a:defRPr/>
            </a:pPr>
            <a:fld id="{6F2F0578-3852-4C4F-9DD4-43BCD72460CD}" type="datetimeFigureOut">
              <a:rPr lang="pt-PT"/>
              <a:pPr>
                <a:defRPr/>
              </a:pPr>
              <a:t>09/06/2017</a:t>
            </a:fld>
            <a:endParaRPr lang="pt-PT"/>
          </a:p>
        </p:txBody>
      </p:sp>
      <p:sp>
        <p:nvSpPr>
          <p:cNvPr id="5" name="Footer Placeholder 4"/>
          <p:cNvSpPr>
            <a:spLocks noGrp="1"/>
          </p:cNvSpPr>
          <p:nvPr>
            <p:ph type="ftr" sz="quarter" idx="11"/>
          </p:nvPr>
        </p:nvSpPr>
        <p:spPr/>
        <p:txBody>
          <a:bodyPr/>
          <a:lstStyle>
            <a:lvl1pPr>
              <a:defRPr/>
            </a:lvl1pPr>
          </a:lstStyle>
          <a:p>
            <a:pPr>
              <a:defRPr/>
            </a:pPr>
            <a:endParaRPr lang="pt-PT"/>
          </a:p>
        </p:txBody>
      </p:sp>
      <p:sp>
        <p:nvSpPr>
          <p:cNvPr id="6" name="Slide Number Placeholder 5"/>
          <p:cNvSpPr>
            <a:spLocks noGrp="1"/>
          </p:cNvSpPr>
          <p:nvPr>
            <p:ph type="sldNum" sz="quarter" idx="12"/>
          </p:nvPr>
        </p:nvSpPr>
        <p:spPr/>
        <p:txBody>
          <a:bodyPr/>
          <a:lstStyle>
            <a:lvl1pPr>
              <a:defRPr/>
            </a:lvl1pPr>
          </a:lstStyle>
          <a:p>
            <a:pPr>
              <a:defRPr/>
            </a:pPr>
            <a:fld id="{1870C24A-A4B3-4497-B0C8-364430EA4944}" type="slidenum">
              <a:rPr lang="pt-PT"/>
              <a:pPr>
                <a:defRPr/>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e texto">
    <p:spTree>
      <p:nvGrpSpPr>
        <p:cNvPr id="1" name=""/>
        <p:cNvGrpSpPr/>
        <p:nvPr/>
      </p:nvGrpSpPr>
      <p:grpSpPr>
        <a:xfrm>
          <a:off x="0" y="0"/>
          <a:ext cx="0" cy="0"/>
          <a:chOff x="0" y="0"/>
          <a:chExt cx="0" cy="0"/>
        </a:xfrm>
      </p:grpSpPr>
      <p:sp>
        <p:nvSpPr>
          <p:cNvPr id="4" name="Rectangle 6"/>
          <p:cNvSpPr/>
          <p:nvPr/>
        </p:nvSpPr>
        <p:spPr>
          <a:xfrm>
            <a:off x="6861175" y="228600"/>
            <a:ext cx="1860550" cy="6122988"/>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6954838" y="350838"/>
            <a:ext cx="1673225" cy="5876925"/>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pt-PT" smtClean="0"/>
              <a:t>Clique para editar o estilo</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6" name="Date Placeholder 3"/>
          <p:cNvSpPr>
            <a:spLocks noGrp="1"/>
          </p:cNvSpPr>
          <p:nvPr>
            <p:ph type="dt" sz="half" idx="10"/>
          </p:nvPr>
        </p:nvSpPr>
        <p:spPr/>
        <p:txBody>
          <a:bodyPr/>
          <a:lstStyle>
            <a:lvl1pPr>
              <a:defRPr/>
            </a:lvl1pPr>
          </a:lstStyle>
          <a:p>
            <a:pPr>
              <a:defRPr/>
            </a:pPr>
            <a:fld id="{B366769F-213E-4DDB-90A8-AC275F976809}" type="datetimeFigureOut">
              <a:rPr lang="pt-PT"/>
              <a:pPr>
                <a:defRPr/>
              </a:pPr>
              <a:t>09/06/2017</a:t>
            </a:fld>
            <a:endParaRPr lang="pt-PT"/>
          </a:p>
        </p:txBody>
      </p:sp>
      <p:sp>
        <p:nvSpPr>
          <p:cNvPr id="7" name="Footer Placeholder 4"/>
          <p:cNvSpPr>
            <a:spLocks noGrp="1"/>
          </p:cNvSpPr>
          <p:nvPr>
            <p:ph type="ftr" sz="quarter" idx="11"/>
          </p:nvPr>
        </p:nvSpPr>
        <p:spPr/>
        <p:txBody>
          <a:bodyPr/>
          <a:lstStyle>
            <a:lvl1pPr>
              <a:defRPr/>
            </a:lvl1pPr>
          </a:lstStyle>
          <a:p>
            <a:pPr>
              <a:defRPr/>
            </a:pPr>
            <a:endParaRPr lang="pt-PT"/>
          </a:p>
        </p:txBody>
      </p:sp>
      <p:sp>
        <p:nvSpPr>
          <p:cNvPr id="8" name="Slide Number Placeholder 5"/>
          <p:cNvSpPr>
            <a:spLocks noGrp="1"/>
          </p:cNvSpPr>
          <p:nvPr>
            <p:ph type="sldNum" sz="quarter" idx="12"/>
          </p:nvPr>
        </p:nvSpPr>
        <p:spPr/>
        <p:txBody>
          <a:bodyPr/>
          <a:lstStyle>
            <a:lvl1pPr>
              <a:defRPr/>
            </a:lvl1pPr>
          </a:lstStyle>
          <a:p>
            <a:pPr>
              <a:defRPr/>
            </a:pPr>
            <a:fld id="{C64962EC-15BF-4F9F-B510-051FA13945FC}" type="slidenum">
              <a:rPr lang="pt-PT"/>
              <a:pPr>
                <a:defRPr/>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Content Placeholder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Date Placeholder 3"/>
          <p:cNvSpPr>
            <a:spLocks noGrp="1"/>
          </p:cNvSpPr>
          <p:nvPr>
            <p:ph type="dt" sz="half" idx="10"/>
          </p:nvPr>
        </p:nvSpPr>
        <p:spPr/>
        <p:txBody>
          <a:bodyPr/>
          <a:lstStyle>
            <a:lvl1pPr>
              <a:defRPr/>
            </a:lvl1pPr>
          </a:lstStyle>
          <a:p>
            <a:pPr>
              <a:defRPr/>
            </a:pPr>
            <a:fld id="{BA6ED218-C7A3-48A5-B45D-284217A26481}" type="datetimeFigureOut">
              <a:rPr lang="pt-PT"/>
              <a:pPr>
                <a:defRPr/>
              </a:pPr>
              <a:t>09/06/2017</a:t>
            </a:fld>
            <a:endParaRPr lang="pt-PT"/>
          </a:p>
        </p:txBody>
      </p:sp>
      <p:sp>
        <p:nvSpPr>
          <p:cNvPr id="5" name="Footer Placeholder 4"/>
          <p:cNvSpPr>
            <a:spLocks noGrp="1"/>
          </p:cNvSpPr>
          <p:nvPr>
            <p:ph type="ftr" sz="quarter" idx="11"/>
          </p:nvPr>
        </p:nvSpPr>
        <p:spPr/>
        <p:txBody>
          <a:bodyPr/>
          <a:lstStyle>
            <a:lvl1pPr>
              <a:defRPr/>
            </a:lvl1pPr>
          </a:lstStyle>
          <a:p>
            <a:pPr>
              <a:defRPr/>
            </a:pPr>
            <a:endParaRPr lang="pt-PT"/>
          </a:p>
        </p:txBody>
      </p:sp>
      <p:sp>
        <p:nvSpPr>
          <p:cNvPr id="6" name="Slide Number Placeholder 5"/>
          <p:cNvSpPr>
            <a:spLocks noGrp="1"/>
          </p:cNvSpPr>
          <p:nvPr>
            <p:ph type="sldNum" sz="quarter" idx="12"/>
          </p:nvPr>
        </p:nvSpPr>
        <p:spPr/>
        <p:txBody>
          <a:bodyPr/>
          <a:lstStyle>
            <a:lvl1pPr>
              <a:defRPr/>
            </a:lvl1pPr>
          </a:lstStyle>
          <a:p>
            <a:pPr>
              <a:defRPr/>
            </a:pPr>
            <a:fld id="{0E98C30E-6FE7-465C-BD95-D06EF6DBCC5F}" type="slidenum">
              <a:rPr lang="pt-PT"/>
              <a:pPr>
                <a:defRPr/>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cção">
    <p:spTree>
      <p:nvGrpSpPr>
        <p:cNvPr id="1" name=""/>
        <p:cNvGrpSpPr/>
        <p:nvPr/>
      </p:nvGrpSpPr>
      <p:grpSpPr>
        <a:xfrm>
          <a:off x="0" y="0"/>
          <a:ext cx="0" cy="0"/>
          <a:chOff x="0" y="0"/>
          <a:chExt cx="0" cy="0"/>
        </a:xfrm>
      </p:grpSpPr>
      <p:sp>
        <p:nvSpPr>
          <p:cNvPr id="4"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Rounded Rectangle 7"/>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15"/>
          <p:cNvSpPr/>
          <p:nvPr/>
        </p:nvSpPr>
        <p:spPr>
          <a:xfrm>
            <a:off x="568325" y="3048000"/>
            <a:ext cx="8032750" cy="22447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4"/>
          <p:cNvSpPr/>
          <p:nvPr/>
        </p:nvSpPr>
        <p:spPr>
          <a:xfrm>
            <a:off x="676275" y="4541838"/>
            <a:ext cx="7816850" cy="663575"/>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3"/>
          <p:cNvSpPr/>
          <p:nvPr/>
        </p:nvSpPr>
        <p:spPr>
          <a:xfrm>
            <a:off x="676275" y="3124200"/>
            <a:ext cx="7816850" cy="2078038"/>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pt-PT" smtClean="0"/>
              <a:t>Clique para editar o estilo</a:t>
            </a: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10" name="Date Placeholder 3"/>
          <p:cNvSpPr>
            <a:spLocks noGrp="1"/>
          </p:cNvSpPr>
          <p:nvPr>
            <p:ph type="dt" sz="half" idx="10"/>
          </p:nvPr>
        </p:nvSpPr>
        <p:spPr/>
        <p:txBody>
          <a:bodyPr/>
          <a:lstStyle>
            <a:lvl1pPr>
              <a:defRPr/>
            </a:lvl1pPr>
          </a:lstStyle>
          <a:p>
            <a:pPr>
              <a:defRPr/>
            </a:pPr>
            <a:fld id="{86934F22-97C0-47CC-93A4-9A5077506EE7}" type="datetimeFigureOut">
              <a:rPr lang="pt-PT"/>
              <a:pPr>
                <a:defRPr/>
              </a:pPr>
              <a:t>09/06/2017</a:t>
            </a:fld>
            <a:endParaRPr lang="pt-PT"/>
          </a:p>
        </p:txBody>
      </p:sp>
      <p:sp>
        <p:nvSpPr>
          <p:cNvPr id="11" name="Footer Placeholder 4"/>
          <p:cNvSpPr>
            <a:spLocks noGrp="1"/>
          </p:cNvSpPr>
          <p:nvPr>
            <p:ph type="ftr" sz="quarter" idx="11"/>
          </p:nvPr>
        </p:nvSpPr>
        <p:spPr/>
        <p:txBody>
          <a:bodyPr/>
          <a:lstStyle>
            <a:lvl1pPr>
              <a:defRPr/>
            </a:lvl1pPr>
          </a:lstStyle>
          <a:p>
            <a:pPr>
              <a:defRPr/>
            </a:pPr>
            <a:endParaRPr lang="pt-PT"/>
          </a:p>
        </p:txBody>
      </p:sp>
      <p:sp>
        <p:nvSpPr>
          <p:cNvPr id="12" name="Slide Number Placeholder 5"/>
          <p:cNvSpPr>
            <a:spLocks noGrp="1"/>
          </p:cNvSpPr>
          <p:nvPr>
            <p:ph type="sldNum" sz="quarter" idx="12"/>
          </p:nvPr>
        </p:nvSpPr>
        <p:spPr/>
        <p:txBody>
          <a:bodyPr/>
          <a:lstStyle>
            <a:lvl1pPr>
              <a:defRPr/>
            </a:lvl1pPr>
          </a:lstStyle>
          <a:p>
            <a:pPr>
              <a:defRPr/>
            </a:pPr>
            <a:fld id="{68081ADF-0BFD-4D13-AB71-CCD4CF3AA9AC}" type="slidenum">
              <a:rPr lang="pt-PT"/>
              <a:pPr>
                <a:defRPr/>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pt-PT" smtClean="0"/>
              <a:t>Clique para editar o estilo</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Date Placeholder 3"/>
          <p:cNvSpPr>
            <a:spLocks noGrp="1"/>
          </p:cNvSpPr>
          <p:nvPr>
            <p:ph type="dt" sz="half" idx="10"/>
          </p:nvPr>
        </p:nvSpPr>
        <p:spPr/>
        <p:txBody>
          <a:bodyPr/>
          <a:lstStyle>
            <a:lvl1pPr>
              <a:defRPr/>
            </a:lvl1pPr>
          </a:lstStyle>
          <a:p>
            <a:pPr>
              <a:defRPr/>
            </a:pPr>
            <a:fld id="{13A38F20-2E9D-40B7-8F05-25D4C54DA87B}" type="datetimeFigureOut">
              <a:rPr lang="pt-PT"/>
              <a:pPr>
                <a:defRPr/>
              </a:pPr>
              <a:t>09/06/2017</a:t>
            </a:fld>
            <a:endParaRPr lang="pt-PT"/>
          </a:p>
        </p:txBody>
      </p:sp>
      <p:sp>
        <p:nvSpPr>
          <p:cNvPr id="6" name="Footer Placeholder 4"/>
          <p:cNvSpPr>
            <a:spLocks noGrp="1"/>
          </p:cNvSpPr>
          <p:nvPr>
            <p:ph type="ftr" sz="quarter" idx="11"/>
          </p:nvPr>
        </p:nvSpPr>
        <p:spPr/>
        <p:txBody>
          <a:bodyPr/>
          <a:lstStyle>
            <a:lvl1pPr>
              <a:defRPr/>
            </a:lvl1pPr>
          </a:lstStyle>
          <a:p>
            <a:pPr>
              <a:defRPr/>
            </a:pPr>
            <a:endParaRPr lang="pt-PT"/>
          </a:p>
        </p:txBody>
      </p:sp>
      <p:sp>
        <p:nvSpPr>
          <p:cNvPr id="7" name="Slide Number Placeholder 5"/>
          <p:cNvSpPr>
            <a:spLocks noGrp="1"/>
          </p:cNvSpPr>
          <p:nvPr>
            <p:ph type="sldNum" sz="quarter" idx="12"/>
          </p:nvPr>
        </p:nvSpPr>
        <p:spPr/>
        <p:txBody>
          <a:bodyPr/>
          <a:lstStyle>
            <a:lvl1pPr>
              <a:defRPr/>
            </a:lvl1pPr>
          </a:lstStyle>
          <a:p>
            <a:pPr>
              <a:defRPr/>
            </a:pPr>
            <a:fld id="{DC3059E9-8BA9-43E6-A559-877075D73C90}" type="slidenum">
              <a:rPr lang="pt-PT"/>
              <a:pPr>
                <a:defRPr/>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pt-PT" smtClean="0"/>
              <a:t>Clique para editar o estilo</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7" name="Date Placeholder 3"/>
          <p:cNvSpPr>
            <a:spLocks noGrp="1"/>
          </p:cNvSpPr>
          <p:nvPr>
            <p:ph type="dt" sz="half" idx="10"/>
          </p:nvPr>
        </p:nvSpPr>
        <p:spPr/>
        <p:txBody>
          <a:bodyPr/>
          <a:lstStyle>
            <a:lvl1pPr>
              <a:defRPr/>
            </a:lvl1pPr>
          </a:lstStyle>
          <a:p>
            <a:pPr>
              <a:defRPr/>
            </a:pPr>
            <a:fld id="{45999A11-2711-4E7A-8438-168B12A1DBF7}" type="datetimeFigureOut">
              <a:rPr lang="pt-PT"/>
              <a:pPr>
                <a:defRPr/>
              </a:pPr>
              <a:t>09/06/2017</a:t>
            </a:fld>
            <a:endParaRPr lang="pt-PT"/>
          </a:p>
        </p:txBody>
      </p:sp>
      <p:sp>
        <p:nvSpPr>
          <p:cNvPr id="8" name="Footer Placeholder 4"/>
          <p:cNvSpPr>
            <a:spLocks noGrp="1"/>
          </p:cNvSpPr>
          <p:nvPr>
            <p:ph type="ftr" sz="quarter" idx="11"/>
          </p:nvPr>
        </p:nvSpPr>
        <p:spPr/>
        <p:txBody>
          <a:bodyPr/>
          <a:lstStyle>
            <a:lvl1pPr>
              <a:defRPr/>
            </a:lvl1pPr>
          </a:lstStyle>
          <a:p>
            <a:pPr>
              <a:defRPr/>
            </a:pPr>
            <a:endParaRPr lang="pt-PT"/>
          </a:p>
        </p:txBody>
      </p:sp>
      <p:sp>
        <p:nvSpPr>
          <p:cNvPr id="9" name="Slide Number Placeholder 5"/>
          <p:cNvSpPr>
            <a:spLocks noGrp="1"/>
          </p:cNvSpPr>
          <p:nvPr>
            <p:ph type="sldNum" sz="quarter" idx="12"/>
          </p:nvPr>
        </p:nvSpPr>
        <p:spPr/>
        <p:txBody>
          <a:bodyPr/>
          <a:lstStyle>
            <a:lvl1pPr>
              <a:defRPr/>
            </a:lvl1pPr>
          </a:lstStyle>
          <a:p>
            <a:pPr>
              <a:defRPr/>
            </a:pPr>
            <a:fld id="{BCD9BB3D-01CA-446E-8F26-C1AF26222571}" type="slidenum">
              <a:rPr lang="pt-PT"/>
              <a:pPr>
                <a:defRPr/>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PT" smtClean="0"/>
              <a:t>Clique para editar o estilo</a:t>
            </a:r>
            <a:endParaRPr lang="en-US"/>
          </a:p>
        </p:txBody>
      </p:sp>
      <p:sp>
        <p:nvSpPr>
          <p:cNvPr id="3" name="Date Placeholder 3"/>
          <p:cNvSpPr>
            <a:spLocks noGrp="1"/>
          </p:cNvSpPr>
          <p:nvPr>
            <p:ph type="dt" sz="half" idx="10"/>
          </p:nvPr>
        </p:nvSpPr>
        <p:spPr/>
        <p:txBody>
          <a:bodyPr/>
          <a:lstStyle>
            <a:lvl1pPr>
              <a:defRPr/>
            </a:lvl1pPr>
          </a:lstStyle>
          <a:p>
            <a:pPr>
              <a:defRPr/>
            </a:pPr>
            <a:fld id="{DC930671-2DD1-4D9C-8AB4-9D8D8C7DEFED}" type="datetimeFigureOut">
              <a:rPr lang="pt-PT"/>
              <a:pPr>
                <a:defRPr/>
              </a:pPr>
              <a:t>09/06/2017</a:t>
            </a:fld>
            <a:endParaRPr lang="pt-PT"/>
          </a:p>
        </p:txBody>
      </p:sp>
      <p:sp>
        <p:nvSpPr>
          <p:cNvPr id="4" name="Footer Placeholder 4"/>
          <p:cNvSpPr>
            <a:spLocks noGrp="1"/>
          </p:cNvSpPr>
          <p:nvPr>
            <p:ph type="ftr" sz="quarter" idx="11"/>
          </p:nvPr>
        </p:nvSpPr>
        <p:spPr/>
        <p:txBody>
          <a:bodyPr/>
          <a:lstStyle>
            <a:lvl1pPr>
              <a:defRPr/>
            </a:lvl1pPr>
          </a:lstStyle>
          <a:p>
            <a:pPr>
              <a:defRPr/>
            </a:pPr>
            <a:endParaRPr lang="pt-PT"/>
          </a:p>
        </p:txBody>
      </p:sp>
      <p:sp>
        <p:nvSpPr>
          <p:cNvPr id="5" name="Slide Number Placeholder 5"/>
          <p:cNvSpPr>
            <a:spLocks noGrp="1"/>
          </p:cNvSpPr>
          <p:nvPr>
            <p:ph type="sldNum" sz="quarter" idx="12"/>
          </p:nvPr>
        </p:nvSpPr>
        <p:spPr/>
        <p:txBody>
          <a:bodyPr/>
          <a:lstStyle>
            <a:lvl1pPr>
              <a:defRPr/>
            </a:lvl1pPr>
          </a:lstStyle>
          <a:p>
            <a:pPr>
              <a:defRPr/>
            </a:pPr>
            <a:fld id="{C2738496-49CA-47F8-90A8-5F2CC4158D72}" type="slidenum">
              <a:rPr lang="pt-PT"/>
              <a:pPr>
                <a:defRPr/>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3" name="Rounded Rectangle 10"/>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 name="Date Placeholder 1"/>
          <p:cNvSpPr>
            <a:spLocks noGrp="1"/>
          </p:cNvSpPr>
          <p:nvPr>
            <p:ph type="dt" sz="half" idx="10"/>
          </p:nvPr>
        </p:nvSpPr>
        <p:spPr/>
        <p:txBody>
          <a:bodyPr/>
          <a:lstStyle>
            <a:lvl1pPr>
              <a:defRPr/>
            </a:lvl1pPr>
          </a:lstStyle>
          <a:p>
            <a:pPr>
              <a:defRPr/>
            </a:pPr>
            <a:fld id="{3103171F-472A-4CE0-9BFF-2FD1709D8123}" type="datetimeFigureOut">
              <a:rPr lang="pt-PT"/>
              <a:pPr>
                <a:defRPr/>
              </a:pPr>
              <a:t>09/06/2017</a:t>
            </a:fld>
            <a:endParaRPr lang="pt-PT"/>
          </a:p>
        </p:txBody>
      </p:sp>
      <p:sp>
        <p:nvSpPr>
          <p:cNvPr id="5" name="Footer Placeholder 2"/>
          <p:cNvSpPr>
            <a:spLocks noGrp="1"/>
          </p:cNvSpPr>
          <p:nvPr>
            <p:ph type="ftr" sz="quarter" idx="11"/>
          </p:nvPr>
        </p:nvSpPr>
        <p:spPr/>
        <p:txBody>
          <a:bodyPr/>
          <a:lstStyle>
            <a:lvl1pPr>
              <a:defRPr/>
            </a:lvl1pPr>
          </a:lstStyle>
          <a:p>
            <a:pPr>
              <a:defRPr/>
            </a:pPr>
            <a:endParaRPr lang="pt-PT"/>
          </a:p>
        </p:txBody>
      </p:sp>
      <p:sp>
        <p:nvSpPr>
          <p:cNvPr id="6" name="Slide Number Placeholder 3"/>
          <p:cNvSpPr>
            <a:spLocks noGrp="1"/>
          </p:cNvSpPr>
          <p:nvPr>
            <p:ph type="sldNum" sz="quarter" idx="12"/>
          </p:nvPr>
        </p:nvSpPr>
        <p:spPr/>
        <p:txBody>
          <a:bodyPr/>
          <a:lstStyle>
            <a:lvl1pPr>
              <a:defRPr/>
            </a:lvl1pPr>
          </a:lstStyle>
          <a:p>
            <a:pPr>
              <a:defRPr/>
            </a:pPr>
            <a:fld id="{5E0D3416-C3F7-402E-96B5-E6181886F546}" type="slidenum">
              <a:rPr lang="pt-PT"/>
              <a:pPr>
                <a:defRPr/>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5"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11"/>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9"/>
          <p:cNvSpPr/>
          <p:nvPr/>
        </p:nvSpPr>
        <p:spPr>
          <a:xfrm>
            <a:off x="676275" y="1643063"/>
            <a:ext cx="2484438" cy="3233737"/>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2" name="Title 1"/>
          <p:cNvSpPr>
            <a:spLocks noGrp="1"/>
          </p:cNvSpPr>
          <p:nvPr>
            <p:ph type="title"/>
          </p:nvPr>
        </p:nvSpPr>
        <p:spPr>
          <a:xfrm>
            <a:off x="769000" y="1734312"/>
            <a:ext cx="2298634" cy="1191620"/>
          </a:xfrm>
        </p:spPr>
        <p:txBody>
          <a:bodyPr anchor="b"/>
          <a:lstStyle>
            <a:lvl1pPr algn="l">
              <a:defRPr sz="2000" b="0">
                <a:solidFill>
                  <a:schemeClr val="accent1">
                    <a:lumMod val="75000"/>
                  </a:schemeClr>
                </a:solidFill>
              </a:defRPr>
            </a:lvl1pPr>
          </a:lstStyle>
          <a:p>
            <a:r>
              <a:rPr lang="pt-PT" smtClean="0"/>
              <a:t>Clique para editar o estilo</a:t>
            </a:r>
            <a:endParaRPr lang="en-US" dirty="0"/>
          </a:p>
        </p:txBody>
      </p:sp>
      <p:sp>
        <p:nvSpPr>
          <p:cNvPr id="9" name="Date Placeholder 4"/>
          <p:cNvSpPr>
            <a:spLocks noGrp="1"/>
          </p:cNvSpPr>
          <p:nvPr>
            <p:ph type="dt" sz="half" idx="10"/>
          </p:nvPr>
        </p:nvSpPr>
        <p:spPr/>
        <p:txBody>
          <a:bodyPr/>
          <a:lstStyle>
            <a:lvl1pPr>
              <a:defRPr/>
            </a:lvl1pPr>
          </a:lstStyle>
          <a:p>
            <a:pPr>
              <a:defRPr/>
            </a:pPr>
            <a:fld id="{5BF37E3B-EA2C-4750-9878-61EBB12D09E4}" type="datetimeFigureOut">
              <a:rPr lang="pt-PT"/>
              <a:pPr>
                <a:defRPr/>
              </a:pPr>
              <a:t>09/06/2017</a:t>
            </a:fld>
            <a:endParaRPr lang="pt-PT"/>
          </a:p>
        </p:txBody>
      </p:sp>
      <p:sp>
        <p:nvSpPr>
          <p:cNvPr id="10" name="Footer Placeholder 5"/>
          <p:cNvSpPr>
            <a:spLocks noGrp="1"/>
          </p:cNvSpPr>
          <p:nvPr>
            <p:ph type="ftr" sz="quarter" idx="11"/>
          </p:nvPr>
        </p:nvSpPr>
        <p:spPr/>
        <p:txBody>
          <a:bodyPr/>
          <a:lstStyle>
            <a:lvl1pPr>
              <a:defRPr/>
            </a:lvl1pPr>
          </a:lstStyle>
          <a:p>
            <a:pPr>
              <a:defRPr/>
            </a:pPr>
            <a:endParaRPr lang="pt-PT"/>
          </a:p>
        </p:txBody>
      </p:sp>
      <p:sp>
        <p:nvSpPr>
          <p:cNvPr id="11" name="Slide Number Placeholder 6"/>
          <p:cNvSpPr>
            <a:spLocks noGrp="1"/>
          </p:cNvSpPr>
          <p:nvPr>
            <p:ph type="sldNum" sz="quarter" idx="12"/>
          </p:nvPr>
        </p:nvSpPr>
        <p:spPr/>
        <p:txBody>
          <a:bodyPr/>
          <a:lstStyle>
            <a:lvl1pPr>
              <a:defRPr/>
            </a:lvl1pPr>
          </a:lstStyle>
          <a:p>
            <a:pPr>
              <a:defRPr/>
            </a:pPr>
            <a:fld id="{56062BC2-9E79-48FD-BC1D-A85E6D58A241}" type="slidenum">
              <a:rPr lang="pt-PT"/>
              <a:pPr>
                <a:defRPr/>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Rounded Rectangle 8"/>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11"/>
          <p:cNvSpPr/>
          <p:nvPr/>
        </p:nvSpPr>
        <p:spPr>
          <a:xfrm>
            <a:off x="762000" y="5029200"/>
            <a:ext cx="7600950" cy="1203325"/>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12"/>
          <p:cNvSpPr/>
          <p:nvPr/>
        </p:nvSpPr>
        <p:spPr>
          <a:xfrm>
            <a:off x="914400" y="5638800"/>
            <a:ext cx="7327900" cy="452438"/>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10"/>
          <p:cNvSpPr/>
          <p:nvPr/>
        </p:nvSpPr>
        <p:spPr>
          <a:xfrm>
            <a:off x="604838" y="5075238"/>
            <a:ext cx="7947025" cy="1096962"/>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pt-PT" noProof="0" smtClean="0"/>
              <a:t>Clique no ícone para adicionar uma imagem</a:t>
            </a:r>
            <a:endParaRPr lang="en-US" noProof="0"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2" name="Title 1"/>
          <p:cNvSpPr>
            <a:spLocks noGrp="1"/>
          </p:cNvSpPr>
          <p:nvPr>
            <p:ph type="title"/>
          </p:nvPr>
        </p:nvSpPr>
        <p:spPr>
          <a:xfrm>
            <a:off x="914400" y="5105400"/>
            <a:ext cx="7328514" cy="523043"/>
          </a:xfrm>
        </p:spPr>
        <p:txBody>
          <a:bodyPr anchorCtr="0"/>
          <a:lstStyle>
            <a:lvl1pPr algn="ctr">
              <a:defRPr sz="2000" b="0">
                <a:solidFill>
                  <a:schemeClr val="accent1">
                    <a:lumMod val="75000"/>
                  </a:schemeClr>
                </a:solidFill>
              </a:defRPr>
            </a:lvl1pPr>
          </a:lstStyle>
          <a:p>
            <a:r>
              <a:rPr lang="pt-PT" smtClean="0"/>
              <a:t>Clique para editar o estilo</a:t>
            </a:r>
            <a:endParaRPr lang="en-US" dirty="0"/>
          </a:p>
        </p:txBody>
      </p:sp>
      <p:sp>
        <p:nvSpPr>
          <p:cNvPr id="11" name="Date Placeholder 4"/>
          <p:cNvSpPr>
            <a:spLocks noGrp="1"/>
          </p:cNvSpPr>
          <p:nvPr>
            <p:ph type="dt" sz="half" idx="10"/>
          </p:nvPr>
        </p:nvSpPr>
        <p:spPr/>
        <p:txBody>
          <a:bodyPr/>
          <a:lstStyle>
            <a:lvl1pPr>
              <a:defRPr/>
            </a:lvl1pPr>
          </a:lstStyle>
          <a:p>
            <a:pPr>
              <a:defRPr/>
            </a:pPr>
            <a:fld id="{848B87FE-6F2E-427C-B2B0-74D5B91DD35D}" type="datetimeFigureOut">
              <a:rPr lang="pt-PT"/>
              <a:pPr>
                <a:defRPr/>
              </a:pPr>
              <a:t>09/06/2017</a:t>
            </a:fld>
            <a:endParaRPr lang="pt-PT"/>
          </a:p>
        </p:txBody>
      </p:sp>
      <p:sp>
        <p:nvSpPr>
          <p:cNvPr id="12" name="Slide Number Placeholder 6"/>
          <p:cNvSpPr>
            <a:spLocks noGrp="1"/>
          </p:cNvSpPr>
          <p:nvPr>
            <p:ph type="sldNum" sz="quarter" idx="11"/>
          </p:nvPr>
        </p:nvSpPr>
        <p:spPr/>
        <p:txBody>
          <a:bodyPr/>
          <a:lstStyle>
            <a:lvl1pPr>
              <a:defRPr/>
            </a:lvl1pPr>
          </a:lstStyle>
          <a:p>
            <a:pPr>
              <a:defRPr/>
            </a:pPr>
            <a:fld id="{2B807486-6FC5-4869-9F4E-FA86CEEB2B9A}" type="slidenum">
              <a:rPr lang="pt-PT"/>
              <a:pPr>
                <a:defRPr/>
              </a:pPr>
              <a:t>‹nº›</a:t>
            </a:fld>
            <a:endParaRPr lang="pt-PT"/>
          </a:p>
        </p:txBody>
      </p:sp>
      <p:sp>
        <p:nvSpPr>
          <p:cNvPr id="13" name="Footer Placeholder 5"/>
          <p:cNvSpPr>
            <a:spLocks noGrp="1"/>
          </p:cNvSpPr>
          <p:nvPr>
            <p:ph type="ftr" sz="quarter" idx="12"/>
          </p:nvPr>
        </p:nvSpPr>
        <p:spPr/>
        <p:txBody>
          <a:bodyPr/>
          <a:lstStyle>
            <a:lvl1pPr>
              <a:defRPr/>
            </a:lvl1pPr>
          </a:lstStyle>
          <a:p>
            <a:pPr>
              <a:defRPr/>
            </a:pPr>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7" name="Rounded Rectangle 6"/>
          <p:cNvSpPr/>
          <p:nvPr/>
        </p:nvSpPr>
        <p:spPr>
          <a:xfrm>
            <a:off x="92075" y="101600"/>
            <a:ext cx="8959850" cy="6664325"/>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Text Placeholder 2"/>
          <p:cNvSpPr>
            <a:spLocks noGrp="1"/>
          </p:cNvSpPr>
          <p:nvPr>
            <p:ph type="body" idx="1"/>
          </p:nvPr>
        </p:nvSpPr>
        <p:spPr bwMode="auto">
          <a:xfrm>
            <a:off x="457200" y="1752600"/>
            <a:ext cx="8229600" cy="43735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2"/>
                </a:solidFill>
                <a:latin typeface="+mn-lt"/>
                <a:cs typeface="+mn-cs"/>
              </a:defRPr>
            </a:lvl1pPr>
          </a:lstStyle>
          <a:p>
            <a:pPr>
              <a:defRPr/>
            </a:pPr>
            <a:fld id="{ABFA8E04-B1A6-4D10-99A4-AC4B665334B4}" type="datetimeFigureOut">
              <a:rPr lang="pt-PT"/>
              <a:pPr>
                <a:defRPr/>
              </a:pPr>
              <a:t>09/06/2017</a:t>
            </a:fld>
            <a:endParaRPr lang="pt-PT"/>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2"/>
                </a:solidFill>
                <a:latin typeface="+mn-lt"/>
                <a:cs typeface="+mn-cs"/>
              </a:defRPr>
            </a:lvl1pPr>
          </a:lstStyle>
          <a:p>
            <a:pPr>
              <a:defRPr/>
            </a:pPr>
            <a:endParaRPr lang="pt-PT"/>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2"/>
                </a:solidFill>
                <a:latin typeface="+mn-lt"/>
                <a:cs typeface="+mn-cs"/>
              </a:defRPr>
            </a:lvl1pPr>
          </a:lstStyle>
          <a:p>
            <a:pPr>
              <a:defRPr/>
            </a:pPr>
            <a:fld id="{3E3C2B4A-6558-4C94-8201-35137FACBAB8}" type="slidenum">
              <a:rPr lang="pt-PT"/>
              <a:pPr>
                <a:defRPr/>
              </a:pPr>
              <a:t>‹nº›</a:t>
            </a:fld>
            <a:endParaRPr lang="pt-PT"/>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9"/>
          <p:cNvSpPr/>
          <p:nvPr/>
        </p:nvSpPr>
        <p:spPr>
          <a:xfrm>
            <a:off x="373063" y="373063"/>
            <a:ext cx="8380412" cy="1117600"/>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425450" y="407988"/>
            <a:ext cx="8261350" cy="1039812"/>
          </a:xfrm>
          <a:prstGeom prst="rect">
            <a:avLst/>
          </a:prstGeom>
        </p:spPr>
        <p:txBody>
          <a:bodyPr vert="horz" lIns="91440" tIns="45720" rIns="91440" bIns="45720" rtlCol="0" anchor="ctr">
            <a:normAutofit/>
          </a:bodyPr>
          <a:lstStyle/>
          <a:p>
            <a:r>
              <a:rPr lang="pt-PT" smtClean="0"/>
              <a:t>Clique para editar o estilo</a:t>
            </a:r>
            <a:endParaRPr lang="en-US" dirty="0"/>
          </a:p>
        </p:txBody>
      </p:sp>
    </p:spTree>
  </p:cSld>
  <p:clrMap bg1="lt1" tx1="dk1" bg2="lt2" tx2="dk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8" r:id="rId7"/>
    <p:sldLayoutId id="2147483699" r:id="rId8"/>
    <p:sldLayoutId id="2147483700" r:id="rId9"/>
    <p:sldLayoutId id="2147483691" r:id="rId10"/>
    <p:sldLayoutId id="2147483701" r:id="rId11"/>
  </p:sldLayoutIdLst>
  <p:txStyles>
    <p:titleStyle>
      <a:lvl1pPr algn="ctr" rtl="0" eaLnBrk="0" fontAlgn="base" hangingPunct="0">
        <a:spcBef>
          <a:spcPct val="0"/>
        </a:spcBef>
        <a:spcAft>
          <a:spcPct val="0"/>
        </a:spcAft>
        <a:defRPr sz="3500" kern="1200" cap="all">
          <a:solidFill>
            <a:srgbClr val="6B7D72"/>
          </a:solidFill>
          <a:latin typeface="+mj-lt"/>
          <a:ea typeface="+mj-ea"/>
          <a:cs typeface="+mj-cs"/>
        </a:defRPr>
      </a:lvl1pPr>
      <a:lvl2pPr algn="ctr" rtl="0" eaLnBrk="0" fontAlgn="base" hangingPunct="0">
        <a:spcBef>
          <a:spcPct val="0"/>
        </a:spcBef>
        <a:spcAft>
          <a:spcPct val="0"/>
        </a:spcAft>
        <a:defRPr sz="3500">
          <a:solidFill>
            <a:srgbClr val="6B7D72"/>
          </a:solidFill>
          <a:latin typeface="Book Antiqua" pitchFamily="18" charset="0"/>
        </a:defRPr>
      </a:lvl2pPr>
      <a:lvl3pPr algn="ctr" rtl="0" eaLnBrk="0" fontAlgn="base" hangingPunct="0">
        <a:spcBef>
          <a:spcPct val="0"/>
        </a:spcBef>
        <a:spcAft>
          <a:spcPct val="0"/>
        </a:spcAft>
        <a:defRPr sz="3500">
          <a:solidFill>
            <a:srgbClr val="6B7D72"/>
          </a:solidFill>
          <a:latin typeface="Book Antiqua" pitchFamily="18" charset="0"/>
        </a:defRPr>
      </a:lvl3pPr>
      <a:lvl4pPr algn="ctr" rtl="0" eaLnBrk="0" fontAlgn="base" hangingPunct="0">
        <a:spcBef>
          <a:spcPct val="0"/>
        </a:spcBef>
        <a:spcAft>
          <a:spcPct val="0"/>
        </a:spcAft>
        <a:defRPr sz="3500">
          <a:solidFill>
            <a:srgbClr val="6B7D72"/>
          </a:solidFill>
          <a:latin typeface="Book Antiqua" pitchFamily="18" charset="0"/>
        </a:defRPr>
      </a:lvl4pPr>
      <a:lvl5pPr algn="ctr" rtl="0" eaLnBrk="0" fontAlgn="base" hangingPunct="0">
        <a:spcBef>
          <a:spcPct val="0"/>
        </a:spcBef>
        <a:spcAft>
          <a:spcPct val="0"/>
        </a:spcAft>
        <a:defRPr sz="3500">
          <a:solidFill>
            <a:srgbClr val="6B7D72"/>
          </a:solidFill>
          <a:latin typeface="Book Antiqua" pitchFamily="18" charset="0"/>
        </a:defRPr>
      </a:lvl5pPr>
      <a:lvl6pPr marL="457200" algn="ctr" rtl="0" fontAlgn="base">
        <a:spcBef>
          <a:spcPct val="0"/>
        </a:spcBef>
        <a:spcAft>
          <a:spcPct val="0"/>
        </a:spcAft>
        <a:defRPr sz="3500">
          <a:solidFill>
            <a:srgbClr val="6B7D72"/>
          </a:solidFill>
          <a:latin typeface="Book Antiqua" pitchFamily="18" charset="0"/>
        </a:defRPr>
      </a:lvl6pPr>
      <a:lvl7pPr marL="914400" algn="ctr" rtl="0" fontAlgn="base">
        <a:spcBef>
          <a:spcPct val="0"/>
        </a:spcBef>
        <a:spcAft>
          <a:spcPct val="0"/>
        </a:spcAft>
        <a:defRPr sz="3500">
          <a:solidFill>
            <a:srgbClr val="6B7D72"/>
          </a:solidFill>
          <a:latin typeface="Book Antiqua" pitchFamily="18" charset="0"/>
        </a:defRPr>
      </a:lvl7pPr>
      <a:lvl8pPr marL="1371600" algn="ctr" rtl="0" fontAlgn="base">
        <a:spcBef>
          <a:spcPct val="0"/>
        </a:spcBef>
        <a:spcAft>
          <a:spcPct val="0"/>
        </a:spcAft>
        <a:defRPr sz="3500">
          <a:solidFill>
            <a:srgbClr val="6B7D72"/>
          </a:solidFill>
          <a:latin typeface="Book Antiqua" pitchFamily="18" charset="0"/>
        </a:defRPr>
      </a:lvl8pPr>
      <a:lvl9pPr marL="1828800" algn="ctr" rtl="0" fontAlgn="base">
        <a:spcBef>
          <a:spcPct val="0"/>
        </a:spcBef>
        <a:spcAft>
          <a:spcPct val="0"/>
        </a:spcAft>
        <a:defRPr sz="3500">
          <a:solidFill>
            <a:srgbClr val="6B7D72"/>
          </a:solidFill>
          <a:latin typeface="Book Antiqu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400" kern="1200">
          <a:solidFill>
            <a:schemeClr val="tx2"/>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2"/>
          </a:solidFill>
          <a:latin typeface="+mn-lt"/>
          <a:ea typeface="+mn-ea"/>
          <a:cs typeface="+mn-cs"/>
        </a:defRPr>
      </a:lvl2pPr>
      <a:lvl3pPr marL="914400" indent="-228600" algn="l" rtl="0" eaLnBrk="0" fontAlgn="base" hangingPunct="0">
        <a:spcBef>
          <a:spcPct val="20000"/>
        </a:spcBef>
        <a:spcAft>
          <a:spcPct val="0"/>
        </a:spcAft>
        <a:buClr>
          <a:srgbClr val="B5AE53"/>
        </a:buClr>
        <a:buFont typeface="Arial" charset="0"/>
        <a:buChar char="•"/>
        <a:defRPr kern="1200">
          <a:solidFill>
            <a:schemeClr val="tx2"/>
          </a:solidFill>
          <a:latin typeface="+mn-lt"/>
          <a:ea typeface="+mn-ea"/>
          <a:cs typeface="+mn-cs"/>
        </a:defRPr>
      </a:lvl3pPr>
      <a:lvl4pPr marL="1279525" indent="-228600" algn="l" rtl="0" eaLnBrk="0" fontAlgn="base" hangingPunct="0">
        <a:spcBef>
          <a:spcPct val="20000"/>
        </a:spcBef>
        <a:spcAft>
          <a:spcPct val="0"/>
        </a:spcAft>
        <a:buClr>
          <a:srgbClr val="848058"/>
        </a:buClr>
        <a:buFont typeface="Arial" charset="0"/>
        <a:buChar char="•"/>
        <a:defRPr sz="1600" kern="1200">
          <a:solidFill>
            <a:schemeClr val="tx2"/>
          </a:solidFill>
          <a:latin typeface="+mn-lt"/>
          <a:ea typeface="+mn-ea"/>
          <a:cs typeface="+mn-cs"/>
        </a:defRPr>
      </a:lvl4pPr>
      <a:lvl5pPr marL="1554163" indent="-228600" algn="l" rtl="0" eaLnBrk="0" fontAlgn="base" hangingPunct="0">
        <a:spcBef>
          <a:spcPct val="20000"/>
        </a:spcBef>
        <a:spcAft>
          <a:spcPct val="0"/>
        </a:spcAft>
        <a:buClr>
          <a:srgbClr val="E8B54D"/>
        </a:buClr>
        <a:buFont typeface="Arial" charset="0"/>
        <a:buChar char="•"/>
        <a:defRPr sz="1600" kern="120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sz="2200" b="1" cap="none" dirty="0" smtClean="0"/>
              <a:t>CONVENÇÃO EUROPEIA PARA A PROTEÇÃO </a:t>
            </a:r>
            <a:r>
              <a:rPr lang="pt-PT" sz="2200" b="1" cap="none" dirty="0"/>
              <a:t>DOS DIREITOS </a:t>
            </a:r>
            <a:r>
              <a:rPr lang="pt-PT" sz="2200" b="1" cap="none" dirty="0" smtClean="0"/>
              <a:t>DO HOMEM E DAS LIBERDADES FUNDAMENTAIS (CEDH</a:t>
            </a:r>
            <a:r>
              <a:rPr lang="pt-PT" sz="2400" b="1" cap="none" dirty="0" smtClean="0"/>
              <a:t>)</a:t>
            </a:r>
            <a:endParaRPr lang="pt-PT" sz="2400" dirty="0"/>
          </a:p>
        </p:txBody>
      </p:sp>
      <p:sp>
        <p:nvSpPr>
          <p:cNvPr id="3" name="Marcador de Posição de Conteúdo 2"/>
          <p:cNvSpPr>
            <a:spLocks noGrp="1"/>
          </p:cNvSpPr>
          <p:nvPr>
            <p:ph idx="1"/>
          </p:nvPr>
        </p:nvSpPr>
        <p:spPr/>
        <p:txBody>
          <a:bodyPr/>
          <a:lstStyle/>
          <a:p>
            <a:pPr algn="just"/>
            <a:r>
              <a:rPr lang="pt-PT" sz="2000" dirty="0" smtClean="0"/>
              <a:t>Acordo internacional multilateral celebrado no âmbito do Conselho da Europa pelos dez Estados europeus que o instituíram através do Tratado de Londres, de 5 de Maio de 1949. A CEDH entrou em vigor em 3 de Setembro de 1953,</a:t>
            </a:r>
          </a:p>
          <a:p>
            <a:pPr algn="just"/>
            <a:r>
              <a:rPr lang="pt-PT" sz="2000" dirty="0" smtClean="0"/>
              <a:t>O título I da CEDH define os direitos e as liberdades que as Partes Contratantes “reconhecem a qualquer pessoa dependente da sua jurisdição (artigo 1.º),</a:t>
            </a:r>
          </a:p>
          <a:p>
            <a:pPr algn="just"/>
            <a:r>
              <a:rPr lang="pt-PT" sz="2000" dirty="0" smtClean="0"/>
              <a:t>Não podem em caso algum ser derrogados o direito à vida (salvo quando a morte resulte do recurso necessário à força) (artigo 2.º), a proibição de tortura, penas e tratamentos desumanos ou degradantes (artigo 3.º), </a:t>
            </a:r>
            <a:r>
              <a:rPr lang="pt-PT" sz="2000" dirty="0"/>
              <a:t>a proibição </a:t>
            </a:r>
            <a:r>
              <a:rPr lang="pt-PT" sz="2000" dirty="0" smtClean="0"/>
              <a:t>da escravatura e do trabalho forçado (artigo 4.º) e o princípio </a:t>
            </a:r>
            <a:r>
              <a:rPr lang="pt-PT" sz="2000" i="1" dirty="0" err="1" smtClean="0"/>
              <a:t>nullla</a:t>
            </a:r>
            <a:r>
              <a:rPr lang="pt-PT" sz="2000" i="1" dirty="0" smtClean="0"/>
              <a:t> </a:t>
            </a:r>
            <a:r>
              <a:rPr lang="pt-PT" sz="2000" i="1" dirty="0" err="1"/>
              <a:t>poena</a:t>
            </a:r>
            <a:r>
              <a:rPr lang="pt-PT" sz="2000" i="1" dirty="0"/>
              <a:t> </a:t>
            </a:r>
            <a:r>
              <a:rPr lang="pt-PT" sz="2000" i="1" dirty="0" smtClean="0"/>
              <a:t>sine </a:t>
            </a:r>
            <a:r>
              <a:rPr lang="pt-PT" sz="2000" i="1" dirty="0" err="1" smtClean="0"/>
              <a:t>lege</a:t>
            </a:r>
            <a:r>
              <a:rPr lang="pt-PT" sz="2000" dirty="0" smtClean="0"/>
              <a:t> (artigo 7.º).</a:t>
            </a:r>
            <a:endParaRPr lang="pt-PT" sz="2000" dirty="0"/>
          </a:p>
        </p:txBody>
      </p:sp>
    </p:spTree>
    <p:extLst>
      <p:ext uri="{BB962C8B-B14F-4D97-AF65-F5344CB8AC3E}">
        <p14:creationId xmlns:p14="http://schemas.microsoft.com/office/powerpoint/2010/main" val="2697032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endParaRPr lang="en-US" sz="2400" b="1" cap="none" dirty="0" smtClean="0"/>
          </a:p>
        </p:txBody>
      </p:sp>
      <p:sp>
        <p:nvSpPr>
          <p:cNvPr id="19458" name="Marcador de Posição de Conteúdo 2"/>
          <p:cNvSpPr>
            <a:spLocks noGrp="1"/>
          </p:cNvSpPr>
          <p:nvPr>
            <p:ph idx="1"/>
          </p:nvPr>
        </p:nvSpPr>
        <p:spPr/>
        <p:txBody>
          <a:bodyPr/>
          <a:lstStyle/>
          <a:p>
            <a:pPr algn="ctr" eaLnBrk="1" hangingPunct="1">
              <a:lnSpc>
                <a:spcPct val="80000"/>
              </a:lnSpc>
            </a:pPr>
            <a:r>
              <a:rPr lang="en-US" sz="2000" b="1" dirty="0" err="1" smtClean="0"/>
              <a:t>Artigo</a:t>
            </a:r>
            <a:r>
              <a:rPr lang="en-US" sz="2000" b="1" dirty="0" smtClean="0"/>
              <a:t> 50.º da </a:t>
            </a:r>
            <a:r>
              <a:rPr lang="en-US" sz="2000" b="1" dirty="0" err="1" smtClean="0"/>
              <a:t>Carta</a:t>
            </a:r>
            <a:endParaRPr lang="en-US" sz="2000" b="1" dirty="0" smtClean="0"/>
          </a:p>
          <a:p>
            <a:pPr algn="ctr" eaLnBrk="1" hangingPunct="1">
              <a:lnSpc>
                <a:spcPct val="80000"/>
              </a:lnSpc>
            </a:pPr>
            <a:r>
              <a:rPr lang="en-US" sz="2000" b="1" dirty="0" err="1" smtClean="0"/>
              <a:t>Direito</a:t>
            </a:r>
            <a:r>
              <a:rPr lang="en-US" sz="2000" b="1" dirty="0" smtClean="0"/>
              <a:t> a </a:t>
            </a:r>
            <a:r>
              <a:rPr lang="en-US" sz="2000" b="1" dirty="0" err="1" smtClean="0"/>
              <a:t>não</a:t>
            </a:r>
            <a:r>
              <a:rPr lang="en-US" sz="2000" b="1" dirty="0" smtClean="0"/>
              <a:t> </a:t>
            </a:r>
            <a:r>
              <a:rPr lang="en-US" sz="2000" b="1" dirty="0" err="1" smtClean="0"/>
              <a:t>ser</a:t>
            </a:r>
            <a:r>
              <a:rPr lang="en-US" sz="2000" b="1" dirty="0" smtClean="0"/>
              <a:t> </a:t>
            </a:r>
            <a:r>
              <a:rPr lang="en-US" sz="2000" b="1" dirty="0" err="1" smtClean="0"/>
              <a:t>julgado</a:t>
            </a:r>
            <a:r>
              <a:rPr lang="en-US" sz="2000" b="1" dirty="0" smtClean="0"/>
              <a:t> </a:t>
            </a:r>
            <a:r>
              <a:rPr lang="en-US" sz="2000" b="1" dirty="0" err="1" smtClean="0"/>
              <a:t>ou</a:t>
            </a:r>
            <a:r>
              <a:rPr lang="en-US" sz="2000" b="1" dirty="0" smtClean="0"/>
              <a:t> </a:t>
            </a:r>
            <a:r>
              <a:rPr lang="en-US" sz="2000" b="1" dirty="0" err="1" smtClean="0"/>
              <a:t>punido</a:t>
            </a:r>
            <a:r>
              <a:rPr lang="en-US" sz="2000" b="1" dirty="0" smtClean="0"/>
              <a:t> </a:t>
            </a:r>
            <a:r>
              <a:rPr lang="en-US" sz="2000" b="1" dirty="0" err="1" smtClean="0"/>
              <a:t>penalmente</a:t>
            </a:r>
            <a:r>
              <a:rPr lang="en-US" sz="2000" b="1" dirty="0" smtClean="0"/>
              <a:t> </a:t>
            </a:r>
            <a:r>
              <a:rPr lang="en-US" sz="2000" b="1" dirty="0" err="1" smtClean="0"/>
              <a:t>mais</a:t>
            </a:r>
            <a:r>
              <a:rPr lang="en-US" sz="2000" b="1" dirty="0" smtClean="0"/>
              <a:t> do </a:t>
            </a:r>
            <a:r>
              <a:rPr lang="en-US" sz="2000" b="1" dirty="0" err="1" smtClean="0"/>
              <a:t>que</a:t>
            </a:r>
            <a:r>
              <a:rPr lang="en-US" sz="2000" b="1" dirty="0" smtClean="0"/>
              <a:t> </a:t>
            </a:r>
            <a:r>
              <a:rPr lang="en-US" sz="2000" b="1" dirty="0" err="1" smtClean="0"/>
              <a:t>uma</a:t>
            </a:r>
            <a:r>
              <a:rPr lang="en-US" sz="2000" b="1" dirty="0" smtClean="0"/>
              <a:t> </a:t>
            </a:r>
            <a:r>
              <a:rPr lang="en-US" sz="2000" b="1" dirty="0" err="1" smtClean="0"/>
              <a:t>vez</a:t>
            </a:r>
            <a:r>
              <a:rPr lang="en-US" sz="2000" b="1" dirty="0" smtClean="0"/>
              <a:t> </a:t>
            </a:r>
            <a:r>
              <a:rPr lang="en-US" sz="2000" b="1" dirty="0" err="1" smtClean="0"/>
              <a:t>pelo</a:t>
            </a:r>
            <a:r>
              <a:rPr lang="en-US" sz="2000" b="1" dirty="0" smtClean="0"/>
              <a:t> </a:t>
            </a:r>
            <a:r>
              <a:rPr lang="en-US" sz="2000" b="1" dirty="0" err="1" smtClean="0"/>
              <a:t>mesmo</a:t>
            </a:r>
            <a:r>
              <a:rPr lang="en-US" sz="2000" b="1" dirty="0" smtClean="0"/>
              <a:t> </a:t>
            </a:r>
            <a:r>
              <a:rPr lang="en-US" sz="2000" b="1" dirty="0" err="1" smtClean="0"/>
              <a:t>delito</a:t>
            </a:r>
            <a:r>
              <a:rPr lang="en-US" sz="2000" b="1" dirty="0" smtClean="0"/>
              <a:t> </a:t>
            </a:r>
          </a:p>
          <a:p>
            <a:pPr algn="ctr" eaLnBrk="1" hangingPunct="1">
              <a:lnSpc>
                <a:spcPct val="80000"/>
              </a:lnSpc>
            </a:pPr>
            <a:endParaRPr lang="en-US" sz="2000" b="1" dirty="0" smtClean="0"/>
          </a:p>
          <a:p>
            <a:pPr eaLnBrk="1" hangingPunct="1">
              <a:lnSpc>
                <a:spcPct val="80000"/>
              </a:lnSpc>
            </a:pPr>
            <a:r>
              <a:rPr lang="en-US" sz="1800" dirty="0" err="1" smtClean="0"/>
              <a:t>Ninguém</a:t>
            </a:r>
            <a:r>
              <a:rPr lang="en-US" sz="1800" dirty="0" smtClean="0"/>
              <a:t> </a:t>
            </a:r>
            <a:r>
              <a:rPr lang="en-US" sz="1800" dirty="0" err="1" smtClean="0"/>
              <a:t>pode</a:t>
            </a:r>
            <a:r>
              <a:rPr lang="en-US" sz="1800" dirty="0" smtClean="0"/>
              <a:t> </a:t>
            </a:r>
            <a:r>
              <a:rPr lang="en-US" sz="1800" dirty="0" err="1" smtClean="0"/>
              <a:t>ser</a:t>
            </a:r>
            <a:r>
              <a:rPr lang="en-US" sz="1800" dirty="0" smtClean="0"/>
              <a:t> </a:t>
            </a:r>
            <a:r>
              <a:rPr lang="en-US" sz="1800" dirty="0" err="1" smtClean="0"/>
              <a:t>julgado</a:t>
            </a:r>
            <a:r>
              <a:rPr lang="en-US" sz="1800" dirty="0" smtClean="0"/>
              <a:t> </a:t>
            </a:r>
            <a:r>
              <a:rPr lang="en-US" sz="1800" dirty="0" err="1" smtClean="0"/>
              <a:t>ou</a:t>
            </a:r>
            <a:r>
              <a:rPr lang="en-US" sz="1800" dirty="0" smtClean="0"/>
              <a:t> </a:t>
            </a:r>
            <a:r>
              <a:rPr lang="en-US" sz="1800" dirty="0" err="1" smtClean="0"/>
              <a:t>punido</a:t>
            </a:r>
            <a:r>
              <a:rPr lang="en-US" sz="1800" dirty="0" smtClean="0"/>
              <a:t> </a:t>
            </a:r>
            <a:r>
              <a:rPr lang="en-US" sz="1800" dirty="0" err="1" smtClean="0"/>
              <a:t>penalmente</a:t>
            </a:r>
            <a:r>
              <a:rPr lang="en-US" sz="1800" dirty="0" smtClean="0"/>
              <a:t> </a:t>
            </a:r>
            <a:r>
              <a:rPr lang="en-US" sz="1800" dirty="0" err="1" smtClean="0"/>
              <a:t>por</a:t>
            </a:r>
            <a:r>
              <a:rPr lang="en-US" sz="1800" dirty="0" smtClean="0"/>
              <a:t> um </a:t>
            </a:r>
            <a:r>
              <a:rPr lang="en-US" sz="1800" dirty="0" err="1" smtClean="0"/>
              <a:t>delito</a:t>
            </a:r>
            <a:r>
              <a:rPr lang="en-US" sz="1800" dirty="0" smtClean="0"/>
              <a:t> do </a:t>
            </a:r>
            <a:r>
              <a:rPr lang="en-US" sz="1800" dirty="0" err="1" smtClean="0"/>
              <a:t>qual</a:t>
            </a:r>
            <a:r>
              <a:rPr lang="en-US" sz="1800" dirty="0" smtClean="0"/>
              <a:t> </a:t>
            </a:r>
            <a:r>
              <a:rPr lang="en-US" sz="1800" dirty="0" err="1" smtClean="0"/>
              <a:t>já</a:t>
            </a:r>
            <a:r>
              <a:rPr lang="en-US" sz="1800" dirty="0" smtClean="0"/>
              <a:t> </a:t>
            </a:r>
            <a:r>
              <a:rPr lang="en-US" sz="1800" dirty="0" err="1" smtClean="0"/>
              <a:t>tenha</a:t>
            </a:r>
            <a:r>
              <a:rPr lang="en-US" sz="1800" dirty="0" smtClean="0"/>
              <a:t> </a:t>
            </a:r>
            <a:r>
              <a:rPr lang="en-US" sz="1800" dirty="0" err="1" smtClean="0"/>
              <a:t>sido</a:t>
            </a:r>
            <a:r>
              <a:rPr lang="en-US" sz="1800" dirty="0" smtClean="0"/>
              <a:t> </a:t>
            </a:r>
            <a:r>
              <a:rPr lang="en-US" sz="1800" dirty="0" err="1" smtClean="0"/>
              <a:t>absolvido</a:t>
            </a:r>
            <a:r>
              <a:rPr lang="en-US" sz="1800" dirty="0" smtClean="0"/>
              <a:t> </a:t>
            </a:r>
            <a:r>
              <a:rPr lang="en-US" sz="1800" dirty="0" err="1" smtClean="0"/>
              <a:t>ou</a:t>
            </a:r>
            <a:r>
              <a:rPr lang="en-US" sz="1800" dirty="0" smtClean="0"/>
              <a:t> </a:t>
            </a:r>
            <a:r>
              <a:rPr lang="en-US" sz="1800" dirty="0" err="1" smtClean="0"/>
              <a:t>pelo</a:t>
            </a:r>
            <a:r>
              <a:rPr lang="en-US" sz="1800" dirty="0" smtClean="0"/>
              <a:t> </a:t>
            </a:r>
            <a:r>
              <a:rPr lang="en-US" sz="1800" dirty="0" err="1" smtClean="0"/>
              <a:t>qual</a:t>
            </a:r>
            <a:r>
              <a:rPr lang="en-US" sz="1800" dirty="0" smtClean="0"/>
              <a:t> </a:t>
            </a:r>
            <a:r>
              <a:rPr lang="en-US" sz="1800" dirty="0" err="1" smtClean="0"/>
              <a:t>já</a:t>
            </a:r>
            <a:r>
              <a:rPr lang="en-US" sz="1800" dirty="0" smtClean="0"/>
              <a:t> </a:t>
            </a:r>
            <a:r>
              <a:rPr lang="en-US" sz="1800" dirty="0" err="1" smtClean="0"/>
              <a:t>tenha</a:t>
            </a:r>
            <a:r>
              <a:rPr lang="en-US" sz="1800" dirty="0" smtClean="0"/>
              <a:t> </a:t>
            </a:r>
            <a:r>
              <a:rPr lang="en-US" sz="1800" dirty="0" err="1" smtClean="0"/>
              <a:t>sido</a:t>
            </a:r>
            <a:r>
              <a:rPr lang="en-US" sz="1800" dirty="0" smtClean="0"/>
              <a:t> </a:t>
            </a:r>
            <a:r>
              <a:rPr lang="en-US" sz="1800" dirty="0" err="1" smtClean="0"/>
              <a:t>condenado</a:t>
            </a:r>
            <a:r>
              <a:rPr lang="en-US" sz="1800" dirty="0" smtClean="0"/>
              <a:t> </a:t>
            </a:r>
            <a:r>
              <a:rPr lang="en-US" sz="1800" dirty="0" err="1" smtClean="0"/>
              <a:t>na</a:t>
            </a:r>
            <a:r>
              <a:rPr lang="en-US" sz="1800" dirty="0" smtClean="0"/>
              <a:t> </a:t>
            </a:r>
            <a:r>
              <a:rPr lang="en-US" sz="1800" dirty="0" err="1" smtClean="0"/>
              <a:t>União</a:t>
            </a:r>
            <a:r>
              <a:rPr lang="en-US" sz="1800" dirty="0" smtClean="0"/>
              <a:t> </a:t>
            </a:r>
            <a:r>
              <a:rPr lang="en-US" sz="1800" dirty="0" err="1" smtClean="0"/>
              <a:t>por</a:t>
            </a:r>
            <a:r>
              <a:rPr lang="en-US" sz="1800" dirty="0" smtClean="0"/>
              <a:t> </a:t>
            </a:r>
            <a:r>
              <a:rPr lang="en-US" sz="1800" dirty="0" err="1" smtClean="0"/>
              <a:t>sentença</a:t>
            </a:r>
            <a:r>
              <a:rPr lang="en-US" sz="1800" dirty="0" smtClean="0"/>
              <a:t> </a:t>
            </a:r>
            <a:r>
              <a:rPr lang="en-US" sz="1800" dirty="0" err="1" smtClean="0"/>
              <a:t>transitada</a:t>
            </a:r>
            <a:r>
              <a:rPr lang="en-US" sz="1800" dirty="0" smtClean="0"/>
              <a:t> </a:t>
            </a:r>
            <a:r>
              <a:rPr lang="en-US" sz="1800" dirty="0" err="1" smtClean="0"/>
              <a:t>em</a:t>
            </a:r>
            <a:r>
              <a:rPr lang="en-US" sz="1800" dirty="0" smtClean="0"/>
              <a:t> </a:t>
            </a:r>
            <a:r>
              <a:rPr lang="en-US" sz="1800" dirty="0" err="1" smtClean="0"/>
              <a:t>julgado</a:t>
            </a:r>
            <a:r>
              <a:rPr lang="en-US" sz="1800" dirty="0" smtClean="0"/>
              <a:t>, </a:t>
            </a:r>
            <a:r>
              <a:rPr lang="en-US" sz="1800" dirty="0" err="1" smtClean="0"/>
              <a:t>nos</a:t>
            </a:r>
            <a:r>
              <a:rPr lang="en-US" sz="1800" dirty="0" smtClean="0"/>
              <a:t> </a:t>
            </a:r>
            <a:r>
              <a:rPr lang="en-US" sz="1800" dirty="0" err="1" smtClean="0"/>
              <a:t>termos</a:t>
            </a:r>
            <a:r>
              <a:rPr lang="en-US" sz="1800" dirty="0" smtClean="0"/>
              <a:t> da lei.</a:t>
            </a:r>
          </a:p>
          <a:p>
            <a:pPr eaLnBrk="1" hangingPunct="1">
              <a:lnSpc>
                <a:spcPct val="80000"/>
              </a:lnSpc>
            </a:pPr>
            <a:endParaRPr lang="en-US" sz="1600" dirty="0" smtClean="0"/>
          </a:p>
          <a:p>
            <a:pPr eaLnBrk="1" hangingPunct="1">
              <a:lnSpc>
                <a:spcPct val="80000"/>
              </a:lnSpc>
            </a:pPr>
            <a:r>
              <a:rPr lang="en-US" sz="2000" b="1" dirty="0" err="1" smtClean="0"/>
              <a:t>Aplicação</a:t>
            </a:r>
            <a:r>
              <a:rPr lang="en-US" sz="2000" b="1" dirty="0" smtClean="0"/>
              <a:t> </a:t>
            </a:r>
            <a:r>
              <a:rPr lang="en-US" sz="2000" b="1" dirty="0" err="1" smtClean="0"/>
              <a:t>pelo</a:t>
            </a:r>
            <a:r>
              <a:rPr lang="en-US" sz="2000" b="1" dirty="0" smtClean="0"/>
              <a:t> TJ no </a:t>
            </a:r>
            <a:r>
              <a:rPr lang="en-US" sz="2000" b="1" dirty="0" err="1" smtClean="0"/>
              <a:t>acórdão</a:t>
            </a:r>
            <a:r>
              <a:rPr lang="en-US" sz="2000" b="1" dirty="0" smtClean="0"/>
              <a:t> </a:t>
            </a:r>
            <a:r>
              <a:rPr lang="en-US" sz="2000" b="1" dirty="0" err="1" smtClean="0"/>
              <a:t>Aklagaren</a:t>
            </a:r>
            <a:r>
              <a:rPr lang="en-US" sz="2000" b="1" dirty="0" smtClean="0"/>
              <a:t> contra </a:t>
            </a:r>
            <a:r>
              <a:rPr lang="en-US" sz="2000" b="1" dirty="0" err="1" smtClean="0"/>
              <a:t>Fransson</a:t>
            </a:r>
            <a:r>
              <a:rPr lang="en-US" sz="2000" b="1" dirty="0" smtClean="0"/>
              <a:t>:</a:t>
            </a:r>
          </a:p>
          <a:p>
            <a:pPr eaLnBrk="1" hangingPunct="1">
              <a:lnSpc>
                <a:spcPct val="80000"/>
              </a:lnSpc>
            </a:pPr>
            <a:endParaRPr lang="en-US" sz="2000" b="1" dirty="0" smtClean="0"/>
          </a:p>
          <a:p>
            <a:pPr eaLnBrk="1" hangingPunct="1">
              <a:lnSpc>
                <a:spcPct val="80000"/>
              </a:lnSpc>
            </a:pPr>
            <a:r>
              <a:rPr lang="en-US" sz="1800" dirty="0" smtClean="0"/>
              <a:t>“O </a:t>
            </a:r>
            <a:r>
              <a:rPr lang="en-US" sz="1800" dirty="0" err="1" smtClean="0"/>
              <a:t>princípio</a:t>
            </a:r>
            <a:r>
              <a:rPr lang="en-US" sz="1800" dirty="0" smtClean="0"/>
              <a:t> </a:t>
            </a:r>
            <a:r>
              <a:rPr lang="en-US" sz="1800" i="1" dirty="0" smtClean="0"/>
              <a:t>ne </a:t>
            </a:r>
            <a:r>
              <a:rPr lang="en-US" sz="1800" i="1" dirty="0" err="1" smtClean="0"/>
              <a:t>bis</a:t>
            </a:r>
            <a:r>
              <a:rPr lang="en-US" sz="1800" i="1" dirty="0" smtClean="0"/>
              <a:t> in idem</a:t>
            </a:r>
            <a:r>
              <a:rPr lang="en-US" sz="1800" dirty="0" smtClean="0"/>
              <a:t> </a:t>
            </a:r>
            <a:r>
              <a:rPr lang="en-US" sz="1800" dirty="0" err="1" smtClean="0"/>
              <a:t>enunciado</a:t>
            </a:r>
            <a:r>
              <a:rPr lang="en-US" sz="1800" dirty="0" smtClean="0"/>
              <a:t> no </a:t>
            </a:r>
            <a:r>
              <a:rPr lang="en-US" sz="1800" dirty="0" err="1" smtClean="0"/>
              <a:t>artigo</a:t>
            </a:r>
            <a:r>
              <a:rPr lang="en-US" sz="1800" dirty="0" smtClean="0"/>
              <a:t> 50.º da </a:t>
            </a:r>
            <a:r>
              <a:rPr lang="en-US" sz="1800" dirty="0" err="1" smtClean="0"/>
              <a:t>Carta</a:t>
            </a:r>
            <a:r>
              <a:rPr lang="en-US" sz="1800" dirty="0" smtClean="0"/>
              <a:t> </a:t>
            </a:r>
            <a:r>
              <a:rPr lang="en-US" sz="1800" dirty="0" err="1" smtClean="0"/>
              <a:t>não</a:t>
            </a:r>
            <a:r>
              <a:rPr lang="en-US" sz="1800" dirty="0" smtClean="0"/>
              <a:t> se </a:t>
            </a:r>
            <a:r>
              <a:rPr lang="en-US" sz="1800" dirty="0" err="1" smtClean="0"/>
              <a:t>opõe</a:t>
            </a:r>
            <a:r>
              <a:rPr lang="en-US" sz="1800" dirty="0" smtClean="0"/>
              <a:t> a </a:t>
            </a:r>
            <a:r>
              <a:rPr lang="en-US" sz="1800" dirty="0" err="1" smtClean="0"/>
              <a:t>que</a:t>
            </a:r>
            <a:r>
              <a:rPr lang="en-US" sz="1800" dirty="0" smtClean="0"/>
              <a:t> um Estado-</a:t>
            </a:r>
            <a:r>
              <a:rPr lang="en-US" sz="1800" dirty="0" err="1" smtClean="0"/>
              <a:t>Membro</a:t>
            </a:r>
            <a:r>
              <a:rPr lang="en-US" sz="1800" dirty="0" smtClean="0"/>
              <a:t> </a:t>
            </a:r>
            <a:r>
              <a:rPr lang="en-US" sz="1800" dirty="0" err="1" smtClean="0"/>
              <a:t>imponha</a:t>
            </a:r>
            <a:r>
              <a:rPr lang="en-US" sz="1800" dirty="0" smtClean="0"/>
              <a:t>, para </a:t>
            </a:r>
            <a:r>
              <a:rPr lang="en-US" sz="1800" dirty="0" err="1" smtClean="0"/>
              <a:t>os</a:t>
            </a:r>
            <a:r>
              <a:rPr lang="en-US" sz="1800" dirty="0" smtClean="0"/>
              <a:t> </a:t>
            </a:r>
            <a:r>
              <a:rPr lang="en-US" sz="1800" dirty="0" err="1" smtClean="0"/>
              <a:t>mesmos</a:t>
            </a:r>
            <a:r>
              <a:rPr lang="en-US" sz="1800" dirty="0" smtClean="0"/>
              <a:t> </a:t>
            </a:r>
            <a:r>
              <a:rPr lang="en-US" sz="1800" dirty="0" err="1" smtClean="0"/>
              <a:t>factos</a:t>
            </a:r>
            <a:r>
              <a:rPr lang="en-US" sz="1800" dirty="0" smtClean="0"/>
              <a:t> de </a:t>
            </a:r>
            <a:r>
              <a:rPr lang="en-US" sz="1800" dirty="0" err="1" smtClean="0"/>
              <a:t>inobservância</a:t>
            </a:r>
            <a:r>
              <a:rPr lang="en-US" sz="1800" dirty="0" smtClean="0"/>
              <a:t> das </a:t>
            </a:r>
            <a:r>
              <a:rPr lang="en-US" sz="1800" dirty="0" err="1" smtClean="0"/>
              <a:t>obrigações</a:t>
            </a:r>
            <a:r>
              <a:rPr lang="en-US" sz="1800" dirty="0" smtClean="0"/>
              <a:t> de </a:t>
            </a:r>
            <a:r>
              <a:rPr lang="en-US" sz="1800" dirty="0" err="1" smtClean="0"/>
              <a:t>declaração</a:t>
            </a:r>
            <a:r>
              <a:rPr lang="en-US" sz="1800" dirty="0" smtClean="0"/>
              <a:t> </a:t>
            </a:r>
            <a:r>
              <a:rPr lang="en-US" sz="1800" dirty="0" err="1" smtClean="0"/>
              <a:t>em</a:t>
            </a:r>
            <a:r>
              <a:rPr lang="en-US" sz="1800" dirty="0" smtClean="0"/>
              <a:t> </a:t>
            </a:r>
            <a:r>
              <a:rPr lang="en-US" sz="1800" dirty="0" err="1" smtClean="0"/>
              <a:t>matéria</a:t>
            </a:r>
            <a:r>
              <a:rPr lang="en-US" sz="1800" dirty="0" smtClean="0"/>
              <a:t> de IVA, </a:t>
            </a:r>
            <a:r>
              <a:rPr lang="en-US" sz="1800" dirty="0" err="1" smtClean="0"/>
              <a:t>sucessivamente</a:t>
            </a:r>
            <a:r>
              <a:rPr lang="en-US" sz="1800" dirty="0" smtClean="0"/>
              <a:t> </a:t>
            </a:r>
            <a:r>
              <a:rPr lang="en-US" sz="1800" dirty="0" err="1" smtClean="0"/>
              <a:t>uma</a:t>
            </a:r>
            <a:r>
              <a:rPr lang="en-US" sz="1800" dirty="0" smtClean="0"/>
              <a:t> </a:t>
            </a:r>
            <a:r>
              <a:rPr lang="en-US" sz="1800" dirty="0" err="1" smtClean="0"/>
              <a:t>sobretaxa</a:t>
            </a:r>
            <a:r>
              <a:rPr lang="en-US" sz="1800" dirty="0" smtClean="0"/>
              <a:t> fiscal e </a:t>
            </a:r>
            <a:r>
              <a:rPr lang="en-US" sz="1800" dirty="0" err="1" smtClean="0"/>
              <a:t>uma</a:t>
            </a:r>
            <a:r>
              <a:rPr lang="en-US" sz="1800" dirty="0" smtClean="0"/>
              <a:t> </a:t>
            </a:r>
            <a:r>
              <a:rPr lang="en-US" sz="1800" dirty="0" err="1" smtClean="0"/>
              <a:t>sanção</a:t>
            </a:r>
            <a:r>
              <a:rPr lang="en-US" sz="1800" dirty="0" smtClean="0"/>
              <a:t> penal, </a:t>
            </a:r>
            <a:r>
              <a:rPr lang="en-US" sz="1800" dirty="0" err="1" smtClean="0"/>
              <a:t>desde</a:t>
            </a:r>
            <a:r>
              <a:rPr lang="en-US" sz="1800" dirty="0" smtClean="0"/>
              <a:t> </a:t>
            </a:r>
            <a:r>
              <a:rPr lang="en-US" sz="1800" dirty="0" err="1" smtClean="0"/>
              <a:t>que</a:t>
            </a:r>
            <a:r>
              <a:rPr lang="en-US" sz="1800" dirty="0" smtClean="0"/>
              <a:t> a </a:t>
            </a:r>
            <a:r>
              <a:rPr lang="en-US" sz="1800" dirty="0" err="1" smtClean="0"/>
              <a:t>primeira</a:t>
            </a:r>
            <a:r>
              <a:rPr lang="en-US" sz="1800" dirty="0" smtClean="0"/>
              <a:t> </a:t>
            </a:r>
            <a:r>
              <a:rPr lang="en-US" sz="1800" dirty="0" err="1" smtClean="0"/>
              <a:t>sanção</a:t>
            </a:r>
            <a:r>
              <a:rPr lang="en-US" sz="1800" dirty="0" smtClean="0"/>
              <a:t> </a:t>
            </a:r>
            <a:r>
              <a:rPr lang="en-US" sz="1800" dirty="0" err="1" smtClean="0"/>
              <a:t>não</a:t>
            </a:r>
            <a:r>
              <a:rPr lang="en-US" sz="1800" dirty="0" smtClean="0"/>
              <a:t> </a:t>
            </a:r>
            <a:r>
              <a:rPr lang="en-US" sz="1800" dirty="0" err="1" smtClean="0"/>
              <a:t>revista</a:t>
            </a:r>
            <a:r>
              <a:rPr lang="en-US" sz="1800" dirty="0" smtClean="0"/>
              <a:t> </a:t>
            </a:r>
            <a:r>
              <a:rPr lang="en-US" sz="1800" dirty="0" err="1" smtClean="0"/>
              <a:t>caráter</a:t>
            </a:r>
            <a:r>
              <a:rPr lang="en-US" sz="1800" dirty="0" smtClean="0"/>
              <a:t> penal, </a:t>
            </a:r>
            <a:r>
              <a:rPr lang="en-US" sz="1800" b="1" dirty="0" smtClean="0"/>
              <a:t>o </a:t>
            </a:r>
            <a:r>
              <a:rPr lang="en-US" sz="1800" b="1" dirty="0" err="1" smtClean="0"/>
              <a:t>que</a:t>
            </a:r>
            <a:r>
              <a:rPr lang="en-US" sz="1800" b="1" dirty="0" smtClean="0"/>
              <a:t> compete </a:t>
            </a:r>
            <a:r>
              <a:rPr lang="en-US" sz="1800" b="1" dirty="0" err="1" smtClean="0"/>
              <a:t>ao</a:t>
            </a:r>
            <a:r>
              <a:rPr lang="en-US" sz="1800" b="1" dirty="0" smtClean="0"/>
              <a:t> </a:t>
            </a:r>
            <a:r>
              <a:rPr lang="en-US" sz="1800" b="1" dirty="0" err="1" smtClean="0"/>
              <a:t>órgão</a:t>
            </a:r>
            <a:r>
              <a:rPr lang="en-US" sz="1800" b="1" dirty="0" smtClean="0"/>
              <a:t> </a:t>
            </a:r>
            <a:r>
              <a:rPr lang="en-US" sz="1800" b="1" dirty="0" err="1" smtClean="0"/>
              <a:t>jurisdicional</a:t>
            </a:r>
            <a:r>
              <a:rPr lang="en-US" sz="1800" b="1" dirty="0" smtClean="0"/>
              <a:t> </a:t>
            </a:r>
            <a:r>
              <a:rPr lang="en-US" sz="1800" b="1" dirty="0" err="1" smtClean="0"/>
              <a:t>nacional</a:t>
            </a:r>
            <a:r>
              <a:rPr lang="en-US" sz="1800" b="1" dirty="0" smtClean="0"/>
              <a:t> </a:t>
            </a:r>
            <a:r>
              <a:rPr lang="en-US" sz="1800" b="1" dirty="0" err="1" smtClean="0"/>
              <a:t>verificar</a:t>
            </a:r>
            <a:r>
              <a:rPr lang="en-US" sz="1800" dirty="0" smtClean="0"/>
              <a:t>”.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20482" name="Rectangle 3"/>
          <p:cNvSpPr>
            <a:spLocks noGrp="1"/>
          </p:cNvSpPr>
          <p:nvPr>
            <p:ph type="body" idx="1"/>
          </p:nvPr>
        </p:nvSpPr>
        <p:spPr/>
        <p:txBody>
          <a:bodyPr/>
          <a:lstStyle/>
          <a:p>
            <a:pPr>
              <a:lnSpc>
                <a:spcPct val="90000"/>
              </a:lnSpc>
            </a:pPr>
            <a:r>
              <a:rPr lang="pt-PT" b="1" smtClean="0"/>
              <a:t>Delimitação negativa do âmbito de aplicação da Carta:</a:t>
            </a:r>
          </a:p>
          <a:p>
            <a:pPr>
              <a:lnSpc>
                <a:spcPct val="90000"/>
              </a:lnSpc>
            </a:pPr>
            <a:endParaRPr lang="pt-PT" b="1" smtClean="0"/>
          </a:p>
          <a:p>
            <a:pPr>
              <a:lnSpc>
                <a:spcPct val="90000"/>
              </a:lnSpc>
            </a:pPr>
            <a:r>
              <a:rPr lang="pt-PT" sz="2000" smtClean="0"/>
              <a:t>“Quando uma situação jurídica não está abrangida pelo âmbito de aplicação do direito da União – isto é, </a:t>
            </a:r>
            <a:r>
              <a:rPr lang="pt-PT" sz="2000" b="1" smtClean="0"/>
              <a:t>quando o objeto do processo principal não diz respeito à interpretação ou à aplicação de uma regra de direito da União que não seja uma das regras elencadas na Carta</a:t>
            </a:r>
            <a:r>
              <a:rPr lang="pt-PT" sz="2000" smtClean="0"/>
              <a:t> –,  o Tribunal de Justiça não tem competência para conhecer dessa situação jurídica, e as disposições da Carta eventualmente invocadas não podem, por si só, fundamentar essa competência” (acórdão do TJ de 27/03/2014, Emiliano Torralbo, C-265/13);</a:t>
            </a:r>
          </a:p>
          <a:p>
            <a:pPr>
              <a:lnSpc>
                <a:spcPct val="90000"/>
              </a:lnSpc>
            </a:pPr>
            <a:r>
              <a:rPr lang="pt-PT" sz="2000" smtClean="0"/>
              <a:t> </a:t>
            </a:r>
          </a:p>
          <a:p>
            <a:pPr>
              <a:lnSpc>
                <a:spcPct val="90000"/>
              </a:lnSpc>
            </a:pPr>
            <a:r>
              <a:rPr lang="pt-PT" sz="2000" smtClean="0"/>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21506" name="Rectangle 3"/>
          <p:cNvSpPr>
            <a:spLocks noGrp="1"/>
          </p:cNvSpPr>
          <p:nvPr>
            <p:ph type="body" idx="1"/>
          </p:nvPr>
        </p:nvSpPr>
        <p:spPr/>
        <p:txBody>
          <a:bodyPr/>
          <a:lstStyle/>
          <a:p>
            <a:pPr algn="ctr">
              <a:lnSpc>
                <a:spcPct val="80000"/>
              </a:lnSpc>
            </a:pPr>
            <a:r>
              <a:rPr lang="pt-PT" sz="2000" b="1" dirty="0" smtClean="0"/>
              <a:t>Acórdão do TJ de 16/04/2015, </a:t>
            </a:r>
            <a:r>
              <a:rPr lang="pt-PT" sz="2000" b="1" dirty="0" err="1" smtClean="0"/>
              <a:t>Willems</a:t>
            </a:r>
            <a:r>
              <a:rPr lang="pt-PT" sz="2000" b="1" dirty="0" smtClean="0"/>
              <a:t>, C-446/12 a C-449/12</a:t>
            </a:r>
          </a:p>
          <a:p>
            <a:pPr>
              <a:lnSpc>
                <a:spcPct val="80000"/>
              </a:lnSpc>
            </a:pPr>
            <a:r>
              <a:rPr lang="pt-PT" sz="1600" dirty="0" smtClean="0"/>
              <a:t>No processo principal, o demandante contestava a recusa da autoridade competente holandesa de lhe emitir um bilhete de identidade por o demandante se ter oposto à recolha concomitante dos seus dados biométricos para o efeito. O demandante alegou que a lei europeia sobre dispositivos de segurança e dados biométricos dos passaportes e documentos de viagem emitidos pelos Estados-Membros, que teria servido de base jurídica para a recusa contestada, violava a sua integridade física e o seu direito à proteção da vida privada, garantidos pelos artigos  7.º e 8.º da Carta.</a:t>
            </a:r>
          </a:p>
          <a:p>
            <a:pPr>
              <a:lnSpc>
                <a:spcPct val="80000"/>
              </a:lnSpc>
            </a:pPr>
            <a:endParaRPr lang="pt-PT" sz="1600" dirty="0" smtClean="0"/>
          </a:p>
          <a:p>
            <a:pPr>
              <a:lnSpc>
                <a:spcPct val="80000"/>
              </a:lnSpc>
            </a:pPr>
            <a:r>
              <a:rPr lang="pt-PT" sz="1600" dirty="0" smtClean="0"/>
              <a:t>O TJ concluiu porém que essa lei europeia não se aplica aos bilhetes de identidade emitidos por um Estado-Membro aos seus cidadãos “como os bilhetes de identidade neerlandeses, independentemente da possibilidade de serem utilizados em viagens efetuadas fora desse Estado”.</a:t>
            </a:r>
          </a:p>
          <a:p>
            <a:pPr>
              <a:lnSpc>
                <a:spcPct val="80000"/>
              </a:lnSpc>
            </a:pPr>
            <a:endParaRPr lang="pt-PT" sz="1600" dirty="0" smtClean="0"/>
          </a:p>
          <a:p>
            <a:pPr>
              <a:lnSpc>
                <a:spcPct val="80000"/>
              </a:lnSpc>
            </a:pPr>
            <a:r>
              <a:rPr lang="pt-PT" sz="1600" dirty="0" smtClean="0"/>
              <a:t>E decidiu: como, no caso em apreço, a lei europeia em causa não é aplicável, não há que verificar se a recolha obrigatória de dados biométricos que prevê está em conformidade com os artigos 7.º e 8.º da Carta. 	  </a:t>
            </a:r>
          </a:p>
          <a:p>
            <a:pPr>
              <a:lnSpc>
                <a:spcPct val="80000"/>
              </a:lnSpc>
            </a:pPr>
            <a:endParaRPr lang="pt-PT" sz="16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22530" name="Rectangle 3"/>
          <p:cNvSpPr>
            <a:spLocks noGrp="1"/>
          </p:cNvSpPr>
          <p:nvPr>
            <p:ph type="body" idx="1"/>
          </p:nvPr>
        </p:nvSpPr>
        <p:spPr/>
        <p:txBody>
          <a:bodyPr/>
          <a:lstStyle/>
          <a:p>
            <a:pPr algn="ctr">
              <a:lnSpc>
                <a:spcPct val="80000"/>
              </a:lnSpc>
            </a:pPr>
            <a:r>
              <a:rPr lang="pt-PT" sz="1800" b="1" dirty="0" smtClean="0"/>
              <a:t>Artigo 53.º da Carta</a:t>
            </a:r>
          </a:p>
          <a:p>
            <a:pPr algn="ctr">
              <a:lnSpc>
                <a:spcPct val="80000"/>
              </a:lnSpc>
            </a:pPr>
            <a:r>
              <a:rPr lang="pt-PT" sz="1800" b="1" dirty="0" smtClean="0"/>
              <a:t>Nível de proteção</a:t>
            </a:r>
          </a:p>
          <a:p>
            <a:pPr algn="ctr">
              <a:lnSpc>
                <a:spcPct val="80000"/>
              </a:lnSpc>
            </a:pPr>
            <a:endParaRPr lang="pt-PT" sz="1800" b="1" dirty="0" smtClean="0"/>
          </a:p>
          <a:p>
            <a:pPr>
              <a:lnSpc>
                <a:spcPct val="80000"/>
              </a:lnSpc>
            </a:pPr>
            <a:r>
              <a:rPr lang="pt-PT" sz="1800" dirty="0" smtClean="0"/>
              <a:t>Nenhuma disposição da presente Carta deve ser interpretada no sentido de restringir ou lesar os direitos do Homem e as liberdades fundamentais reconhecidos, nos </a:t>
            </a:r>
            <a:r>
              <a:rPr lang="pt-PT" sz="1800" dirty="0" err="1" smtClean="0"/>
              <a:t>respectivos</a:t>
            </a:r>
            <a:r>
              <a:rPr lang="pt-PT" sz="1800" dirty="0" smtClean="0"/>
              <a:t> âmbitos de aplicação, pelo direito da União, o direito internacional e as Convenções internacionais em que são Partes a União ou todos os Estados-Membros, nomeadamente a </a:t>
            </a:r>
            <a:r>
              <a:rPr lang="pt-PT" sz="1800" b="1" dirty="0" smtClean="0"/>
              <a:t>Convenção Europeia para a proteção dos Direitos do Homem e das Liberdades Fundamentais</a:t>
            </a:r>
            <a:r>
              <a:rPr lang="pt-PT" sz="1800" dirty="0" smtClean="0"/>
              <a:t>, bem como pelas Constituições dos Estados-Membros.  </a:t>
            </a:r>
          </a:p>
          <a:p>
            <a:pPr>
              <a:lnSpc>
                <a:spcPct val="80000"/>
              </a:lnSpc>
            </a:pPr>
            <a:endParaRPr lang="pt-PT" sz="1800" dirty="0" smtClean="0"/>
          </a:p>
          <a:p>
            <a:pPr algn="ctr">
              <a:lnSpc>
                <a:spcPct val="80000"/>
              </a:lnSpc>
            </a:pPr>
            <a:r>
              <a:rPr lang="en-US" sz="1800" b="1" dirty="0" err="1" smtClean="0"/>
              <a:t>Anotações</a:t>
            </a:r>
            <a:r>
              <a:rPr lang="en-US" sz="1800" b="1" dirty="0" smtClean="0"/>
              <a:t> do </a:t>
            </a:r>
            <a:r>
              <a:rPr lang="en-US" sz="1800" b="1" i="1" dirty="0" err="1" smtClean="0"/>
              <a:t>Praesidum</a:t>
            </a:r>
            <a:r>
              <a:rPr lang="en-US" sz="1800" b="1" dirty="0" smtClean="0"/>
              <a:t> da </a:t>
            </a:r>
            <a:r>
              <a:rPr lang="en-US" sz="1800" b="1" dirty="0" err="1" smtClean="0"/>
              <a:t>Convenção</a:t>
            </a:r>
            <a:r>
              <a:rPr lang="en-US" sz="1800" b="1" dirty="0" smtClean="0"/>
              <a:t> </a:t>
            </a:r>
            <a:r>
              <a:rPr lang="en-US" sz="1800" b="1" dirty="0" err="1" smtClean="0"/>
              <a:t>que</a:t>
            </a:r>
            <a:r>
              <a:rPr lang="en-US" sz="1800" b="1" dirty="0" smtClean="0"/>
              <a:t> </a:t>
            </a:r>
            <a:r>
              <a:rPr lang="en-US" sz="1800" b="1" dirty="0" err="1" smtClean="0"/>
              <a:t>redigiu</a:t>
            </a:r>
            <a:r>
              <a:rPr lang="en-US" sz="1800" b="1" dirty="0" smtClean="0"/>
              <a:t> a </a:t>
            </a:r>
            <a:r>
              <a:rPr lang="en-US" sz="1800" b="1" dirty="0" err="1" smtClean="0"/>
              <a:t>Carta</a:t>
            </a:r>
            <a:r>
              <a:rPr lang="en-US" sz="1800" b="1" dirty="0" smtClean="0"/>
              <a:t>:</a:t>
            </a:r>
            <a:r>
              <a:rPr lang="pt-PT" sz="1800" dirty="0" smtClean="0"/>
              <a:t> </a:t>
            </a:r>
          </a:p>
          <a:p>
            <a:pPr>
              <a:lnSpc>
                <a:spcPct val="80000"/>
              </a:lnSpc>
            </a:pPr>
            <a:endParaRPr lang="pt-PT" sz="1600" dirty="0" smtClean="0"/>
          </a:p>
          <a:p>
            <a:pPr>
              <a:lnSpc>
                <a:spcPct val="80000"/>
              </a:lnSpc>
            </a:pPr>
            <a:r>
              <a:rPr lang="pt-PT" sz="1800" dirty="0" smtClean="0"/>
              <a:t>“Esta disposição visa preservar o nível de proteção atualmente conferido, no âmbito de aplicação </a:t>
            </a:r>
            <a:r>
              <a:rPr lang="pt-PT" sz="1800" dirty="0" err="1" smtClean="0"/>
              <a:t>respectivo</a:t>
            </a:r>
            <a:r>
              <a:rPr lang="pt-PT" sz="1800" dirty="0" smtClean="0"/>
              <a:t>, pelo direito da União, pelo direito dos Estados-Membros e pelo direito internacional. Dada a sua importância é mencionada a CEDH”.</a:t>
            </a:r>
            <a:r>
              <a:rPr lang="pt-PT" sz="1400" dirty="0" smtClean="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23554" name="Rectangle 3"/>
          <p:cNvSpPr>
            <a:spLocks noGrp="1"/>
          </p:cNvSpPr>
          <p:nvPr>
            <p:ph type="body" idx="1"/>
          </p:nvPr>
        </p:nvSpPr>
        <p:spPr/>
        <p:txBody>
          <a:bodyPr/>
          <a:lstStyle/>
          <a:p>
            <a:pPr>
              <a:lnSpc>
                <a:spcPct val="90000"/>
              </a:lnSpc>
            </a:pPr>
            <a:r>
              <a:rPr lang="pt-PT" sz="2000" b="1" dirty="0" smtClean="0"/>
              <a:t>Acórdão do TJ de 26 de fevereiro de 2013, </a:t>
            </a:r>
            <a:r>
              <a:rPr lang="pt-PT" sz="2000" b="1" dirty="0" err="1" smtClean="0"/>
              <a:t>Melloni</a:t>
            </a:r>
            <a:r>
              <a:rPr lang="pt-PT" sz="2000" b="1" dirty="0" smtClean="0"/>
              <a:t> contra </a:t>
            </a:r>
            <a:r>
              <a:rPr lang="pt-PT" sz="2000" b="1" dirty="0" err="1" smtClean="0"/>
              <a:t>Ministerio</a:t>
            </a:r>
            <a:r>
              <a:rPr lang="pt-PT" sz="2000" b="1" dirty="0" smtClean="0"/>
              <a:t> Fiscal, proc. C399/11</a:t>
            </a:r>
          </a:p>
          <a:p>
            <a:pPr>
              <a:lnSpc>
                <a:spcPct val="90000"/>
              </a:lnSpc>
            </a:pPr>
            <a:r>
              <a:rPr lang="pt-PT" sz="1600" b="1" dirty="0" smtClean="0"/>
              <a:t>Legislação da UE em causa: artigo 4.º-A, n.º 1, da Decisão-Quadro</a:t>
            </a:r>
            <a:r>
              <a:rPr lang="pt-PT" sz="1600" dirty="0" smtClean="0"/>
              <a:t> do Conselho de 13 de junho de 2012, </a:t>
            </a:r>
            <a:r>
              <a:rPr lang="pt-PT" sz="1600" b="1" dirty="0" smtClean="0"/>
              <a:t>sobre o mandado de detenção europeu</a:t>
            </a:r>
            <a:r>
              <a:rPr lang="pt-PT" sz="1600" dirty="0" smtClean="0"/>
              <a:t> (MDE), nos termos do qual a autoridade judicial de um Estado-Membro competente para a execução de um MDE não pode fazer depender a entrega ao Estado-Membro requerente da pessoa sobre que recai o MDE da condição de a sentença que lhe aplicou a pena que se trata de fazer cumprir ser revista pelo simples fato de ter sido proferida </a:t>
            </a:r>
            <a:r>
              <a:rPr lang="pt-PT" sz="1600" i="1" dirty="0" smtClean="0"/>
              <a:t>in </a:t>
            </a:r>
            <a:r>
              <a:rPr lang="pt-PT" sz="1600" i="1" dirty="0" err="1" smtClean="0"/>
              <a:t>absentia</a:t>
            </a:r>
            <a:r>
              <a:rPr lang="pt-PT" sz="1600" dirty="0" smtClean="0"/>
              <a:t>. Deve proceder à entrega desde que o condenado tenha sido devidamente citado para comparecer e tenha optado por se fazer representar por um advogado da sua escolha na audiência de julgamento.</a:t>
            </a:r>
          </a:p>
          <a:p>
            <a:pPr>
              <a:lnSpc>
                <a:spcPct val="90000"/>
              </a:lnSpc>
            </a:pPr>
            <a:endParaRPr lang="pt-PT" sz="1600" dirty="0" smtClean="0"/>
          </a:p>
          <a:p>
            <a:pPr>
              <a:lnSpc>
                <a:spcPct val="90000"/>
              </a:lnSpc>
            </a:pPr>
            <a:r>
              <a:rPr lang="pt-PT" sz="1600" dirty="0" smtClean="0"/>
              <a:t>Questionado pelo </a:t>
            </a:r>
            <a:r>
              <a:rPr lang="pt-PT" sz="1600" b="1" dirty="0" smtClean="0"/>
              <a:t>Tribunal Constitucional de Espanha</a:t>
            </a:r>
            <a:r>
              <a:rPr lang="pt-PT" sz="1600" dirty="0" smtClean="0"/>
              <a:t>, no quadro do reenvio prejudicial, sobre a validade da disposição legislativa em causa, o TJ considerou-a compatível quer com o </a:t>
            </a:r>
            <a:r>
              <a:rPr lang="pt-PT" sz="1600" b="1" dirty="0" smtClean="0"/>
              <a:t>artigo 47.º da Carta</a:t>
            </a:r>
            <a:r>
              <a:rPr lang="pt-PT" sz="1600" dirty="0" smtClean="0"/>
              <a:t> sobre o “Direito à ação e a um tribunal imparcial”,  quer com o </a:t>
            </a:r>
            <a:r>
              <a:rPr lang="pt-PT" sz="1600" b="1" dirty="0" smtClean="0"/>
              <a:t>artigo 48, n.º 2</a:t>
            </a:r>
            <a:r>
              <a:rPr lang="pt-PT" sz="1600" dirty="0" smtClean="0"/>
              <a:t>, de acordo com o qual “é garantido a todo o arguido o respeito dos direitos de defesa”.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24578" name="Rectangle 3"/>
          <p:cNvSpPr>
            <a:spLocks noGrp="1"/>
          </p:cNvSpPr>
          <p:nvPr>
            <p:ph type="body" idx="1"/>
          </p:nvPr>
        </p:nvSpPr>
        <p:spPr/>
        <p:txBody>
          <a:bodyPr/>
          <a:lstStyle/>
          <a:p>
            <a:pPr>
              <a:lnSpc>
                <a:spcPct val="80000"/>
              </a:lnSpc>
            </a:pPr>
            <a:r>
              <a:rPr lang="pt-PT" sz="1400" dirty="0" smtClean="0"/>
              <a:t>De acordo com a </a:t>
            </a:r>
            <a:r>
              <a:rPr lang="pt-PT" sz="1400" b="1" dirty="0" smtClean="0"/>
              <a:t>jurisprudência constitucional espanhola</a:t>
            </a:r>
            <a:r>
              <a:rPr lang="pt-PT" sz="1400" dirty="0" smtClean="0"/>
              <a:t>, o juiz a quem seja requerida a entrega de uma pessoa em cumprimento de um MDE pode recusar-se a executá-lo se o direito do Estado-Membro requerente não previr a revisão da </a:t>
            </a:r>
            <a:r>
              <a:rPr lang="pt-PT" sz="1400" dirty="0" err="1" smtClean="0"/>
              <a:t>respectiva</a:t>
            </a:r>
            <a:r>
              <a:rPr lang="pt-PT" sz="1400" dirty="0" smtClean="0"/>
              <a:t> sentença mesmos nos casos em que a revelia do condenado tenha sido uma opção consciente e informada nos termos do artigo 4.º-A, n.º 1, da Decisão-Quadro em causa. Coloca-se, portanto a questão da aplicabilidade do artigo 53.º da Carta, na parte em que permite resolver o caso concreto de aplicação do direito da União por um Estado-Membro através de um nível de proteção constitucional mais elevado.</a:t>
            </a:r>
            <a:r>
              <a:rPr lang="pt-PT" sz="1200" dirty="0" smtClean="0"/>
              <a:t> </a:t>
            </a:r>
          </a:p>
          <a:p>
            <a:pPr>
              <a:lnSpc>
                <a:spcPct val="80000"/>
              </a:lnSpc>
            </a:pPr>
            <a:endParaRPr lang="pt-PT" sz="1200" dirty="0" smtClean="0"/>
          </a:p>
          <a:p>
            <a:pPr>
              <a:lnSpc>
                <a:spcPct val="80000"/>
              </a:lnSpc>
            </a:pPr>
            <a:r>
              <a:rPr lang="pt-PT" sz="1600" dirty="0" smtClean="0"/>
              <a:t>Porém, no </a:t>
            </a:r>
            <a:r>
              <a:rPr lang="pt-PT" sz="1600" b="1" dirty="0" smtClean="0"/>
              <a:t>acórdão </a:t>
            </a:r>
            <a:r>
              <a:rPr lang="pt-PT" sz="1600" b="1" dirty="0" err="1" smtClean="0"/>
              <a:t>Melloni</a:t>
            </a:r>
            <a:r>
              <a:rPr lang="pt-PT" sz="1600" dirty="0" smtClean="0"/>
              <a:t>, o TJ decidiu, inspirando-se implicitamente na figura jurídica  da </a:t>
            </a:r>
            <a:r>
              <a:rPr lang="pt-PT" sz="1600" b="1" dirty="0" smtClean="0"/>
              <a:t>preempção</a:t>
            </a:r>
            <a:r>
              <a:rPr lang="pt-PT" sz="1600" dirty="0" smtClean="0"/>
              <a:t>, que o </a:t>
            </a:r>
            <a:r>
              <a:rPr lang="pt-PT" sz="1600" b="1" dirty="0" smtClean="0"/>
              <a:t>artigo 53.º</a:t>
            </a:r>
            <a:r>
              <a:rPr lang="pt-PT" sz="1600" dirty="0" smtClean="0"/>
              <a:t> da Carta deve ser interpretado no sentido de que </a:t>
            </a:r>
          </a:p>
          <a:p>
            <a:pPr>
              <a:lnSpc>
                <a:spcPct val="80000"/>
              </a:lnSpc>
            </a:pPr>
            <a:r>
              <a:rPr lang="pt-PT" sz="1600" dirty="0" smtClean="0"/>
              <a:t>“(…) quando um ato de direito da União requer medidas nacionais para a sua execução, as autoridades e tribunais nacionais estão habilitados a aplicar parâmetros nacionais de proteção dos direitos fundamentais, sempre que essa aplicação não afete o nível de proteção previsto pela Carta, segundo a sua interpretação pelo Tribunal de Justiça, nem o primado, a unidade e a efetividade do direito da União (…).</a:t>
            </a:r>
          </a:p>
          <a:p>
            <a:pPr>
              <a:lnSpc>
                <a:spcPct val="80000"/>
              </a:lnSpc>
            </a:pPr>
            <a:r>
              <a:rPr lang="pt-PT" sz="1600" dirty="0" smtClean="0"/>
              <a:t> A  Decisão-Quadro leva a cabo uma harmonização das condições de execução de um MDE em caso de condenação à revelia, que reflete o consenso alcançado pelos Estados-Membros no seu conjunto (…)”  .</a:t>
            </a:r>
            <a:r>
              <a:rPr lang="pt-PT" sz="900" dirty="0" smtClean="0"/>
              <a:t>   </a:t>
            </a:r>
          </a:p>
          <a:p>
            <a:pPr>
              <a:lnSpc>
                <a:spcPct val="80000"/>
              </a:lnSpc>
            </a:pPr>
            <a:r>
              <a:rPr lang="pt-PT" sz="900" dirty="0" smtClean="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JURISPRUDÊNCIA DO TJUE E DO TEDH: DA DIVERGÊNCIA À CONVERGÊNCIA </a:t>
            </a:r>
          </a:p>
        </p:txBody>
      </p:sp>
      <p:sp>
        <p:nvSpPr>
          <p:cNvPr id="25602" name="Rectangle 3"/>
          <p:cNvSpPr>
            <a:spLocks noGrp="1"/>
          </p:cNvSpPr>
          <p:nvPr>
            <p:ph type="body" idx="1"/>
          </p:nvPr>
        </p:nvSpPr>
        <p:spPr/>
        <p:txBody>
          <a:bodyPr/>
          <a:lstStyle/>
          <a:p>
            <a:pPr algn="ctr"/>
            <a:r>
              <a:rPr lang="pt-PT" sz="2000" b="1" dirty="0" smtClean="0"/>
              <a:t>Acórdão do TJ de 10/12/2013, C-394/12, </a:t>
            </a:r>
            <a:r>
              <a:rPr lang="pt-PT" sz="2000" b="1" dirty="0" err="1" smtClean="0"/>
              <a:t>Abdullahi</a:t>
            </a:r>
            <a:r>
              <a:rPr lang="pt-PT" sz="2000" b="1" dirty="0" smtClean="0"/>
              <a:t>, n.º 60</a:t>
            </a:r>
          </a:p>
          <a:p>
            <a:pPr algn="just"/>
            <a:r>
              <a:rPr lang="pt-PT" sz="1600" dirty="0" smtClean="0"/>
              <a:t>Um requerente de asilo só pode pôr em causa a sua transferência para outro Estado-Membro nos termos do Regulamento Dublin II se invocar a existência de falhas sistémicas no sistema de asilo deste último Estado-Membro.</a:t>
            </a:r>
          </a:p>
          <a:p>
            <a:pPr algn="ctr"/>
            <a:r>
              <a:rPr lang="pt-PT" sz="2000" b="1" dirty="0" smtClean="0"/>
              <a:t>Acórdão do TEDH de 4/11/2014, </a:t>
            </a:r>
            <a:r>
              <a:rPr lang="pt-PT" sz="2000" b="1" dirty="0" err="1" smtClean="0"/>
              <a:t>Tarakhel</a:t>
            </a:r>
            <a:r>
              <a:rPr lang="pt-PT" sz="2000" b="1" dirty="0" smtClean="0"/>
              <a:t> contra Suíça</a:t>
            </a:r>
          </a:p>
          <a:p>
            <a:pPr algn="just"/>
            <a:r>
              <a:rPr lang="pt-PT" sz="1600" dirty="0" smtClean="0"/>
              <a:t>Quaisquer riscos reais de tratamento desumano e degradante no Estado de destino </a:t>
            </a:r>
            <a:r>
              <a:rPr lang="pt-PT" sz="1600" dirty="0" err="1" smtClean="0"/>
              <a:t>precludem</a:t>
            </a:r>
            <a:r>
              <a:rPr lang="pt-PT" sz="1600" dirty="0" smtClean="0"/>
              <a:t> a transferência do requerente de asilo para este Estado ao abrigo dos critérios de Dublin, seja qual for a causa do risco: sistémica ou individualizada.</a:t>
            </a:r>
          </a:p>
          <a:p>
            <a:pPr algn="ctr"/>
            <a:r>
              <a:rPr lang="pt-PT" sz="1800" dirty="0" smtClean="0"/>
              <a:t>  </a:t>
            </a:r>
            <a:r>
              <a:rPr lang="pt-PT" sz="2000" b="1" dirty="0"/>
              <a:t>Acórdão do </a:t>
            </a:r>
            <a:r>
              <a:rPr lang="pt-PT" sz="2000" b="1" dirty="0" smtClean="0"/>
              <a:t>TJ </a:t>
            </a:r>
            <a:r>
              <a:rPr lang="pt-PT" sz="2000" b="1" dirty="0"/>
              <a:t>de </a:t>
            </a:r>
            <a:r>
              <a:rPr lang="pt-PT" sz="2000" b="1" dirty="0" smtClean="0"/>
              <a:t>16/2/2017, C-578/16 PPU, C. K. e o. , </a:t>
            </a:r>
            <a:r>
              <a:rPr lang="pt-PT" sz="2000" b="1" dirty="0"/>
              <a:t>n.º </a:t>
            </a:r>
            <a:r>
              <a:rPr lang="pt-PT" sz="2000" b="1" dirty="0" smtClean="0"/>
              <a:t>96</a:t>
            </a:r>
          </a:p>
          <a:p>
            <a:pPr algn="just"/>
            <a:r>
              <a:rPr lang="pt-PT" sz="1800" dirty="0" smtClean="0"/>
              <a:t>“</a:t>
            </a:r>
            <a:r>
              <a:rPr lang="pt-PT" sz="1400" dirty="0" smtClean="0"/>
              <a:t>O artigo 4.º da Carta deve ser interpretado no sentido de que, mesmo não havendo razões séria para crer na existência de falhas sistémicas no Estado-Membro responsável pela análise do pedido de asilo, a transferência de um requerente de asilo no âmbito do Regulamento Dublin III só pode ser feita em condições que excluam que essa transferência implique um risco real e comprovado de o interessado sofrer tratamentos desumanos e degradantes, na </a:t>
            </a:r>
            <a:r>
              <a:rPr lang="pt-PT" sz="1400" dirty="0" err="1" smtClean="0"/>
              <a:t>acepção</a:t>
            </a:r>
            <a:r>
              <a:rPr lang="pt-PT" sz="1400" dirty="0" smtClean="0"/>
              <a:t> deste artigo”.   </a:t>
            </a:r>
          </a:p>
          <a:p>
            <a:pPr algn="ctr"/>
            <a:endParaRPr lang="pt-PT" sz="2000" b="1" dirty="0"/>
          </a:p>
          <a:p>
            <a:pPr algn="just"/>
            <a:endParaRPr lang="pt-PT" sz="1800" dirty="0" smtClean="0"/>
          </a:p>
          <a:p>
            <a:endParaRPr lang="pt-PT" sz="1600" b="1"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000" b="1" cap="none" dirty="0"/>
              <a:t>CONVENÇÃO EUROPEIA PARA A PROTEÇÃO DOS DIREITOS DO HOMEM E DAS LIBERDADES FUNDAMENTAIS (CEDH)</a:t>
            </a:r>
            <a:endParaRPr lang="pt-PT" sz="2000" dirty="0"/>
          </a:p>
        </p:txBody>
      </p:sp>
      <p:sp>
        <p:nvSpPr>
          <p:cNvPr id="3" name="Marcador de Posição de Conteúdo 2"/>
          <p:cNvSpPr>
            <a:spLocks noGrp="1"/>
          </p:cNvSpPr>
          <p:nvPr>
            <p:ph idx="1"/>
          </p:nvPr>
        </p:nvSpPr>
        <p:spPr/>
        <p:txBody>
          <a:bodyPr/>
          <a:lstStyle/>
          <a:p>
            <a:pPr algn="just"/>
            <a:r>
              <a:rPr lang="pt-PT" sz="1800" dirty="0" smtClean="0"/>
              <a:t>A CEDH é completada por uma série de catorze protocolos,</a:t>
            </a:r>
          </a:p>
          <a:p>
            <a:pPr algn="just"/>
            <a:r>
              <a:rPr lang="pt-PT" sz="1800" dirty="0" smtClean="0"/>
              <a:t>Um primeiro grupo (protocolo adicional e protocolos n.ºs 4, 6, 7, 12 e 13) completa o conteúdo da CEDH, instituindo direitos fundamentais suplementares.</a:t>
            </a:r>
          </a:p>
          <a:p>
            <a:pPr algn="just"/>
            <a:r>
              <a:rPr lang="pt-PT" sz="1800" dirty="0" smtClean="0"/>
              <a:t>Um segundo grupo (protocolos n.ºs 2, 3, 5, 8 a 11 e 14) introduziu alterações à CEDH). O último protocolo alterou o artigo 59.º, n.º 2, da CEDH, prevendo expressamente que a UE pode aderir a esta convenção.</a:t>
            </a:r>
          </a:p>
          <a:p>
            <a:pPr algn="just"/>
            <a:r>
              <a:rPr lang="pt-PT" sz="1800" dirty="0" smtClean="0"/>
              <a:t>Estão abertos à assinatura mais dois protocolos. O n.º 16, de 2 de Outubro de 2013, prevê a possibilidade de as mais altas instância judiciárias das Partes Contratantes dirigirem ao Tribunal Europeu dos Direitos do Homem pedidos de parecer consultivo sobre questões de princípio relativas à interpretação ou à aplicação dos direitos e liberdades definidos na CEDH ou nos seus protocolos.   </a:t>
            </a:r>
            <a:endParaRPr lang="pt-PT" sz="1800" dirty="0"/>
          </a:p>
        </p:txBody>
      </p:sp>
    </p:spTree>
    <p:extLst>
      <p:ext uri="{BB962C8B-B14F-4D97-AF65-F5344CB8AC3E}">
        <p14:creationId xmlns:p14="http://schemas.microsoft.com/office/powerpoint/2010/main" val="3649309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pt-PT" sz="2000" b="1" cap="none" dirty="0"/>
              <a:t>CONVENÇÃO EUROPEIA PARA A PROTEÇÃO DOS DIREITOS DO HOMEM E DAS LIBERDADES FUNDAMENTAIS (CEDH)</a:t>
            </a:r>
            <a:endParaRPr lang="pt-PT" sz="2000" dirty="0"/>
          </a:p>
        </p:txBody>
      </p:sp>
      <p:sp>
        <p:nvSpPr>
          <p:cNvPr id="3" name="Marcador de Posição de Conteúdo 2"/>
          <p:cNvSpPr>
            <a:spLocks noGrp="1"/>
          </p:cNvSpPr>
          <p:nvPr>
            <p:ph idx="1"/>
          </p:nvPr>
        </p:nvSpPr>
        <p:spPr/>
        <p:txBody>
          <a:bodyPr/>
          <a:lstStyle/>
          <a:p>
            <a:pPr algn="just"/>
            <a:r>
              <a:rPr lang="pt-PT" sz="2000" dirty="0" smtClean="0"/>
              <a:t>O Tribunal Europeu dos Direitos do Homem (TEDH) criado pelo artigo 19.º da CEDH “pode receber petições de qualquer pessoa singular, organização não-governamental ou grupo de particulares que se considere vítima de violação por qualquer Parte Contratante dos direitos reconhecidos na Convenção ou nos seus protocolos”, esgotadas pelo demandante todas as vias de direito interno (artigo 34.º).</a:t>
            </a:r>
          </a:p>
          <a:p>
            <a:pPr algn="just"/>
            <a:r>
              <a:rPr lang="pt-PT" sz="2000" dirty="0" smtClean="0"/>
              <a:t>   Os acórdãos do TEDH são declaratórios e não afetam a validade dos atos em causa da Parte Contratante.</a:t>
            </a:r>
          </a:p>
          <a:p>
            <a:pPr algn="just"/>
            <a:r>
              <a:rPr lang="pt-PT" sz="2000" dirty="0" smtClean="0"/>
              <a:t>As Partes Contratantes estão obrigadas a tomar todas as medidas individuais aplicáveis em virtude do seu direito interno, a fim de eliminar as consequências das violações declarada nos acórdãos do TEDH (artigo 46.º).</a:t>
            </a:r>
            <a:endParaRPr lang="pt-PT" sz="2000" dirty="0"/>
          </a:p>
        </p:txBody>
      </p:sp>
    </p:spTree>
    <p:extLst>
      <p:ext uri="{BB962C8B-B14F-4D97-AF65-F5344CB8AC3E}">
        <p14:creationId xmlns:p14="http://schemas.microsoft.com/office/powerpoint/2010/main" val="1786228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p>
        </p:txBody>
      </p:sp>
      <p:sp>
        <p:nvSpPr>
          <p:cNvPr id="13314" name="Marcador de Posição de Conteúdo 2"/>
          <p:cNvSpPr>
            <a:spLocks noGrp="1"/>
          </p:cNvSpPr>
          <p:nvPr>
            <p:ph idx="1"/>
          </p:nvPr>
        </p:nvSpPr>
        <p:spPr/>
        <p:txBody>
          <a:bodyPr/>
          <a:lstStyle/>
          <a:p>
            <a:pPr algn="ctr" eaLnBrk="1" hangingPunct="1"/>
            <a:r>
              <a:rPr lang="pt-PT" sz="2000" b="1" dirty="0" smtClean="0"/>
              <a:t>GÉNESE, ESTRUTURA E ÂMBITO DE APLICAÇÃO  DA CARTA DFUE </a:t>
            </a:r>
          </a:p>
          <a:p>
            <a:pPr algn="ctr" eaLnBrk="1" hangingPunct="1"/>
            <a:endParaRPr lang="pt-PT" sz="1600" dirty="0" smtClean="0"/>
          </a:p>
          <a:p>
            <a:pPr algn="just" eaLnBrk="1" hangingPunct="1"/>
            <a:r>
              <a:rPr lang="pt-PT" sz="1600" dirty="0" smtClean="0"/>
              <a:t> </a:t>
            </a:r>
            <a:r>
              <a:rPr lang="pt-PT" sz="1400" dirty="0" smtClean="0"/>
              <a:t>A Carta foi “solenemente proclamada” pelo Parlamento Europeu, pelo Conselho da UE e pela Comissão Europeia em 7 de dezembro de 2000; não é, portanto, um instrumento de génese jurídico-internacional como são os outros dois instrumentos em que se contém o estatuto jurídico-político fundamental da União, ou seja, o Tratado da União Europeia e o Tratado sobre o Funcionamento da União Europeia, em vigor na redação dada pelo Tratado de </a:t>
            </a:r>
            <a:r>
              <a:rPr lang="pt-PT" sz="1400" dirty="0" err="1" smtClean="0"/>
              <a:t>LIsboa</a:t>
            </a:r>
            <a:r>
              <a:rPr lang="pt-PT" sz="1400" dirty="0" smtClean="0"/>
              <a:t>; </a:t>
            </a:r>
          </a:p>
          <a:p>
            <a:pPr algn="just" eaLnBrk="1" hangingPunct="1"/>
            <a:r>
              <a:rPr lang="pt-PT" sz="1400" dirty="0" smtClean="0"/>
              <a:t>  </a:t>
            </a:r>
          </a:p>
          <a:p>
            <a:pPr algn="just" eaLnBrk="1" hangingPunct="1"/>
            <a:r>
              <a:rPr lang="pt-PT" sz="1400" dirty="0" smtClean="0"/>
              <a:t>A Carta articula-se em um preâmbulo e sete títulos dedicados, sucessivamente à Dignidade (I), Liberdades (II), Igualdade (III), Solidariedade (IV), Cidadania (V), Justiça (VI) e às Disposições Gerais que regem a sua interpretação e aplicação (VII);</a:t>
            </a:r>
          </a:p>
          <a:p>
            <a:pPr algn="just" eaLnBrk="1" hangingPunct="1"/>
            <a:endParaRPr lang="pt-PT" sz="1400" dirty="0" smtClean="0"/>
          </a:p>
          <a:p>
            <a:pPr algn="just" eaLnBrk="1" hangingPunct="1"/>
            <a:r>
              <a:rPr lang="pt-PT" sz="1400" dirty="0" smtClean="0"/>
              <a:t>Contém direitos de quatro gerações, que vão do “direito à liberdade e à segurança (artigo 6.º) e do “direito de propriedade” (artigo 17.º) aos “direitos das pessoas idosas” (artigo 25.º) e ao direito de acesso aos serviços de emprego (artigo 28.º) ao direito a uma boa administração (artigo 41.º) e, no domínio da medicina e da biologia, à proibição de clonagem reprodutiva dos seres humanos (artigo 3.º, n.º 2, d).</a:t>
            </a:r>
            <a:r>
              <a:rPr lang="pt-PT" sz="1600" dirty="0" smtClean="0"/>
              <a:t> </a:t>
            </a:r>
          </a:p>
          <a:p>
            <a:pPr algn="just" eaLnBrk="1" hangingPunct="1"/>
            <a:endParaRPr lang="en-US" sz="1600" dirty="0" smtClean="0"/>
          </a:p>
          <a:p>
            <a:pPr algn="just" eaLnBrk="1" hangingPunct="1"/>
            <a:endParaRPr lang="en-US" sz="1600" dirty="0" smtClean="0"/>
          </a:p>
          <a:p>
            <a:pPr algn="just" eaLnBrk="1" hangingPunct="1"/>
            <a:endParaRPr lang="en-US" sz="16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Grp="1"/>
          </p:cNvSpPr>
          <p:nvPr>
            <p:ph type="title"/>
          </p:nvPr>
        </p:nvSpPr>
        <p:spPr bwMode="auto"/>
        <p:txBody>
          <a:bodyPr wrap="square" numCol="1" anchorCtr="0" compatLnSpc="1">
            <a:prstTxWarp prst="textNoShape">
              <a:avLst/>
            </a:prstTxWarp>
          </a:bodyPr>
          <a:lstStyle/>
          <a:p>
            <a:r>
              <a:rPr lang="pt-PT" sz="2400" b="1" cap="none" dirty="0" smtClean="0"/>
              <a:t>CARTA DOS DIREITOS FUNDAMENTAIS DA UE</a:t>
            </a:r>
          </a:p>
        </p:txBody>
      </p:sp>
      <p:sp>
        <p:nvSpPr>
          <p:cNvPr id="14338" name="Rectangle 3"/>
          <p:cNvSpPr>
            <a:spLocks noGrp="1"/>
          </p:cNvSpPr>
          <p:nvPr>
            <p:ph type="body" idx="1"/>
          </p:nvPr>
        </p:nvSpPr>
        <p:spPr/>
        <p:txBody>
          <a:bodyPr/>
          <a:lstStyle/>
          <a:p>
            <a:pPr>
              <a:lnSpc>
                <a:spcPct val="80000"/>
              </a:lnSpc>
            </a:pPr>
            <a:r>
              <a:rPr lang="en-US" sz="1200" smtClean="0"/>
              <a:t>A Carta só adquiriu eficácia jurídica vinculativa com a entrada em vigor do Tratado de Lisboa em 1 de dezembro de 2009.</a:t>
            </a:r>
          </a:p>
          <a:p>
            <a:pPr>
              <a:lnSpc>
                <a:spcPct val="80000"/>
              </a:lnSpc>
            </a:pPr>
            <a:r>
              <a:rPr lang="en-US" sz="1200" smtClean="0"/>
              <a:t> </a:t>
            </a:r>
          </a:p>
          <a:p>
            <a:pPr algn="ctr">
              <a:lnSpc>
                <a:spcPct val="80000"/>
              </a:lnSpc>
            </a:pPr>
            <a:r>
              <a:rPr lang="en-US" sz="1200" b="1" smtClean="0"/>
              <a:t>Artigo 6.º do TUE</a:t>
            </a:r>
            <a:r>
              <a:rPr lang="en-US" sz="1200" smtClean="0"/>
              <a:t> (na versão do Tratado de Lisboa)</a:t>
            </a:r>
          </a:p>
          <a:p>
            <a:pPr algn="ctr">
              <a:lnSpc>
                <a:spcPct val="80000"/>
              </a:lnSpc>
            </a:pPr>
            <a:endParaRPr lang="en-US" sz="1400" smtClean="0"/>
          </a:p>
          <a:p>
            <a:pPr>
              <a:lnSpc>
                <a:spcPct val="80000"/>
              </a:lnSpc>
            </a:pPr>
            <a:r>
              <a:rPr lang="en-US" sz="1400" smtClean="0"/>
              <a:t>“1. A União reconhece os direitos, liberdades e princípios estabelecidos pela Carta dos Direitos Fundamentais da União Europeia, de 7 de dezembro de 2000, adaptada em Estrasburgo em 12 de dezembro de 2007, que têm a mesma força jurídica que os Tratados. As disposições da Carta não ampliam de modo nenhum as competências da União definidas pelos Tratados.</a:t>
            </a:r>
          </a:p>
          <a:p>
            <a:pPr>
              <a:lnSpc>
                <a:spcPct val="80000"/>
              </a:lnSpc>
            </a:pPr>
            <a:r>
              <a:rPr lang="en-US" sz="1400" smtClean="0"/>
              <a:t>Os direitos, liberdades e princípios da Carta devem ser interpretados de acordo com as disposições gerais do Título VII da Carta relativas à sua interpretação e aplicação e tendo devidamente em conta as anotações à Carta, que estabelecem as fontes dessas disposições”.  </a:t>
            </a:r>
          </a:p>
          <a:p>
            <a:pPr>
              <a:lnSpc>
                <a:spcPct val="80000"/>
              </a:lnSpc>
            </a:pPr>
            <a:r>
              <a:rPr lang="en-US" sz="1400" smtClean="0"/>
              <a:t>3. Os direitos fundamentais garantidos pela Convenção Europeia dos Direitos do Homem e tal como resultam das tradições constitucionais comuns aos Estados-Membros, constituem princípios gerais do direito da União”.</a:t>
            </a:r>
          </a:p>
          <a:p>
            <a:pPr>
              <a:lnSpc>
                <a:spcPct val="80000"/>
              </a:lnSpc>
            </a:pPr>
            <a:r>
              <a:rPr lang="en-US" sz="1200" smtClean="0"/>
              <a:t> </a:t>
            </a:r>
          </a:p>
          <a:p>
            <a:pPr>
              <a:lnSpc>
                <a:spcPct val="80000"/>
              </a:lnSpc>
            </a:pPr>
            <a:r>
              <a:rPr lang="en-US" sz="1200" smtClean="0"/>
              <a:t>A redação defensiva destes preceitos procura barrar a nível da UE, um processo de ampliação de competências idêntico ao que historicamente se verificou na federação norte-americana em consequência do aditamento de um catálogo de direitos fundamentais à Constituição de 1787 e, sobretudo, da transformação desse catálogo em parâmetro de validade da atuação não só da União mas também dos Estados federados através do expediente da chamada “incorporation”.</a:t>
            </a:r>
            <a:r>
              <a:rPr lang="en-US" sz="900" smtClean="0"/>
              <a:t>  </a:t>
            </a:r>
          </a:p>
          <a:p>
            <a:pPr>
              <a:lnSpc>
                <a:spcPct val="80000"/>
              </a:lnSpc>
            </a:pPr>
            <a:endParaRPr lang="en-US" sz="900" smtClean="0"/>
          </a:p>
          <a:p>
            <a:pPr>
              <a:lnSpc>
                <a:spcPct val="80000"/>
              </a:lnSpc>
            </a:pPr>
            <a:endParaRPr lang="pt-PT" sz="9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p>
        </p:txBody>
      </p:sp>
      <p:sp>
        <p:nvSpPr>
          <p:cNvPr id="15362" name="Marcador de Posição de Conteúdo 2"/>
          <p:cNvSpPr>
            <a:spLocks noGrp="1"/>
          </p:cNvSpPr>
          <p:nvPr>
            <p:ph idx="1"/>
          </p:nvPr>
        </p:nvSpPr>
        <p:spPr/>
        <p:txBody>
          <a:bodyPr/>
          <a:lstStyle/>
          <a:p>
            <a:pPr algn="ctr" eaLnBrk="1" hangingPunct="1"/>
            <a:endParaRPr lang="en-US" sz="1600" smtClean="0"/>
          </a:p>
          <a:p>
            <a:pPr eaLnBrk="1" hangingPunct="1"/>
            <a:r>
              <a:rPr lang="en-US" sz="1600" smtClean="0"/>
              <a:t>Enquanto as constituições dos 28 Estados-Membros da UE e a Convenção Europeia dos Direitos do Homem (CEDH) são vinculativas para eles em todas as atividades que desenvolvam, a Carta só os vincula “quando apliquem o direito da União”:</a:t>
            </a:r>
          </a:p>
          <a:p>
            <a:pPr algn="ctr" eaLnBrk="1" hangingPunct="1"/>
            <a:r>
              <a:rPr lang="en-US" sz="2000" b="1" smtClean="0"/>
              <a:t>Artigo 51.º</a:t>
            </a:r>
          </a:p>
          <a:p>
            <a:pPr algn="ctr" eaLnBrk="1" hangingPunct="1"/>
            <a:r>
              <a:rPr lang="en-US" sz="1600" smtClean="0"/>
              <a:t> </a:t>
            </a:r>
            <a:r>
              <a:rPr lang="en-US" sz="2000" b="1" smtClean="0"/>
              <a:t>Âmbito de aplicação</a:t>
            </a:r>
          </a:p>
          <a:p>
            <a:pPr eaLnBrk="1" hangingPunct="1"/>
            <a:r>
              <a:rPr lang="en-US" sz="1400" smtClean="0"/>
              <a:t>“1. As disposições da presente Carta têm por destinatários as instituições, órgãos e organismos da União, na observância do princípio da subsidiariedade, bem como os </a:t>
            </a:r>
            <a:r>
              <a:rPr lang="en-US" sz="1400" b="1" smtClean="0"/>
              <a:t>Estados-Membros, apenas quando apliquem o direito da União</a:t>
            </a:r>
            <a:r>
              <a:rPr lang="en-US" sz="1400" smtClean="0"/>
              <a:t>. Assim sendo, devem respeitar os direitos, observar os princípios e promover a sua aplicação, de acordo com as respectivas competências e observando os limites das competências conferidas à União pelos Tratados.</a:t>
            </a:r>
          </a:p>
          <a:p>
            <a:pPr eaLnBrk="1" hangingPunct="1"/>
            <a:r>
              <a:rPr lang="en-US" sz="1400" smtClean="0"/>
              <a:t>2. A presente Carta não torna o âmbito de aplicação do direito da União extensivo a competências que não sejam as da União, não cria quaisquer novas atribuições ou competências para a União nem modifica as atribuições e competências definidas pelos Tratados”.</a:t>
            </a:r>
            <a:r>
              <a:rPr lang="en-US" sz="160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p>
        </p:txBody>
      </p:sp>
      <p:sp>
        <p:nvSpPr>
          <p:cNvPr id="16386" name="Marcador de Posição de Conteúdo 2"/>
          <p:cNvSpPr>
            <a:spLocks noGrp="1"/>
          </p:cNvSpPr>
          <p:nvPr>
            <p:ph idx="1"/>
          </p:nvPr>
        </p:nvSpPr>
        <p:spPr/>
        <p:txBody>
          <a:bodyPr/>
          <a:lstStyle/>
          <a:p>
            <a:pPr eaLnBrk="1" hangingPunct="1">
              <a:lnSpc>
                <a:spcPct val="80000"/>
              </a:lnSpc>
            </a:pPr>
            <a:r>
              <a:rPr lang="en-US" sz="1800" b="1" smtClean="0"/>
              <a:t>INTERPRETAÇÃO DO SEGMENTO NORMATIVO DO ARTIGO 51.º, N.º1:</a:t>
            </a:r>
            <a:r>
              <a:rPr lang="en-US" sz="2000" b="1" smtClean="0"/>
              <a:t> </a:t>
            </a:r>
          </a:p>
          <a:p>
            <a:pPr eaLnBrk="1" hangingPunct="1">
              <a:lnSpc>
                <a:spcPct val="80000"/>
              </a:lnSpc>
            </a:pPr>
            <a:r>
              <a:rPr lang="en-US" sz="2000" b="1" smtClean="0"/>
              <a:t> “</a:t>
            </a:r>
            <a:r>
              <a:rPr lang="en-US" sz="2000" i="1" smtClean="0"/>
              <a:t>As disposições da Carta tem por destinatários os Estados-Membros, apenas quando apliquem o direito da União</a:t>
            </a:r>
            <a:r>
              <a:rPr lang="en-US" sz="2000" b="1" smtClean="0"/>
              <a:t>” </a:t>
            </a:r>
          </a:p>
          <a:p>
            <a:pPr algn="ctr" eaLnBrk="1" hangingPunct="1">
              <a:lnSpc>
                <a:spcPct val="80000"/>
              </a:lnSpc>
            </a:pPr>
            <a:endParaRPr lang="en-US" sz="1700" smtClean="0"/>
          </a:p>
          <a:p>
            <a:pPr algn="ctr" eaLnBrk="1" hangingPunct="1">
              <a:lnSpc>
                <a:spcPct val="80000"/>
              </a:lnSpc>
            </a:pPr>
            <a:r>
              <a:rPr lang="en-US" sz="2000" b="1" smtClean="0"/>
              <a:t>Anotações do </a:t>
            </a:r>
            <a:r>
              <a:rPr lang="en-US" sz="2000" b="1" i="1" smtClean="0"/>
              <a:t>Praesidum</a:t>
            </a:r>
            <a:r>
              <a:rPr lang="en-US" sz="2000" b="1" smtClean="0"/>
              <a:t> da Convenção que redigiu a Carta:</a:t>
            </a:r>
          </a:p>
          <a:p>
            <a:pPr algn="ctr" eaLnBrk="1" hangingPunct="1">
              <a:lnSpc>
                <a:spcPct val="80000"/>
              </a:lnSpc>
            </a:pPr>
            <a:r>
              <a:rPr lang="en-US" sz="1700" smtClean="0"/>
              <a:t> </a:t>
            </a:r>
          </a:p>
          <a:p>
            <a:pPr eaLnBrk="1" hangingPunct="1">
              <a:lnSpc>
                <a:spcPct val="80000"/>
              </a:lnSpc>
            </a:pPr>
            <a:r>
              <a:rPr lang="en-US" sz="1800" smtClean="0"/>
              <a:t>“(…) resulta sem ambiguidade da jurisprudência do Tribunal de Justiça que a obrigação de respeitar os direitos fundamentais definidos no quadro da União se impõe aos Estados-Membros quando estes agem no âmbito do direito da União (…). Esta regra (…) é aplicável tanto às autoridades centrais como às instâncias regionais ou locais e aos organismos públicos quando dão execução ao direito da União”;</a:t>
            </a:r>
          </a:p>
          <a:p>
            <a:pPr eaLnBrk="1" hangingPunct="1">
              <a:lnSpc>
                <a:spcPct val="80000"/>
              </a:lnSpc>
            </a:pPr>
            <a:endParaRPr lang="en-US" sz="1800" smtClean="0"/>
          </a:p>
          <a:p>
            <a:pPr eaLnBrk="1" hangingPunct="1">
              <a:lnSpc>
                <a:spcPct val="80000"/>
              </a:lnSpc>
            </a:pPr>
            <a:endParaRPr lang="pt-PT" sz="170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p>
        </p:txBody>
      </p:sp>
      <p:sp>
        <p:nvSpPr>
          <p:cNvPr id="17410" name="Marcador de Posição de Conteúdo 2"/>
          <p:cNvSpPr>
            <a:spLocks noGrp="1"/>
          </p:cNvSpPr>
          <p:nvPr>
            <p:ph idx="1"/>
          </p:nvPr>
        </p:nvSpPr>
        <p:spPr/>
        <p:txBody>
          <a:bodyPr/>
          <a:lstStyle/>
          <a:p>
            <a:r>
              <a:rPr lang="pt-PT" sz="2000" b="1" smtClean="0"/>
              <a:t> </a:t>
            </a:r>
            <a:r>
              <a:rPr lang="en-US" b="1" smtClean="0"/>
              <a:t>Acórdão do TJ de 26/02/2013, Aklagaren (Ministério Público) contra Fransson, proc. C-617/10:</a:t>
            </a:r>
            <a:r>
              <a:rPr lang="en-US" sz="1600" b="1" smtClean="0"/>
              <a:t> </a:t>
            </a:r>
          </a:p>
          <a:p>
            <a:r>
              <a:rPr lang="en-US" sz="1600" smtClean="0"/>
              <a:t>“ 19 (…) os direitos fundamentais garantidos pela ordem jurídica da União são aplicáveis em todas as situações reguladas pelo direito da União, mas não fora dessas situações (…) o TJ não pode apreciar, à luz da Carta, uma regulamentação nacional que não se enquadra no âmbito de aplicação do direito da União.  </a:t>
            </a:r>
          </a:p>
          <a:p>
            <a:r>
              <a:rPr lang="en-US" sz="1600" smtClean="0"/>
              <a:t>29 (…) quando um órgão jurisdicional de um Estado-Membro é chamado a fiscalizar a conformidade com os direitos fundamentais de uma disposição ou de uma medida nacionais que, numa situação na qual a ação dos Estados-Membros não é inteiramente determinada pelo direito da União, no sentido do artigo 51.º, n.º 1, da Carta, as autoridades e os Estados-Membros podem aplicar os padrões nacionais de proteção dos direitos fundamentais, desde que essa aplicação não comprometa o nível de proteção previsto pela Carta nem o primado, a unidade e a efetividade do direito da União.” </a:t>
            </a:r>
            <a:endParaRPr lang="pt-PT" sz="1600" smtClean="0"/>
          </a:p>
          <a:p>
            <a:pPr eaLnBrk="1" hangingPunct="1">
              <a:spcBef>
                <a:spcPct val="0"/>
              </a:spcBef>
              <a:buClrTx/>
              <a:buFontTx/>
              <a:buNone/>
            </a:pPr>
            <a:endParaRPr lang="pt-PT" sz="16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ítulo 1"/>
          <p:cNvSpPr>
            <a:spLocks noGrp="1"/>
          </p:cNvSpPr>
          <p:nvPr>
            <p:ph type="title"/>
          </p:nvPr>
        </p:nvSpPr>
        <p:spPr bwMode="auto"/>
        <p:txBody>
          <a:bodyPr wrap="square" numCol="1" anchorCtr="0" compatLnSpc="1">
            <a:prstTxWarp prst="textNoShape">
              <a:avLst/>
            </a:prstTxWarp>
          </a:bodyPr>
          <a:lstStyle/>
          <a:p>
            <a:pPr eaLnBrk="1" hangingPunct="1"/>
            <a:r>
              <a:rPr lang="pt-PT" sz="2400" b="1" cap="none" dirty="0" smtClean="0"/>
              <a:t>CARTA DOS DIREITOS FUNDAMENTAIS DA UE</a:t>
            </a:r>
            <a:endParaRPr lang="en-US" sz="2400" b="1" cap="none" dirty="0" smtClean="0"/>
          </a:p>
        </p:txBody>
      </p:sp>
      <p:sp>
        <p:nvSpPr>
          <p:cNvPr id="18434" name="Marcador de Posição de Conteúdo 2"/>
          <p:cNvSpPr>
            <a:spLocks noGrp="1"/>
          </p:cNvSpPr>
          <p:nvPr>
            <p:ph idx="1"/>
          </p:nvPr>
        </p:nvSpPr>
        <p:spPr/>
        <p:txBody>
          <a:bodyPr/>
          <a:lstStyle/>
          <a:p>
            <a:pPr algn="just" eaLnBrk="1" hangingPunct="1">
              <a:lnSpc>
                <a:spcPct val="90000"/>
              </a:lnSpc>
            </a:pPr>
            <a:r>
              <a:rPr lang="en-US" sz="2000" b="1" i="1" smtClean="0"/>
              <a:t> </a:t>
            </a:r>
            <a:r>
              <a:rPr lang="en-US" sz="2000" b="1" smtClean="0"/>
              <a:t>Factos e legislação nacional (sueca) em causa no processo Aklagaren contra Fransson, C-617/10</a:t>
            </a:r>
          </a:p>
          <a:p>
            <a:pPr algn="ctr" eaLnBrk="1" hangingPunct="1">
              <a:lnSpc>
                <a:spcPct val="90000"/>
              </a:lnSpc>
            </a:pPr>
            <a:endParaRPr lang="en-US" sz="2000" b="1" smtClean="0"/>
          </a:p>
          <a:p>
            <a:pPr algn="just" eaLnBrk="1" hangingPunct="1">
              <a:lnSpc>
                <a:spcPct val="90000"/>
              </a:lnSpc>
            </a:pPr>
            <a:r>
              <a:rPr lang="en-US" sz="1600" smtClean="0"/>
              <a:t>Por causa de incumprimento das suas obrigações de declaração em matéria de IVA, o Sr. Fransson foi, nos termos da lei sueca, objeto de um processo-crime e de sobretaxas fiscais;</a:t>
            </a:r>
          </a:p>
          <a:p>
            <a:pPr algn="just" eaLnBrk="1" hangingPunct="1">
              <a:lnSpc>
                <a:spcPct val="90000"/>
              </a:lnSpc>
            </a:pPr>
            <a:r>
              <a:rPr lang="en-US" sz="1600" smtClean="0"/>
              <a:t>Fransson invocou perante o tribunal sueco competente que a legislação que lhe foi aplicada viola o artigo 50.º da Carta que consagra o princípio </a:t>
            </a:r>
            <a:r>
              <a:rPr lang="en-US" sz="1600" i="1" smtClean="0"/>
              <a:t>ne bis in idem</a:t>
            </a:r>
            <a:r>
              <a:rPr lang="en-US" sz="1600" smtClean="0"/>
              <a:t>;</a:t>
            </a:r>
          </a:p>
          <a:p>
            <a:pPr algn="just" eaLnBrk="1" hangingPunct="1">
              <a:lnSpc>
                <a:spcPct val="90000"/>
              </a:lnSpc>
            </a:pPr>
            <a:r>
              <a:rPr lang="en-US" sz="1600" smtClean="0"/>
              <a:t>Em matéria de IVA, cada Estado-Membro tem a obrigação de tomar todas as medidas legislativas e administrativas necessárias para garantir a cobrança da totalidade do IVA devido no seu território e de lutar contra a fraude;</a:t>
            </a:r>
          </a:p>
          <a:p>
            <a:pPr algn="just" eaLnBrk="1" hangingPunct="1">
              <a:lnSpc>
                <a:spcPct val="90000"/>
              </a:lnSpc>
            </a:pPr>
            <a:r>
              <a:rPr lang="en-US" sz="1600" smtClean="0"/>
              <a:t>“27 Daqui decorre que as sobretaxas fiscais e os processos-crime por fraude fiscal constituem uma aplicação (…) do direito da União na acepção do artigo 51.º, n.º 1, da Carta (…), mesmo sem terem sido adotadas para transpor a Diretiva 2006/112 do Conselho da UE (28).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oticário">
  <a:themeElements>
    <a:clrScheme name="Boticário">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Boticário">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oticário">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1014</TotalTime>
  <Words>2874</Words>
  <Application>Microsoft Office PowerPoint</Application>
  <PresentationFormat>Apresentação no Ecrã (4:3)</PresentationFormat>
  <Paragraphs>108</Paragraphs>
  <Slides>16</Slides>
  <Notes>0</Notes>
  <HiddenSlides>0</HiddenSlides>
  <MMClips>0</MMClips>
  <ScaleCrop>false</ScaleCrop>
  <HeadingPairs>
    <vt:vector size="6" baseType="variant">
      <vt:variant>
        <vt:lpstr>Tipos de letra usados</vt:lpstr>
      </vt:variant>
      <vt:variant>
        <vt:i4>3</vt:i4>
      </vt:variant>
      <vt:variant>
        <vt:lpstr>Tema</vt:lpstr>
      </vt:variant>
      <vt:variant>
        <vt:i4>1</vt:i4>
      </vt:variant>
      <vt:variant>
        <vt:lpstr>Títulos dos diapositivos</vt:lpstr>
      </vt:variant>
      <vt:variant>
        <vt:i4>16</vt:i4>
      </vt:variant>
    </vt:vector>
  </HeadingPairs>
  <TitlesOfParts>
    <vt:vector size="20" baseType="lpstr">
      <vt:lpstr>Arial</vt:lpstr>
      <vt:lpstr>Book Antiqua</vt:lpstr>
      <vt:lpstr>Century Gothic</vt:lpstr>
      <vt:lpstr>Boticário</vt:lpstr>
      <vt:lpstr>CONVENÇÃO EUROPEIA PARA A PROTEÇÃO DOS DIREITOS DO HOMEM E DAS LIBERDADES FUNDAMENTAIS (CEDH)</vt:lpstr>
      <vt:lpstr>CONVENÇÃO EUROPEIA PARA A PROTEÇÃO DOS DIREITOS DO HOMEM E DAS LIBERDADES FUNDAMENTAIS (CEDH)</vt:lpstr>
      <vt:lpstr>CONVENÇÃO EUROPEIA PARA A PROTEÇÃO DOS DIREITOS DO HOMEM E DAS LIBERDADES FUNDAMENTAIS (CEDH)</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CARTA DOS DIREITOS FUNDAMENTAIS DA UE</vt:lpstr>
      <vt:lpstr>JURISPRUDÊNCIA DO TJUE E DO TEDH: DA DIVERGÊNCIA À CONVERGÊNCIA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AND CLOSURE OF INTERNAL BORDERS IN THE SCHENGEN aREA</dc:title>
  <dc:creator>Nuno Piçarra</dc:creator>
  <cp:lastModifiedBy>Nuno Piçarra</cp:lastModifiedBy>
  <cp:revision>60</cp:revision>
  <dcterms:created xsi:type="dcterms:W3CDTF">2016-02-24T10:58:15Z</dcterms:created>
  <dcterms:modified xsi:type="dcterms:W3CDTF">2017-06-09T08:56:58Z</dcterms:modified>
</cp:coreProperties>
</file>